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00" r:id="rId3"/>
    <p:sldId id="882" r:id="rId4"/>
    <p:sldId id="315" r:id="rId5"/>
    <p:sldId id="862" r:id="rId6"/>
    <p:sldId id="884" r:id="rId7"/>
    <p:sldId id="863" r:id="rId8"/>
    <p:sldId id="870" r:id="rId9"/>
    <p:sldId id="872" r:id="rId10"/>
    <p:sldId id="873" r:id="rId11"/>
    <p:sldId id="866" r:id="rId12"/>
    <p:sldId id="880" r:id="rId13"/>
    <p:sldId id="876" r:id="rId14"/>
    <p:sldId id="867" r:id="rId15"/>
    <p:sldId id="874" r:id="rId16"/>
    <p:sldId id="875" r:id="rId17"/>
    <p:sldId id="868" r:id="rId18"/>
    <p:sldId id="869" r:id="rId19"/>
    <p:sldId id="877" r:id="rId20"/>
    <p:sldId id="878" r:id="rId21"/>
    <p:sldId id="881" r:id="rId22"/>
    <p:sldId id="879" r:id="rId23"/>
    <p:sldId id="858" r:id="rId24"/>
    <p:sldId id="275" r:id="rId25"/>
    <p:sldId id="8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98BE"/>
    <a:srgbClr val="F779AB"/>
    <a:srgbClr val="FABDD1"/>
    <a:srgbClr val="FFD579"/>
    <a:srgbClr val="ADE6E1"/>
    <a:srgbClr val="96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5"/>
    <p:restoredTop sz="91565"/>
  </p:normalViewPr>
  <p:slideViewPr>
    <p:cSldViewPr snapToGrid="0" snapToObjects="1">
      <p:cViewPr varScale="1">
        <p:scale>
          <a:sx n="83" d="100"/>
          <a:sy n="83" d="100"/>
        </p:scale>
        <p:origin x="40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7FC3-22A7-834E-BCE7-54A55B06BC14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534E-FC40-AC47-9707-2A067FB4CA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8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4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Vanco, Push-Pay, Rebel,    The costs vary and you will need to investigate - Richard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1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Vanco, Push-Pay, Rebel,    The costs vary and you will need to investigate - Richard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to add increased giving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7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65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to add increased giving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4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3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2B5EF-EF43-F642-B093-DDFC0998E78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3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B534E-FC40-AC47-9707-2A067FB4CA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computer&#10;&#10;Description automatically generated">
            <a:extLst>
              <a:ext uri="{FF2B5EF4-FFF2-40B4-BE49-F238E27FC236}">
                <a16:creationId xmlns:a16="http://schemas.microsoft.com/office/drawing/2014/main" id="{4232135A-8630-6947-B427-C3F02A570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291"/>
            <a:ext cx="12192000" cy="617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814EA-CD9D-D247-B373-84251DA9C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E3EFB-924A-7041-8C9B-679714C18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1A70-4623-5C4F-9A1F-8F31C72C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56B9B-12B3-864A-B1A4-CDF5F896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00DB8-D263-704F-BE6E-95C17181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3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3B0F-10FF-A945-8030-BCA60ED2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D9F85-F8C0-5D45-BA93-2A7591EFF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9248-F0E4-B946-9EF5-1BE9DC88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12BE-3397-CC49-B2B0-B606E14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AED5-C949-1E49-A0AE-213DD256E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3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2BC6A-7B89-3C4E-B839-BA070021A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0DD69-92FE-6340-97ED-DE4E73811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27968-4FAC-3347-85EB-1CD3430E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B9B4-6A05-624E-A929-5AAD2BD4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7126B-7B06-E647-A1F3-C0F9D852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4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using a computer&#10;&#10;Description automatically generated">
            <a:extLst>
              <a:ext uri="{FF2B5EF4-FFF2-40B4-BE49-F238E27FC236}">
                <a16:creationId xmlns:a16="http://schemas.microsoft.com/office/drawing/2014/main" id="{5729864E-B3AA-8F49-AE0A-60AC77FD4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291"/>
            <a:ext cx="12192000" cy="6176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B58C2A-A3DB-9F47-8A1A-5AF14A52F9B9}"/>
              </a:ext>
            </a:extLst>
          </p:cNvPr>
          <p:cNvSpPr/>
          <p:nvPr userDrawn="1"/>
        </p:nvSpPr>
        <p:spPr>
          <a:xfrm>
            <a:off x="0" y="-197224"/>
            <a:ext cx="12192000" cy="61829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2202A-E9FE-BC47-AE23-AC0BA5E4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BF89-2C74-574B-A4C3-2F565DD57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 b="0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800" b="0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400" b="0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400" b="0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DM-PPT-Footer.jpg">
            <a:extLst>
              <a:ext uri="{FF2B5EF4-FFF2-40B4-BE49-F238E27FC236}">
                <a16:creationId xmlns:a16="http://schemas.microsoft.com/office/drawing/2014/main" id="{F48E8BC7-6CB7-8D48-BADC-67BAFA339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85713"/>
            <a:ext cx="12192000" cy="8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1FFCB-7BF9-EE42-AEEB-2FEF4B29962B}"/>
              </a:ext>
            </a:extLst>
          </p:cNvPr>
          <p:cNvSpPr txBox="1"/>
          <p:nvPr userDrawn="1"/>
        </p:nvSpPr>
        <p:spPr>
          <a:xfrm>
            <a:off x="5994400" y="6307300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radeGothicNo.18-Condensed Roma" panose="020B0500000000000000" pitchFamily="34" charset="0"/>
              </a:rPr>
              <a:t>©2020 Discipleship Ministries</a:t>
            </a:r>
          </a:p>
          <a:p>
            <a:r>
              <a:rPr lang="en-US" sz="1200" dirty="0">
                <a:solidFill>
                  <a:schemeClr val="bg1"/>
                </a:solidFill>
                <a:latin typeface="TradeGothicNo.18-Condensed Roma" panose="020B0500000000000000" pitchFamily="34" charset="0"/>
              </a:rPr>
              <a:t>The United Methodist Church</a:t>
            </a:r>
          </a:p>
        </p:txBody>
      </p:sp>
    </p:spTree>
    <p:extLst>
      <p:ext uri="{BB962C8B-B14F-4D97-AF65-F5344CB8AC3E}">
        <p14:creationId xmlns:p14="http://schemas.microsoft.com/office/powerpoint/2010/main" val="302633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D7BE-8265-0947-A9EE-B67FFA987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EE98-32A0-8343-8C6D-7A1EE3139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CC9C4-535A-A24A-9B3A-28C9806D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778D-0BEA-1E49-A750-48068266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5E86-318A-BD4C-A83E-A8B870F2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B79D-F875-194B-8B1B-9FB6B406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F4955-8490-9D46-9856-9391B9B9F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DBE75-C6A0-AB4D-8025-FA6A312C4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22359-8403-8844-AC50-2ED5C0B1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095B3-969A-B548-9C14-52DFAA7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94414-13AB-6341-ACC9-FF3DBDAD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6C80-FDDD-F54D-A907-3EFB3916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0F9A8-C2A8-784A-84A4-591C076A6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468A7-F59C-E04A-BBC8-E630C45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49715-9159-B747-9C25-1D3C117C4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2BBFC-38F3-334D-9494-01C32F26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C04EE-A3E8-634C-BA98-8EA670DF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612E3-784F-A342-A726-9C65103A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2B21C-1C15-614B-B3A7-14C6F9EE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A051-8B61-0B40-BDAA-12121E01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2A0EA-27C6-0248-8FC7-E14E3CD59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929E7-67F1-C742-B480-0B87383E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0881-3382-6D4A-AF1C-395C92E8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4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B1B7-2303-BA42-8777-C65AC73C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07439-7639-2849-9DA3-179A2F70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9BBB0-2707-9E42-BF80-152F3602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F99F-E1F5-2049-B34E-BD73FB22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B659-98E2-274A-A374-4A6809D2F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0F546-0857-804D-B703-711057C3B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9EFEA-C9EA-C04F-8266-66A5BBEC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94BFA-D9C4-5449-AEC3-61384FA5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036B7-A4E4-A14D-A80F-5620F392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31A7-48C1-4346-AC6A-62664428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FB381-3FC1-4646-B45C-029D1B215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9523F-B96C-EC4F-8949-8BA5D02C2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72870-7F61-564C-9C4C-ABFB69DB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7251A-2777-714C-9AF5-80D44097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DF169-9922-054A-89A3-52602DC8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B9843-397B-4644-9132-D214B8A5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68B02-75EF-6545-B102-3602F44C7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3F733-9966-C046-B2DC-DA1D83220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BB95-4345-9B41-9624-F184E30502D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4B9E7-5F3A-CA4D-8CC3-AFE330E0C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8D1FC-5151-854D-BD80-71DFB703D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75E6-960A-7340-8C9D-6DD33FADF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giving365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cdiscipleship.org/webin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cdiscipleship.org/equipping-leaders/stewardship" TargetMode="External"/><Relationship Id="rId13" Type="http://schemas.openxmlformats.org/officeDocument/2006/relationships/hyperlink" Target="http://giving365.com/" TargetMode="External"/><Relationship Id="rId3" Type="http://schemas.openxmlformats.org/officeDocument/2006/relationships/hyperlink" Target="mailto:ksloan@umcdiscipleship.org" TargetMode="External"/><Relationship Id="rId7" Type="http://schemas.openxmlformats.org/officeDocument/2006/relationships/hyperlink" Target="https://www.facebook.com/UMCStewardship/" TargetMode="External"/><Relationship Id="rId12" Type="http://schemas.openxmlformats.org/officeDocument/2006/relationships/hyperlink" Target="https://www.facebook.com/HorizonsStewardshi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hyperlink" Target="http://horizons.net/" TargetMode="External"/><Relationship Id="rId5" Type="http://schemas.microsoft.com/office/2007/relationships/hdphoto" Target="../media/hdphoto1.wdp"/><Relationship Id="rId10" Type="http://schemas.openxmlformats.org/officeDocument/2006/relationships/image" Target="../media/image3.tiff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cdiscipleship.org/equipping-leaders/stewardship" TargetMode="External"/><Relationship Id="rId13" Type="http://schemas.openxmlformats.org/officeDocument/2006/relationships/hyperlink" Target="http://giving365.com/" TargetMode="External"/><Relationship Id="rId3" Type="http://schemas.openxmlformats.org/officeDocument/2006/relationships/hyperlink" Target="mailto:ksloan@umcdiscipleship.org" TargetMode="External"/><Relationship Id="rId7" Type="http://schemas.openxmlformats.org/officeDocument/2006/relationships/hyperlink" Target="https://www.facebook.com/UMCStewardship/" TargetMode="External"/><Relationship Id="rId12" Type="http://schemas.openxmlformats.org/officeDocument/2006/relationships/hyperlink" Target="https://www.facebook.com/HorizonsSteward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hyperlink" Target="http://horizons.net/" TargetMode="External"/><Relationship Id="rId5" Type="http://schemas.microsoft.com/office/2007/relationships/hdphoto" Target="../media/hdphoto1.wdp"/><Relationship Id="rId10" Type="http://schemas.openxmlformats.org/officeDocument/2006/relationships/image" Target="../media/image3.tiff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7A5814-3105-AE4C-BE07-B6DE9451083C}"/>
              </a:ext>
            </a:extLst>
          </p:cNvPr>
          <p:cNvSpPr txBox="1"/>
          <p:nvPr/>
        </p:nvSpPr>
        <p:spPr>
          <a:xfrm>
            <a:off x="1915283" y="0"/>
            <a:ext cx="8387068" cy="1754326"/>
          </a:xfrm>
          <a:prstGeom prst="rect">
            <a:avLst/>
          </a:prstGeom>
          <a:solidFill>
            <a:srgbClr val="0070C0">
              <a:alpha val="8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Now is the Time to Grow Your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Recurring Electronic Giving!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55592E-40A1-8543-A649-93CEA2534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5" y="6049684"/>
            <a:ext cx="2755900" cy="736600"/>
          </a:xfrm>
          <a:prstGeom prst="rect">
            <a:avLst/>
          </a:prstGeom>
        </p:spPr>
      </p:pic>
      <p:pic>
        <p:nvPicPr>
          <p:cNvPr id="9" name="Picture 8" descr="A picture containing sitting, black, computer, clock&#10;&#10;Description automatically generated">
            <a:extLst>
              <a:ext uri="{FF2B5EF4-FFF2-40B4-BE49-F238E27FC236}">
                <a16:creationId xmlns:a16="http://schemas.microsoft.com/office/drawing/2014/main" id="{BC6EE8BF-0E6E-0A4F-A1E5-6EB2AB25A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114" y="6053291"/>
            <a:ext cx="3680010" cy="693772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E9A1E9E-274E-D64B-B1D6-2AE58EB15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959" y="3524811"/>
            <a:ext cx="1763016" cy="22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5581-C668-E344-B053-FF7CB517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Ease of Use</a:t>
            </a:r>
            <a:r>
              <a:rPr lang="en-US" dirty="0"/>
              <a:t> is Most Important to Donors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D5F5D8-C981-1547-B55C-042DE767C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58"/>
            <a:ext cx="11036474" cy="3929742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dirty="0"/>
              <a:t>How easy (fast) is it to use your system?</a:t>
            </a:r>
          </a:p>
          <a:p>
            <a:pPr>
              <a:spcAft>
                <a:spcPts val="500"/>
              </a:spcAft>
            </a:pPr>
            <a:r>
              <a:rPr lang="en-US" dirty="0"/>
              <a:t>Does the donor have options?</a:t>
            </a:r>
          </a:p>
          <a:p>
            <a:pPr>
              <a:spcAft>
                <a:spcPts val="500"/>
              </a:spcAft>
            </a:pPr>
            <a:r>
              <a:rPr lang="en-US" dirty="0"/>
              <a:t>Does it feel seamless or like they’ve been sent somewhere else?</a:t>
            </a:r>
          </a:p>
          <a:p>
            <a:pPr>
              <a:spcAft>
                <a:spcPts val="500"/>
              </a:spcAft>
            </a:pPr>
            <a:r>
              <a:rPr lang="en-US" dirty="0"/>
              <a:t>What are the default/suggested settings?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1292B-3066-4C2A-AD3D-12D37DB6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27" y="287038"/>
            <a:ext cx="4999153" cy="137171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14DD64-FD86-4DF4-8E2C-A953519B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26" y="1778319"/>
            <a:ext cx="4999153" cy="4786868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sz="3200" dirty="0"/>
              <a:t>In 2015, 67% of Americans were already paying their recurring monthly bills with recurring electronic payments.</a:t>
            </a:r>
          </a:p>
          <a:p>
            <a:pPr>
              <a:spcAft>
                <a:spcPts val="500"/>
              </a:spcAft>
            </a:pPr>
            <a:r>
              <a:rPr lang="en-US" sz="3200" dirty="0"/>
              <a:t>ACH Sign-up Cards are easy.</a:t>
            </a:r>
          </a:p>
          <a:p>
            <a:pPr>
              <a:spcAft>
                <a:spcPts val="500"/>
              </a:spcAft>
            </a:pPr>
            <a:r>
              <a:rPr lang="en-US" sz="3200" dirty="0"/>
              <a:t>Create a video to demonstrate signing up online.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288D0-D81A-430F-8C93-1181FEB5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62" y="2619661"/>
            <a:ext cx="7309738" cy="3365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5FF338-1473-4E66-974B-C82F0D93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262" y="-212548"/>
            <a:ext cx="7309738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8B1-EB09-F24B-9AB7-139703E3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“We Like the Offering the Way it is”</a:t>
            </a:r>
          </a:p>
        </p:txBody>
      </p:sp>
      <p:pic>
        <p:nvPicPr>
          <p:cNvPr id="9" name="Content Placeholder 8" descr="A picture containing person, music, brass, indoor&#10;&#10;Description automatically generated">
            <a:extLst>
              <a:ext uri="{FF2B5EF4-FFF2-40B4-BE49-F238E27FC236}">
                <a16:creationId xmlns:a16="http://schemas.microsoft.com/office/drawing/2014/main" id="{2EDD1C15-A2E8-E043-95FD-24A2BADA0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373" y="1101832"/>
            <a:ext cx="7567253" cy="4654335"/>
          </a:xfrm>
        </p:spPr>
      </p:pic>
    </p:spTree>
    <p:extLst>
      <p:ext uri="{BB962C8B-B14F-4D97-AF65-F5344CB8AC3E}">
        <p14:creationId xmlns:p14="http://schemas.microsoft.com/office/powerpoint/2010/main" val="26750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8B1-EB09-F24B-9AB7-139703E3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Instead of passing empty plates, pass plates full of e-Giving Cards!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9C2AB-D561-D44C-8EEA-9BC63C092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6372" y="1638018"/>
            <a:ext cx="3756479" cy="4216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1DBF8-B7E5-7644-8716-3A3113A3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5" y="1650091"/>
            <a:ext cx="4027715" cy="42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6A2-9C7E-D34E-9201-9571E0B1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Reasons Donors Use Recurring Giving</a:t>
            </a:r>
          </a:p>
        </p:txBody>
      </p:sp>
      <p:pic>
        <p:nvPicPr>
          <p:cNvPr id="5" name="Content Placeholder 4" descr="A black and red keyboard&#10;&#10;Description automatically generated">
            <a:extLst>
              <a:ext uri="{FF2B5EF4-FFF2-40B4-BE49-F238E27FC236}">
                <a16:creationId xmlns:a16="http://schemas.microsoft.com/office/drawing/2014/main" id="{CF4437F8-4205-5E4B-92B6-C9BB684C0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771" y="1253331"/>
            <a:ext cx="5693229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6D5DB-4978-6E40-A29C-E8A7E7389D3A}"/>
              </a:ext>
            </a:extLst>
          </p:cNvPr>
          <p:cNvSpPr txBox="1"/>
          <p:nvPr/>
        </p:nvSpPr>
        <p:spPr>
          <a:xfrm>
            <a:off x="6651171" y="1884987"/>
            <a:ext cx="4702629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500"/>
              </a:spcAft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Ease and convenience</a:t>
            </a: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Gifts are present even if they aren’t</a:t>
            </a: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Prevents falling behind</a:t>
            </a:r>
          </a:p>
          <a:p>
            <a:pPr marL="342900" indent="-342900">
              <a:spcAft>
                <a:spcPts val="500"/>
              </a:spcAft>
              <a:buAutoNum type="arabicPeriod"/>
            </a:pPr>
            <a:r>
              <a:rPr lang="en-US" sz="32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Church asked them to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accent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6A2-9C7E-D34E-9201-9571E0B1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299"/>
            <a:ext cx="10515600" cy="1216415"/>
          </a:xfrm>
        </p:spPr>
        <p:txBody>
          <a:bodyPr/>
          <a:lstStyle/>
          <a:p>
            <a:pPr algn="ctr"/>
            <a:r>
              <a:rPr lang="en-US" dirty="0"/>
              <a:t>Financial Benefit of Recurring e-Giving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EAC54-DCE5-2A46-ADD3-1D1DE6A6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939801"/>
            <a:ext cx="7859899" cy="5054600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en-US" dirty="0"/>
              <a:t>e-Givers gave 15% more than traditional givers  </a:t>
            </a:r>
            <a:r>
              <a:rPr lang="en-US" sz="1800" dirty="0"/>
              <a:t>Vanco 2017</a:t>
            </a:r>
          </a:p>
          <a:p>
            <a:pPr>
              <a:spcAft>
                <a:spcPts val="500"/>
              </a:spcAft>
            </a:pPr>
            <a:r>
              <a:rPr lang="en-US" dirty="0"/>
              <a:t>e-Givers give 33% more than traditional givers  </a:t>
            </a:r>
            <a:r>
              <a:rPr lang="en-US" sz="1800" dirty="0"/>
              <a:t>Push Pay 2018</a:t>
            </a:r>
          </a:p>
          <a:p>
            <a:pPr>
              <a:spcAft>
                <a:spcPts val="500"/>
              </a:spcAft>
            </a:pPr>
            <a:r>
              <a:rPr lang="en-US" dirty="0"/>
              <a:t>Non-Profit Recurring Donors give 42%  </a:t>
            </a:r>
            <a:r>
              <a:rPr lang="en-US" sz="1800" dirty="0"/>
              <a:t>Network for Good Giving Data</a:t>
            </a:r>
          </a:p>
          <a:p>
            <a:pPr>
              <a:spcAft>
                <a:spcPts val="500"/>
              </a:spcAft>
            </a:pPr>
            <a:r>
              <a:rPr lang="en-US" dirty="0"/>
              <a:t>Recurring Donors give 5.4 times more over their lifetimes  </a:t>
            </a:r>
            <a:r>
              <a:rPr lang="en-US" sz="1800" dirty="0"/>
              <a:t>Classy State of Modern Philanthropy 2019</a:t>
            </a:r>
            <a:endParaRPr lang="en-US" dirty="0"/>
          </a:p>
          <a:p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97179-80FC-D848-B08A-888FC50B87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3973" y="1190186"/>
            <a:ext cx="3797101" cy="45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6A2-9C7E-D34E-9201-9571E0B1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e-Givers are More Active and Engaged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B95D1-FEFF-1D46-8FE8-5ACE975FF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800" y="1340498"/>
            <a:ext cx="10414000" cy="44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nature, person, indoor, fire&#10;&#10;Description automatically generated">
            <a:extLst>
              <a:ext uri="{FF2B5EF4-FFF2-40B4-BE49-F238E27FC236}">
                <a16:creationId xmlns:a16="http://schemas.microsoft.com/office/drawing/2014/main" id="{C87C6305-7567-6946-9EA1-10E6D8F0D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550" y="1183341"/>
            <a:ext cx="11264900" cy="4796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81855-7092-534D-9B95-7DDA79F0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Getting People On Board!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DF7B-8715-E449-8702-54ED1FC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1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Chalkboard SE" panose="03050602040202020205" pitchFamily="66" charset="77"/>
              </a:rPr>
              <a:t>Who Wants to sign up?</a:t>
            </a:r>
          </a:p>
        </p:txBody>
      </p:sp>
    </p:spTree>
    <p:extLst>
      <p:ext uri="{BB962C8B-B14F-4D97-AF65-F5344CB8AC3E}">
        <p14:creationId xmlns:p14="http://schemas.microsoft.com/office/powerpoint/2010/main" val="34560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7F90-2C73-5841-BBAC-EDC1A2AD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desk with 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0D5281B4-CCF7-6248-8C94-EE582BA7A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203200"/>
            <a:ext cx="9677399" cy="5511048"/>
          </a:xfrm>
        </p:spPr>
      </p:pic>
    </p:spTree>
    <p:extLst>
      <p:ext uri="{BB962C8B-B14F-4D97-AF65-F5344CB8AC3E}">
        <p14:creationId xmlns:p14="http://schemas.microsoft.com/office/powerpoint/2010/main" val="30015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C869-50A7-644B-96CB-92D76C7B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5"/>
            <a:ext cx="10515600" cy="962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Getting Started If You Don’t Have e-Giving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912A0-3AC1-494D-949A-50473F3EC7AC}"/>
              </a:ext>
            </a:extLst>
          </p:cNvPr>
          <p:cNvSpPr txBox="1">
            <a:spLocks/>
          </p:cNvSpPr>
          <p:nvPr/>
        </p:nvSpPr>
        <p:spPr>
          <a:xfrm>
            <a:off x="838200" y="1168400"/>
            <a:ext cx="10515600" cy="445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F3CF-9558-2941-AC5C-1C20B4E601C5}"/>
              </a:ext>
            </a:extLst>
          </p:cNvPr>
          <p:cNvSpPr txBox="1"/>
          <p:nvPr/>
        </p:nvSpPr>
        <p:spPr>
          <a:xfrm>
            <a:off x="254001" y="1168400"/>
            <a:ext cx="11785599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3200" dirty="0"/>
              <a:t>Go to your local bank and sign up for ACH/Bank Draft.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3200" dirty="0"/>
              <a:t>Mail everyone a letter explaining that you will soon have ACH/Bank     Draft, but to use the two enclosed self-addressed stamped envelopes until you are able to mail them a Sign-up Card.  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3200" dirty="0"/>
              <a:t>Begin following the plan outlined in the Horizons Recurring Giving Development Plan for COVID-19 Social Distancing.</a:t>
            </a:r>
          </a:p>
        </p:txBody>
      </p:sp>
    </p:spTree>
    <p:extLst>
      <p:ext uri="{BB962C8B-B14F-4D97-AF65-F5344CB8AC3E}">
        <p14:creationId xmlns:p14="http://schemas.microsoft.com/office/powerpoint/2010/main" val="23853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9C7DDD-54AD-EE47-9D4A-4987B4911FAC}"/>
              </a:ext>
            </a:extLst>
          </p:cNvPr>
          <p:cNvSpPr txBox="1"/>
          <p:nvPr/>
        </p:nvSpPr>
        <p:spPr>
          <a:xfrm>
            <a:off x="8294125" y="3036932"/>
            <a:ext cx="400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Ken Sloane, Director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Stewardship &amp; Generosity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Discipleship Ministries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5E27BF3-B9E9-B648-BF3F-07EDB715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122" y="5367249"/>
            <a:ext cx="59507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6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Blake Davis, Tech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E9301-9C78-0B4A-8EC7-847CB993C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315" y="4438650"/>
            <a:ext cx="1177507" cy="1537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99FC3-96EF-904D-8F55-2EA38193D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2257" y="1154347"/>
            <a:ext cx="1377640" cy="1754138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18E04F4-7ACA-C84A-A046-1BA6BC9A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This Webinar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772C3-42D9-2449-9A90-C6321B74BDF8}"/>
              </a:ext>
            </a:extLst>
          </p:cNvPr>
          <p:cNvSpPr txBox="1"/>
          <p:nvPr/>
        </p:nvSpPr>
        <p:spPr>
          <a:xfrm>
            <a:off x="232888" y="3036932"/>
            <a:ext cx="307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Joe Park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CEO 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Horizons Stewardship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E28FE6-943F-7B41-B3D5-198212672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073" y="1154347"/>
            <a:ext cx="1529853" cy="1769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05180C-4B82-8A49-9984-C4B96BFF1D63}"/>
              </a:ext>
            </a:extLst>
          </p:cNvPr>
          <p:cNvSpPr txBox="1"/>
          <p:nvPr/>
        </p:nvSpPr>
        <p:spPr>
          <a:xfrm>
            <a:off x="4558779" y="3036932"/>
            <a:ext cx="307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Richard Rogers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Sr. Vice President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Horizons Stewardship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C5353-90C7-46F7-947C-A9F000179F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704" y="1186145"/>
            <a:ext cx="158324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C869-50A7-644B-96CB-92D76C7B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999"/>
            <a:ext cx="10515600" cy="97789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Getting Started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912A0-3AC1-494D-949A-50473F3EC7AC}"/>
              </a:ext>
            </a:extLst>
          </p:cNvPr>
          <p:cNvSpPr txBox="1">
            <a:spLocks/>
          </p:cNvSpPr>
          <p:nvPr/>
        </p:nvSpPr>
        <p:spPr>
          <a:xfrm>
            <a:off x="838200" y="1168400"/>
            <a:ext cx="10515600" cy="445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F3CF-9558-2941-AC5C-1C20B4E601C5}"/>
              </a:ext>
            </a:extLst>
          </p:cNvPr>
          <p:cNvSpPr txBox="1"/>
          <p:nvPr/>
        </p:nvSpPr>
        <p:spPr>
          <a:xfrm>
            <a:off x="254001" y="952500"/>
            <a:ext cx="116458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500"/>
              </a:spcAft>
              <a:buAutoNum type="arabicPeriod"/>
            </a:pPr>
            <a:r>
              <a:rPr lang="en-US" sz="3200" dirty="0"/>
              <a:t>Download the Horizons </a:t>
            </a:r>
            <a:r>
              <a:rPr lang="en-US" sz="3200" u="sng" dirty="0"/>
              <a:t>Recurring Giving Development Plan for COVID-19 Social Distancing</a:t>
            </a:r>
            <a:r>
              <a:rPr lang="en-US" sz="3200" dirty="0"/>
              <a:t> from </a:t>
            </a:r>
            <a:r>
              <a:rPr lang="en-US" sz="3200" dirty="0">
                <a:hlinkClick r:id="rId2"/>
              </a:rPr>
              <a:t>Giving365.com</a:t>
            </a:r>
            <a:r>
              <a:rPr lang="en-US" sz="3200" dirty="0"/>
              <a:t>.</a:t>
            </a:r>
          </a:p>
          <a:p>
            <a:pPr marL="514350" indent="-514350">
              <a:spcAft>
                <a:spcPts val="1500"/>
              </a:spcAft>
              <a:buAutoNum type="arabicPeriod" startAt="2"/>
            </a:pPr>
            <a:r>
              <a:rPr lang="en-US" sz="3200" dirty="0"/>
              <a:t>Recruit a Recurring Giving Promotion Team with a Chairperson.</a:t>
            </a:r>
          </a:p>
          <a:p>
            <a:pPr>
              <a:spcAft>
                <a:spcPts val="1500"/>
              </a:spcAft>
            </a:pPr>
            <a:r>
              <a:rPr lang="en-US" sz="3200" dirty="0"/>
              <a:t>3. Develop a Recurring Giving FAQ sheet.</a:t>
            </a:r>
          </a:p>
          <a:p>
            <a:pPr>
              <a:spcAft>
                <a:spcPts val="1500"/>
              </a:spcAft>
            </a:pPr>
            <a:r>
              <a:rPr lang="en-US" sz="3200" dirty="0"/>
              <a:t>4. Review and follow the </a:t>
            </a:r>
            <a:r>
              <a:rPr lang="en-US" sz="3200" u="sng" dirty="0"/>
              <a:t>Tips for Optimizing Your Church’s Website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917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C869-50A7-644B-96CB-92D76C7B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999"/>
            <a:ext cx="10515600" cy="97789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Getting Started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912A0-3AC1-494D-949A-50473F3EC7AC}"/>
              </a:ext>
            </a:extLst>
          </p:cNvPr>
          <p:cNvSpPr txBox="1">
            <a:spLocks/>
          </p:cNvSpPr>
          <p:nvPr/>
        </p:nvSpPr>
        <p:spPr>
          <a:xfrm>
            <a:off x="838200" y="1168400"/>
            <a:ext cx="10515600" cy="445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F3CF-9558-2941-AC5C-1C20B4E601C5}"/>
              </a:ext>
            </a:extLst>
          </p:cNvPr>
          <p:cNvSpPr txBox="1"/>
          <p:nvPr/>
        </p:nvSpPr>
        <p:spPr>
          <a:xfrm>
            <a:off x="254001" y="952500"/>
            <a:ext cx="11645899" cy="647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500"/>
              </a:spcAft>
              <a:buAutoNum type="arabicPeriod" startAt="5"/>
            </a:pPr>
            <a:r>
              <a:rPr lang="en-US" sz="3200" dirty="0"/>
              <a:t>Ask Pastor, Finance Team and Church Leadership to sign up first. </a:t>
            </a:r>
          </a:p>
          <a:p>
            <a:pPr marL="514350" indent="-514350">
              <a:spcAft>
                <a:spcPts val="1500"/>
              </a:spcAft>
              <a:buAutoNum type="arabicPeriod" startAt="5"/>
            </a:pPr>
            <a:r>
              <a:rPr lang="en-US" sz="3200" dirty="0"/>
              <a:t>Pastor and/or Chairperson shoot a two to three minute video to be sent to all members and regular attenders explaining the benefits and importance of recurring giving. </a:t>
            </a:r>
          </a:p>
          <a:p>
            <a:pPr marL="514350" indent="-514350">
              <a:spcAft>
                <a:spcPts val="1500"/>
              </a:spcAft>
              <a:buAutoNum type="arabicPeriod" startAt="7"/>
            </a:pPr>
            <a:r>
              <a:rPr lang="en-US" sz="3200" dirty="0"/>
              <a:t>Send a letter with the FAQ, ACH/Sign-up Card and return</a:t>
            </a:r>
            <a:br>
              <a:rPr lang="en-US" sz="3200" dirty="0"/>
            </a:br>
            <a:r>
              <a:rPr lang="en-US" sz="3200" dirty="0"/>
              <a:t> stamped envelope.  If your church requires each person to set</a:t>
            </a:r>
            <a:br>
              <a:rPr lang="en-US" sz="3200" dirty="0"/>
            </a:br>
            <a:r>
              <a:rPr lang="en-US" sz="3200" dirty="0"/>
              <a:t> their own account up online, consider sending both the</a:t>
            </a:r>
            <a:br>
              <a:rPr lang="en-US" sz="3200" dirty="0"/>
            </a:br>
            <a:r>
              <a:rPr lang="en-US" sz="3200" dirty="0"/>
              <a:t> instructions and “how to video”. </a:t>
            </a:r>
          </a:p>
          <a:p>
            <a:pPr>
              <a:spcAft>
                <a:spcPts val="1500"/>
              </a:spcAft>
            </a:pPr>
            <a:endParaRPr lang="en-US" sz="3200" dirty="0"/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endParaRPr lang="en-US" sz="3200" dirty="0"/>
          </a:p>
          <a:p>
            <a:pPr>
              <a:spcAft>
                <a:spcPts val="1500"/>
              </a:spcAft>
            </a:pPr>
            <a:r>
              <a:rPr lang="en-US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156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C869-50A7-644B-96CB-92D76C7B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999"/>
            <a:ext cx="10515600" cy="977899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Getting Started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912A0-3AC1-494D-949A-50473F3EC7AC}"/>
              </a:ext>
            </a:extLst>
          </p:cNvPr>
          <p:cNvSpPr txBox="1">
            <a:spLocks/>
          </p:cNvSpPr>
          <p:nvPr/>
        </p:nvSpPr>
        <p:spPr>
          <a:xfrm>
            <a:off x="838200" y="1168400"/>
            <a:ext cx="10515600" cy="4457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F3CF-9558-2941-AC5C-1C20B4E601C5}"/>
              </a:ext>
            </a:extLst>
          </p:cNvPr>
          <p:cNvSpPr txBox="1"/>
          <p:nvPr/>
        </p:nvSpPr>
        <p:spPr>
          <a:xfrm>
            <a:off x="254001" y="952500"/>
            <a:ext cx="116458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  <a:spcAft>
                <a:spcPts val="500"/>
              </a:spcAft>
            </a:pPr>
            <a:r>
              <a:rPr lang="en-US" sz="3200" dirty="0"/>
              <a:t>8.   Create your seat back card.</a:t>
            </a:r>
          </a:p>
          <a:p>
            <a:pPr marL="514350" indent="-514350">
              <a:spcBef>
                <a:spcPts val="1500"/>
              </a:spcBef>
              <a:spcAft>
                <a:spcPts val="500"/>
              </a:spcAft>
              <a:buAutoNum type="arabicPeriod" startAt="9"/>
            </a:pPr>
            <a:r>
              <a:rPr lang="en-US" sz="3200" dirty="0"/>
              <a:t>Introduce recurring giving in online worship or by phone if you</a:t>
            </a:r>
            <a:br>
              <a:rPr lang="en-US" sz="3200" dirty="0"/>
            </a:br>
            <a:r>
              <a:rPr lang="en-US" sz="3200" dirty="0"/>
              <a:t> are not doing video worship.</a:t>
            </a:r>
          </a:p>
          <a:p>
            <a:pPr marL="514350" indent="-514350">
              <a:spcBef>
                <a:spcPts val="1500"/>
              </a:spcBef>
              <a:spcAft>
                <a:spcPts val="500"/>
              </a:spcAft>
              <a:buAutoNum type="arabicPeriod" startAt="9"/>
            </a:pPr>
            <a:r>
              <a:rPr lang="en-US" sz="3200" dirty="0"/>
              <a:t>Follow the resource guide five-week plan of online worship</a:t>
            </a:r>
            <a:br>
              <a:rPr lang="en-US" sz="3200" dirty="0"/>
            </a:br>
            <a:r>
              <a:rPr lang="en-US" sz="3200" dirty="0"/>
              <a:t> engagement, follow-up’s, and thank you suggestions.  </a:t>
            </a:r>
          </a:p>
          <a:p>
            <a:pPr>
              <a:spcBef>
                <a:spcPts val="1500"/>
              </a:spcBef>
            </a:pPr>
            <a:r>
              <a:rPr lang="en-US" sz="32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149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C869-50A7-644B-96CB-92D76C7B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5"/>
            <a:ext cx="10515600" cy="2338798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Questions?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A912A0-3AC1-494D-949A-50473F3EC7AC}"/>
              </a:ext>
            </a:extLst>
          </p:cNvPr>
          <p:cNvSpPr txBox="1">
            <a:spLocks/>
          </p:cNvSpPr>
          <p:nvPr/>
        </p:nvSpPr>
        <p:spPr>
          <a:xfrm>
            <a:off x="838200" y="2353733"/>
            <a:ext cx="10515600" cy="2338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pPr algn="ctr"/>
            <a:r>
              <a:rPr lang="en-US" sz="9600" dirty="0">
                <a:solidFill>
                  <a:schemeClr val="accent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103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E6576F-5474-404A-9570-1FAF8C44DA39}"/>
              </a:ext>
            </a:extLst>
          </p:cNvPr>
          <p:cNvSpPr txBox="1"/>
          <p:nvPr/>
        </p:nvSpPr>
        <p:spPr>
          <a:xfrm>
            <a:off x="232409" y="1236092"/>
            <a:ext cx="110174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3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Thursday, April 2, 2020 at 6:30PM CDT</a:t>
            </a:r>
          </a:p>
          <a:p>
            <a:r>
              <a:rPr lang="en-US" sz="30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Time to Create a New Financial Calendar (with Joe Park and Norma Quinn)</a:t>
            </a:r>
            <a:endParaRPr lang="en-US" sz="30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 </a:t>
            </a:r>
          </a:p>
          <a:p>
            <a:r>
              <a:rPr lang="en-US" sz="3000" b="1" dirty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Thursday, April 23, 2020 at 6:30PM CDT</a:t>
            </a:r>
          </a:p>
          <a:p>
            <a:r>
              <a:rPr lang="en-US" sz="30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Stewardship in the Second Half of Life (with Clayton Smith)</a:t>
            </a:r>
          </a:p>
          <a:p>
            <a:endParaRPr lang="en-US" sz="3000" dirty="0">
              <a:solidFill>
                <a:schemeClr val="bg1"/>
              </a:solidFill>
              <a:latin typeface="Arial Narrow" panose="020B0604020202020204" pitchFamily="34" charset="0"/>
              <a:ea typeface="Arial Narrow" charset="0"/>
              <a:cs typeface="Arial Narrow" panose="020B0604020202020204" pitchFamily="34" charset="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Arial Narrow" panose="020B0604020202020204" pitchFamily="34" charset="0"/>
              <a:ea typeface="Arial Narrow" charset="0"/>
              <a:cs typeface="Arial Narrow" panose="020B0604020202020204" pitchFamily="34" charset="0"/>
            </a:endParaRPr>
          </a:p>
          <a:p>
            <a:pPr algn="ctr"/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Visit</a:t>
            </a:r>
            <a:r>
              <a:rPr lang="en-US" sz="3000" dirty="0">
                <a:solidFill>
                  <a:schemeClr val="bg1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 </a:t>
            </a:r>
            <a:r>
              <a:rPr lang="en-US" sz="3000" u="sng" dirty="0">
                <a:solidFill>
                  <a:srgbClr val="FF0000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www.umcdiscipleship.org/</a:t>
            </a:r>
            <a:r>
              <a:rPr lang="en-US" sz="3000" u="sng" dirty="0">
                <a:solidFill>
                  <a:srgbClr val="FF0000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stewardship</a:t>
            </a:r>
            <a:r>
              <a:rPr lang="en-US" sz="3000" dirty="0">
                <a:solidFill>
                  <a:srgbClr val="FF0000"/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 </a:t>
            </a:r>
            <a:r>
              <a:rPr lang="en-US" sz="3000" dirty="0">
                <a:solidFill>
                  <a:schemeClr val="bg2">
                    <a:lumMod val="50000"/>
                  </a:schemeClr>
                </a:solidFill>
                <a:latin typeface="Arial Narrow" panose="020B0604020202020204" pitchFamily="34" charset="0"/>
                <a:ea typeface="Arial Narrow" charset="0"/>
                <a:cs typeface="Arial Narrow" panose="020B0604020202020204" pitchFamily="34" charset="0"/>
              </a:rPr>
              <a:t>for registration information.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BD30E2-07E5-6744-9823-788F1D2C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Webinars</a:t>
            </a:r>
          </a:p>
        </p:txBody>
      </p:sp>
    </p:spTree>
    <p:extLst>
      <p:ext uri="{BB962C8B-B14F-4D97-AF65-F5344CB8AC3E}">
        <p14:creationId xmlns:p14="http://schemas.microsoft.com/office/powerpoint/2010/main" val="27796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922D5-5E64-CA43-AA5A-0E4608B0627B}"/>
              </a:ext>
            </a:extLst>
          </p:cNvPr>
          <p:cNvSpPr txBox="1"/>
          <p:nvPr/>
        </p:nvSpPr>
        <p:spPr>
          <a:xfrm>
            <a:off x="3898641" y="321401"/>
            <a:ext cx="511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hlinkClick r:id="rId3"/>
              </a:rPr>
              <a:t>ksloane@umcdiscipleship.org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767C6-327F-4941-8CFD-8BD2352C9E57}"/>
              </a:ext>
            </a:extLst>
          </p:cNvPr>
          <p:cNvGrpSpPr/>
          <p:nvPr/>
        </p:nvGrpSpPr>
        <p:grpSpPr>
          <a:xfrm>
            <a:off x="-2145926" y="0"/>
            <a:ext cx="7271153" cy="6774724"/>
            <a:chOff x="-2145926" y="0"/>
            <a:chExt cx="7271153" cy="67747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B3F8BA-E35D-2F45-A4E3-0F0AD7A8C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2145926" y="0"/>
              <a:ext cx="7271153" cy="67747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EEEC45-2D03-744D-B6C6-A883712F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74" y="1294057"/>
              <a:ext cx="1936392" cy="344419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4F7608-6617-7F4E-9185-F2450234AB31}"/>
              </a:ext>
            </a:extLst>
          </p:cNvPr>
          <p:cNvSpPr txBox="1"/>
          <p:nvPr/>
        </p:nvSpPr>
        <p:spPr>
          <a:xfrm>
            <a:off x="3323014" y="1496925"/>
            <a:ext cx="692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A88F"/>
                </a:solidFill>
                <a:hlinkClick r:id="rId7"/>
              </a:rPr>
              <a:t>www.facebook.com/UMCstewardship</a:t>
            </a:r>
            <a:endParaRPr lang="en-US" sz="3200" dirty="0">
              <a:solidFill>
                <a:srgbClr val="00A8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EB907-12AC-2345-9BAC-3B81B18A8F32}"/>
              </a:ext>
            </a:extLst>
          </p:cNvPr>
          <p:cNvSpPr txBox="1"/>
          <p:nvPr/>
        </p:nvSpPr>
        <p:spPr>
          <a:xfrm>
            <a:off x="3267123" y="887919"/>
            <a:ext cx="66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hlinkClick r:id="rId8"/>
              </a:rPr>
              <a:t>www.umcdiscipleship.org/stewardship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863F9-28D1-CC4B-882B-E957041255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417" y="1939542"/>
            <a:ext cx="1204160" cy="120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85045-D0B8-EC44-826B-10674BA6F9C8}"/>
              </a:ext>
            </a:extLst>
          </p:cNvPr>
          <p:cNvSpPr txBox="1"/>
          <p:nvPr/>
        </p:nvSpPr>
        <p:spPr>
          <a:xfrm>
            <a:off x="4635142" y="2109278"/>
            <a:ext cx="328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@umcstewardship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90644C-63C9-2948-9D68-D59E214D56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886" y="3219421"/>
            <a:ext cx="4694518" cy="1232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F78DBB-CE18-3A4E-A90D-DD401C365E93}"/>
              </a:ext>
            </a:extLst>
          </p:cNvPr>
          <p:cNvSpPr txBox="1"/>
          <p:nvPr/>
        </p:nvSpPr>
        <p:spPr>
          <a:xfrm>
            <a:off x="2782713" y="4602904"/>
            <a:ext cx="4501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1"/>
              </a:rPr>
              <a:t>horizons.net</a:t>
            </a:r>
            <a:endParaRPr lang="en-US" sz="4800" dirty="0"/>
          </a:p>
          <a:p>
            <a:pPr algn="ctr"/>
            <a:r>
              <a:rPr lang="en-US" dirty="0">
                <a:hlinkClick r:id="rId12"/>
              </a:rPr>
              <a:t>facebook.com/</a:t>
            </a:r>
            <a:r>
              <a:rPr lang="en-US" dirty="0" err="1">
                <a:hlinkClick r:id="rId12"/>
              </a:rPr>
              <a:t>horizonsstewardship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BC562-C1A5-8E46-863F-7D64A7F84FDE}"/>
              </a:ext>
            </a:extLst>
          </p:cNvPr>
          <p:cNvSpPr txBox="1"/>
          <p:nvPr/>
        </p:nvSpPr>
        <p:spPr>
          <a:xfrm>
            <a:off x="6433457" y="4613765"/>
            <a:ext cx="4694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3"/>
              </a:rPr>
              <a:t>Giving365.com</a:t>
            </a:r>
            <a:endParaRPr lang="en-US" sz="4800" dirty="0"/>
          </a:p>
          <a:p>
            <a:pPr algn="ctr"/>
            <a:r>
              <a:rPr lang="en-US" dirty="0"/>
              <a:t>Free Horizons On Demand </a:t>
            </a:r>
          </a:p>
          <a:p>
            <a:pPr algn="ctr"/>
            <a:r>
              <a:rPr lang="en-US" dirty="0"/>
              <a:t>Resource Library</a:t>
            </a:r>
          </a:p>
        </p:txBody>
      </p:sp>
    </p:spTree>
    <p:extLst>
      <p:ext uri="{BB962C8B-B14F-4D97-AF65-F5344CB8AC3E}">
        <p14:creationId xmlns:p14="http://schemas.microsoft.com/office/powerpoint/2010/main" val="35369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C73D-23C2-864E-A8FD-80108FE2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e-Giving Guide for Every Church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5F1B350F-5825-3B40-9A7A-F6453FE0E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807" y="1340497"/>
            <a:ext cx="292499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E49D9-D6B2-9E4F-88C4-7251844214DA}"/>
              </a:ext>
            </a:extLst>
          </p:cNvPr>
          <p:cNvSpPr txBox="1"/>
          <p:nvPr/>
        </p:nvSpPr>
        <p:spPr>
          <a:xfrm>
            <a:off x="1065829" y="1504553"/>
            <a:ext cx="71353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step-by-step guidebook gives specific and practical advice for churches of every type and size. Rogers provides on-ramps for those who are just beginning to think about electronic giving </a:t>
            </a:r>
            <a:r>
              <a:rPr lang="en-US" sz="2400" i="1" dirty="0"/>
              <a:t>and</a:t>
            </a:r>
            <a:r>
              <a:rPr lang="en-US" sz="2400" dirty="0"/>
              <a:t> those who are already using it and want to do more. He gives clear instructions for each step and includes many charts, samples, and diagrams. This book is a powerful, easy-to-read resource for pastors, staff, finance committee members, stewardship teams, business administrators, administrative council members, and judicatory leaders. It will break open new ground in mission and ministry."</a:t>
            </a:r>
          </a:p>
        </p:txBody>
      </p:sp>
    </p:spTree>
    <p:extLst>
      <p:ext uri="{BB962C8B-B14F-4D97-AF65-F5344CB8AC3E}">
        <p14:creationId xmlns:p14="http://schemas.microsoft.com/office/powerpoint/2010/main" val="37242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8922D5-5E64-CA43-AA5A-0E4608B0627B}"/>
              </a:ext>
            </a:extLst>
          </p:cNvPr>
          <p:cNvSpPr txBox="1"/>
          <p:nvPr/>
        </p:nvSpPr>
        <p:spPr>
          <a:xfrm>
            <a:off x="3898641" y="321401"/>
            <a:ext cx="5118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hlinkClick r:id="rId3"/>
              </a:rPr>
              <a:t>ksloane@umcdiscipleship.org</a:t>
            </a:r>
            <a:endParaRPr lang="en-US" sz="3200" dirty="0">
              <a:solidFill>
                <a:schemeClr val="accen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767C6-327F-4941-8CFD-8BD2352C9E57}"/>
              </a:ext>
            </a:extLst>
          </p:cNvPr>
          <p:cNvGrpSpPr/>
          <p:nvPr/>
        </p:nvGrpSpPr>
        <p:grpSpPr>
          <a:xfrm>
            <a:off x="-2145926" y="0"/>
            <a:ext cx="7271153" cy="6774724"/>
            <a:chOff x="-2145926" y="0"/>
            <a:chExt cx="7271153" cy="67747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B3F8BA-E35D-2F45-A4E3-0F0AD7A8C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-2145926" y="0"/>
              <a:ext cx="7271153" cy="67747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EEEC45-2D03-744D-B6C6-A883712F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374" y="1294057"/>
              <a:ext cx="1936392" cy="3444197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94F7608-6617-7F4E-9185-F2450234AB31}"/>
              </a:ext>
            </a:extLst>
          </p:cNvPr>
          <p:cNvSpPr txBox="1"/>
          <p:nvPr/>
        </p:nvSpPr>
        <p:spPr>
          <a:xfrm>
            <a:off x="3323014" y="1496925"/>
            <a:ext cx="692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A88F"/>
                </a:solidFill>
                <a:hlinkClick r:id="rId7"/>
              </a:rPr>
              <a:t>www.facebook.com/UMCstewardship</a:t>
            </a:r>
            <a:endParaRPr lang="en-US" sz="3200" dirty="0">
              <a:solidFill>
                <a:srgbClr val="00A8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EB907-12AC-2345-9BAC-3B81B18A8F32}"/>
              </a:ext>
            </a:extLst>
          </p:cNvPr>
          <p:cNvSpPr txBox="1"/>
          <p:nvPr/>
        </p:nvSpPr>
        <p:spPr>
          <a:xfrm>
            <a:off x="3267123" y="887919"/>
            <a:ext cx="662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hlinkClick r:id="rId8"/>
              </a:rPr>
              <a:t>www.umcdiscipleship.org/stewardship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863F9-28D1-CC4B-882B-E957041255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417" y="1939542"/>
            <a:ext cx="1204160" cy="120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85045-D0B8-EC44-826B-10674BA6F9C8}"/>
              </a:ext>
            </a:extLst>
          </p:cNvPr>
          <p:cNvSpPr txBox="1"/>
          <p:nvPr/>
        </p:nvSpPr>
        <p:spPr>
          <a:xfrm>
            <a:off x="4635142" y="2109278"/>
            <a:ext cx="328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@umcstewardship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90644C-63C9-2948-9D68-D59E214D56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1886" y="3219421"/>
            <a:ext cx="4694518" cy="1232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F78DBB-CE18-3A4E-A90D-DD401C365E93}"/>
              </a:ext>
            </a:extLst>
          </p:cNvPr>
          <p:cNvSpPr txBox="1"/>
          <p:nvPr/>
        </p:nvSpPr>
        <p:spPr>
          <a:xfrm>
            <a:off x="2782713" y="4602904"/>
            <a:ext cx="4501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1"/>
              </a:rPr>
              <a:t>horizons.net</a:t>
            </a:r>
            <a:endParaRPr lang="en-US" sz="4800" dirty="0"/>
          </a:p>
          <a:p>
            <a:pPr algn="ctr"/>
            <a:r>
              <a:rPr lang="en-US" dirty="0">
                <a:hlinkClick r:id="rId12"/>
              </a:rPr>
              <a:t>facebook.com/</a:t>
            </a:r>
            <a:r>
              <a:rPr lang="en-US" dirty="0" err="1">
                <a:hlinkClick r:id="rId12"/>
              </a:rPr>
              <a:t>horizonsstewardship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BC562-C1A5-8E46-863F-7D64A7F84FDE}"/>
              </a:ext>
            </a:extLst>
          </p:cNvPr>
          <p:cNvSpPr txBox="1"/>
          <p:nvPr/>
        </p:nvSpPr>
        <p:spPr>
          <a:xfrm>
            <a:off x="6433457" y="4613765"/>
            <a:ext cx="4694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hlinkClick r:id="rId13"/>
              </a:rPr>
              <a:t>Giving365.com</a:t>
            </a:r>
            <a:endParaRPr lang="en-US" sz="4800" dirty="0"/>
          </a:p>
          <a:p>
            <a:pPr algn="ctr"/>
            <a:r>
              <a:rPr lang="en-US" dirty="0"/>
              <a:t>Free Horizons On Demand </a:t>
            </a:r>
          </a:p>
          <a:p>
            <a:pPr algn="ctr"/>
            <a:r>
              <a:rPr lang="en-US" dirty="0"/>
              <a:t>Resource Library</a:t>
            </a:r>
          </a:p>
        </p:txBody>
      </p:sp>
    </p:spTree>
    <p:extLst>
      <p:ext uri="{BB962C8B-B14F-4D97-AF65-F5344CB8AC3E}">
        <p14:creationId xmlns:p14="http://schemas.microsoft.com/office/powerpoint/2010/main" val="23892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C7C1-F1EC-A44C-85D3-32DE6CBC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3332-2139-8245-8C96-32CF48CF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98"/>
            <a:ext cx="10851776" cy="4351338"/>
          </a:xfrm>
        </p:spPr>
        <p:txBody>
          <a:bodyPr/>
          <a:lstStyle/>
          <a:p>
            <a:pPr marL="742950" indent="-742950">
              <a:spcAft>
                <a:spcPts val="500"/>
              </a:spcAft>
              <a:buFont typeface="+mj-lt"/>
              <a:buAutoNum type="arabicPeriod"/>
            </a:pPr>
            <a:r>
              <a:rPr lang="en-US" dirty="0"/>
              <a:t>Did you worship in your church building this past Sunday?</a:t>
            </a:r>
          </a:p>
          <a:p>
            <a:pPr marL="742950" indent="-742950">
              <a:spcAft>
                <a:spcPts val="500"/>
              </a:spcAft>
              <a:buFont typeface="+mj-lt"/>
              <a:buAutoNum type="arabicPeriod"/>
            </a:pPr>
            <a:r>
              <a:rPr lang="en-US" dirty="0"/>
              <a:t>Will you be worshiping in your building this Sunday?</a:t>
            </a:r>
          </a:p>
          <a:p>
            <a:pPr marL="742950" indent="-742950">
              <a:spcAft>
                <a:spcPts val="500"/>
              </a:spcAft>
              <a:buFont typeface="+mj-lt"/>
              <a:buAutoNum type="arabicPeriod"/>
            </a:pPr>
            <a:r>
              <a:rPr lang="en-US" dirty="0"/>
              <a:t>Did you live stream your worship?</a:t>
            </a:r>
          </a:p>
          <a:p>
            <a:pPr marL="742950" indent="-742950">
              <a:spcAft>
                <a:spcPts val="500"/>
              </a:spcAft>
              <a:buFont typeface="+mj-lt"/>
              <a:buAutoNum type="arabicPeriod"/>
            </a:pPr>
            <a:r>
              <a:rPr lang="en-US" sz="3600" dirty="0"/>
              <a:t>Do you offer the option of giving electronically?</a:t>
            </a:r>
          </a:p>
          <a:p>
            <a:pPr marL="742950" indent="-742950">
              <a:spcAft>
                <a:spcPts val="500"/>
              </a:spcAft>
              <a:buFont typeface="+mj-lt"/>
              <a:buAutoNum type="arabicPeriod"/>
            </a:pPr>
            <a:r>
              <a:rPr lang="en-US" dirty="0"/>
              <a:t>How many households do “recurring giving” electronically?</a:t>
            </a:r>
          </a:p>
        </p:txBody>
      </p:sp>
    </p:spTree>
    <p:extLst>
      <p:ext uri="{BB962C8B-B14F-4D97-AF65-F5344CB8AC3E}">
        <p14:creationId xmlns:p14="http://schemas.microsoft.com/office/powerpoint/2010/main" val="38494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AC7C1-F1EC-A44C-85D3-32DE6CBC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3332-2139-8245-8C96-32CF48CFF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98"/>
            <a:ext cx="10851776" cy="4351338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If you use electronic giving, what provider do you use?</a:t>
            </a:r>
          </a:p>
          <a:p>
            <a:pPr lvl="1"/>
            <a:r>
              <a:rPr lang="en-US" sz="3600" dirty="0" err="1"/>
              <a:t>Vanco</a:t>
            </a:r>
            <a:endParaRPr lang="en-US" sz="3600" dirty="0"/>
          </a:p>
          <a:p>
            <a:pPr lvl="1"/>
            <a:r>
              <a:rPr lang="en-US" sz="3600" dirty="0" err="1"/>
              <a:t>PushPay</a:t>
            </a:r>
            <a:endParaRPr lang="en-US" sz="3600" dirty="0"/>
          </a:p>
          <a:p>
            <a:pPr lvl="1"/>
            <a:r>
              <a:rPr lang="en-US" sz="3600" dirty="0"/>
              <a:t>Tithe.ly</a:t>
            </a:r>
          </a:p>
          <a:p>
            <a:pPr lvl="1"/>
            <a:r>
              <a:rPr lang="en-US" sz="3600" dirty="0"/>
              <a:t>PayPal</a:t>
            </a:r>
          </a:p>
          <a:p>
            <a:pPr lvl="1"/>
            <a:r>
              <a:rPr lang="en-US" sz="3600" dirty="0" err="1"/>
              <a:t>EasyTithe</a:t>
            </a:r>
            <a:endParaRPr lang="en-US" sz="3600" dirty="0"/>
          </a:p>
          <a:p>
            <a:pPr lvl="1"/>
            <a:r>
              <a:rPr lang="en-US" sz="3600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8768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56B8-36E9-7B4E-9382-8238A468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935"/>
            <a:ext cx="11125200" cy="1325563"/>
          </a:xfrm>
        </p:spPr>
        <p:txBody>
          <a:bodyPr/>
          <a:lstStyle/>
          <a:p>
            <a:pPr algn="ctr"/>
            <a:r>
              <a:rPr lang="en-US" dirty="0"/>
              <a:t>Popular Forms of Electronic Giving (e-Giving)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8586-F58C-A641-959F-066AB410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98"/>
            <a:ext cx="10515600" cy="4580011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dirty="0"/>
              <a:t>ACH/Bank Draft</a:t>
            </a:r>
          </a:p>
          <a:p>
            <a:pPr>
              <a:spcAft>
                <a:spcPts val="500"/>
              </a:spcAft>
            </a:pPr>
            <a:r>
              <a:rPr lang="en-US" dirty="0"/>
              <a:t>Credit/Debit Card </a:t>
            </a:r>
          </a:p>
          <a:p>
            <a:pPr>
              <a:spcAft>
                <a:spcPts val="500"/>
              </a:spcAft>
            </a:pPr>
            <a:r>
              <a:rPr lang="en-US" dirty="0"/>
              <a:t>Bill Pay (bank sends your church a check)</a:t>
            </a:r>
          </a:p>
          <a:p>
            <a:pPr>
              <a:spcAft>
                <a:spcPts val="500"/>
              </a:spcAft>
            </a:pPr>
            <a:r>
              <a:rPr lang="en-US" dirty="0"/>
              <a:t>Kiosks</a:t>
            </a:r>
          </a:p>
          <a:p>
            <a:pPr>
              <a:spcAft>
                <a:spcPts val="500"/>
              </a:spcAft>
            </a:pPr>
            <a:r>
              <a:rPr lang="en-US" dirty="0"/>
              <a:t>Dip Jars/Square</a:t>
            </a:r>
          </a:p>
        </p:txBody>
      </p:sp>
    </p:spTree>
    <p:extLst>
      <p:ext uri="{BB962C8B-B14F-4D97-AF65-F5344CB8AC3E}">
        <p14:creationId xmlns:p14="http://schemas.microsoft.com/office/powerpoint/2010/main" val="11782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56B8-36E9-7B4E-9382-8238A468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“What is Recurring e-Giving?”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8586-F58C-A641-959F-066AB410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98"/>
            <a:ext cx="10515600" cy="4330959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dirty="0"/>
              <a:t>Donor chooses an amount and payment frequency for gifts that are automatically sent to your church.</a:t>
            </a:r>
          </a:p>
          <a:p>
            <a:pPr>
              <a:spcAft>
                <a:spcPts val="500"/>
              </a:spcAft>
            </a:pPr>
            <a:r>
              <a:rPr lang="en-US" dirty="0"/>
              <a:t>Monthly is the most common frequency, but weekly, twice a month and quarterly are also options.</a:t>
            </a:r>
          </a:p>
          <a:p>
            <a:pPr>
              <a:spcAft>
                <a:spcPts val="500"/>
              </a:spcAft>
            </a:pPr>
            <a:r>
              <a:rPr lang="en-US" dirty="0"/>
              <a:t>If a gift does not automatically come to the church without any repetitive action from the donor, then it is not recurring. </a:t>
            </a:r>
          </a:p>
        </p:txBody>
      </p:sp>
    </p:spTree>
    <p:extLst>
      <p:ext uri="{BB962C8B-B14F-4D97-AF65-F5344CB8AC3E}">
        <p14:creationId xmlns:p14="http://schemas.microsoft.com/office/powerpoint/2010/main" val="42811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5581-C668-E344-B053-FF7CB517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 About the Cost?”</a:t>
            </a:r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D08983-5922-6F47-8DAC-CEA70790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7121" y="3327865"/>
            <a:ext cx="5342965" cy="25427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EF459B-7B3B-DD4B-B02B-330BEA030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9" y="1621894"/>
            <a:ext cx="3290990" cy="3969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B41F1-B80C-E945-8F6A-6BDB39C5C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018" y="14935"/>
            <a:ext cx="4760238" cy="32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814</Words>
  <Application>Microsoft Office PowerPoint</Application>
  <PresentationFormat>Widescreen</PresentationFormat>
  <Paragraphs>133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Chalkboard SE</vt:lpstr>
      <vt:lpstr>TradeGothicNo.18-Condensed Roma</vt:lpstr>
      <vt:lpstr>Office Theme</vt:lpstr>
      <vt:lpstr>PowerPoint Presentation</vt:lpstr>
      <vt:lpstr>Leading This Webinar</vt:lpstr>
      <vt:lpstr>The e-Giving Guide for Every Church</vt:lpstr>
      <vt:lpstr>PowerPoint Presentation</vt:lpstr>
      <vt:lpstr>Poll Questions</vt:lpstr>
      <vt:lpstr>Poll Questions</vt:lpstr>
      <vt:lpstr>Popular Forms of Electronic Giving (e-Giving)</vt:lpstr>
      <vt:lpstr>“What is Recurring e-Giving?”</vt:lpstr>
      <vt:lpstr>“What About the Cost?”</vt:lpstr>
      <vt:lpstr>Ease of Use is Most Important to Donors</vt:lpstr>
      <vt:lpstr>PowerPoint Presentation</vt:lpstr>
      <vt:lpstr>“We Like the Offering the Way it is”</vt:lpstr>
      <vt:lpstr>Instead of passing empty plates, pass plates full of e-Giving Cards! </vt:lpstr>
      <vt:lpstr>Reasons Donors Use Recurring Giving</vt:lpstr>
      <vt:lpstr>Financial Benefit of Recurring e-Giving</vt:lpstr>
      <vt:lpstr>e-Givers are More Active and Engaged</vt:lpstr>
      <vt:lpstr>Getting People On Board!</vt:lpstr>
      <vt:lpstr>PowerPoint Presentation</vt:lpstr>
      <vt:lpstr>Getting Started If You Don’t Have e-Giving</vt:lpstr>
      <vt:lpstr>Getting Started</vt:lpstr>
      <vt:lpstr>Getting Started</vt:lpstr>
      <vt:lpstr>Getting Started</vt:lpstr>
      <vt:lpstr>Questions?</vt:lpstr>
      <vt:lpstr>Upcoming Webinars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Sloane</dc:creator>
  <cp:lastModifiedBy>AVtech</cp:lastModifiedBy>
  <cp:revision>49</cp:revision>
  <dcterms:created xsi:type="dcterms:W3CDTF">2020-03-18T14:50:33Z</dcterms:created>
  <dcterms:modified xsi:type="dcterms:W3CDTF">2020-03-19T22:43:07Z</dcterms:modified>
</cp:coreProperties>
</file>