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0" r:id="rId4"/>
    <p:sldId id="259" r:id="rId5"/>
    <p:sldId id="261" r:id="rId6"/>
    <p:sldId id="262" r:id="rId7"/>
    <p:sldId id="263"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81"/>
  </p:normalViewPr>
  <p:slideViewPr>
    <p:cSldViewPr snapToGrid="0" snapToObjects="1">
      <p:cViewPr varScale="1">
        <p:scale>
          <a:sx n="91" d="100"/>
          <a:sy n="91" d="100"/>
        </p:scale>
        <p:origin x="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7908-398A-C145-AC58-B24447372A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81A586-EBF2-4143-9E5A-ACA5A32B51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16C78D-B456-F04A-B49F-3F28367A6875}"/>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75D23161-6D0E-C64E-9657-62CCCB56D7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110E60-76D4-0F4F-BA9C-0B005ACA730D}"/>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47779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1367-765A-3543-9A85-F8B1EE8CB9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9832F4-3879-D347-84BD-5D138765F3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52F232-4AFB-D246-8B0D-2231609D2E1B}"/>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1F8E4BE7-EAD6-6848-97DD-7589616DD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8E3BDE-FC9B-4F4A-AF33-05610300021B}"/>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266000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39DAFB-B2C3-FA4C-996D-F1E9589F8D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9CC12E-977D-DB4F-81C5-D8A110E9A6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5B3E9D-7C97-E248-8167-C699098DCF3B}"/>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47B7F4CA-1036-2244-B701-8F8FAE7BE2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5C6990-37C0-4F4C-B749-BB13FB44E5AF}"/>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228826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62CE4-C2F3-7546-8347-C4595A7C4B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A6FB1-4F35-BE45-89D8-BEB9330A05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4EA7D-F1D0-9B4E-926A-88CDCE1ABE53}"/>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BA43C18A-F577-9248-BDD2-D4ACE3538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8818FF-E1F6-2F42-970F-D975CA30019F}"/>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69786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7CD39-73F5-8C44-86F6-F0A3A210A0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C75EC8-528E-364E-B5C4-7CFA3672F2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9AE9BC-D1D5-C145-8BCB-311E9F98DE2D}"/>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909B225E-568F-1245-B17F-36343779B2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1C070D-FE32-F34D-BF4B-5BF3CF4399CE}"/>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895196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A0259-A807-1948-92E6-AF67777993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BA70DA-C070-EA45-A255-267428233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D7D44B-0B41-BF48-ACD1-3CEB4AA50D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4ABBFA-19CF-1243-A384-D2D854748C44}"/>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6" name="Footer Placeholder 5">
            <a:extLst>
              <a:ext uri="{FF2B5EF4-FFF2-40B4-BE49-F238E27FC236}">
                <a16:creationId xmlns:a16="http://schemas.microsoft.com/office/drawing/2014/main" id="{CD06A0DF-AA5A-AC48-BD45-438B5DA228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DA51FA-1DF4-4C41-97A7-8C7DCA726B3E}"/>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2591462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7DFB2-4CFB-BC48-ABE7-00DE098852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52EB9E-267A-2944-A193-F5F17F2958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DF6FE1-23E9-7B4D-A241-8637564DB2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5898B1-7D49-B94F-B97D-53EF1913E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D2606-7D58-F049-B54D-BCCC1DF717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C2E2B9-F5F8-824F-A377-89E5A5B3F990}"/>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8" name="Footer Placeholder 7">
            <a:extLst>
              <a:ext uri="{FF2B5EF4-FFF2-40B4-BE49-F238E27FC236}">
                <a16:creationId xmlns:a16="http://schemas.microsoft.com/office/drawing/2014/main" id="{64460824-C6C9-6347-BAC6-839667487B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FD6482-60DA-3E4C-966D-9382F94DB08C}"/>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3807683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79710-0F33-664C-B0A7-54D6C718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31C7CA-CB4F-EA4F-AE1E-9CD3638B267F}"/>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4" name="Footer Placeholder 3">
            <a:extLst>
              <a:ext uri="{FF2B5EF4-FFF2-40B4-BE49-F238E27FC236}">
                <a16:creationId xmlns:a16="http://schemas.microsoft.com/office/drawing/2014/main" id="{2C819CFF-6701-574E-81E5-CA2DB2C07F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E3339F-E7D3-5E45-BE09-06429E38E09A}"/>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527970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09BC3-90DA-8341-AFA1-83B67EAB14E1}"/>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3" name="Footer Placeholder 2">
            <a:extLst>
              <a:ext uri="{FF2B5EF4-FFF2-40B4-BE49-F238E27FC236}">
                <a16:creationId xmlns:a16="http://schemas.microsoft.com/office/drawing/2014/main" id="{9883FFC2-0AB3-9E4E-AC4E-80A1DEB1A5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A5ED0D-9542-6047-AACF-BB55762E9E0B}"/>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298836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858D-7A3D-B44D-AEB1-D42E07DC26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065BFC-AE1B-A041-8159-806F830B00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B483DE-47DE-4C4C-B822-09A285E9C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643C19-0C2A-F240-857C-579D44B77FFB}"/>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6" name="Footer Placeholder 5">
            <a:extLst>
              <a:ext uri="{FF2B5EF4-FFF2-40B4-BE49-F238E27FC236}">
                <a16:creationId xmlns:a16="http://schemas.microsoft.com/office/drawing/2014/main" id="{F7A6348C-5EAA-C840-85BC-70EC7FE5A4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789E74-8269-1F4C-B123-557B310C38F8}"/>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88244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7B9FD-929E-CE42-85D4-A3F3DAB4D2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AE0C9E-7EE3-5041-8921-378220CF28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D8C163-B769-EF44-8CC6-A8B191863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26D194-6203-6B4C-94BD-63CAA6EA6CCB}"/>
              </a:ext>
            </a:extLst>
          </p:cNvPr>
          <p:cNvSpPr>
            <a:spLocks noGrp="1"/>
          </p:cNvSpPr>
          <p:nvPr>
            <p:ph type="dt" sz="half" idx="10"/>
          </p:nvPr>
        </p:nvSpPr>
        <p:spPr/>
        <p:txBody>
          <a:bodyPr/>
          <a:lstStyle/>
          <a:p>
            <a:fld id="{590A17A4-8C90-0540-93F3-C9C3877BFFFF}" type="datetimeFigureOut">
              <a:rPr lang="en-US" smtClean="0"/>
              <a:t>9/3/20</a:t>
            </a:fld>
            <a:endParaRPr lang="en-US"/>
          </a:p>
        </p:txBody>
      </p:sp>
      <p:sp>
        <p:nvSpPr>
          <p:cNvPr id="6" name="Footer Placeholder 5">
            <a:extLst>
              <a:ext uri="{FF2B5EF4-FFF2-40B4-BE49-F238E27FC236}">
                <a16:creationId xmlns:a16="http://schemas.microsoft.com/office/drawing/2014/main" id="{FBD51FA6-1326-364D-8333-06F5A41BF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00725-4CE3-5341-96D8-47A8EC733802}"/>
              </a:ext>
            </a:extLst>
          </p:cNvPr>
          <p:cNvSpPr>
            <a:spLocks noGrp="1"/>
          </p:cNvSpPr>
          <p:nvPr>
            <p:ph type="sldNum" sz="quarter" idx="12"/>
          </p:nvPr>
        </p:nvSpPr>
        <p:spPr/>
        <p:txBody>
          <a:bodyPr/>
          <a:lstStyle/>
          <a:p>
            <a:fld id="{A1E43FFE-6598-B34C-873C-1C7579AB0C56}" type="slidenum">
              <a:rPr lang="en-US" smtClean="0"/>
              <a:t>‹#›</a:t>
            </a:fld>
            <a:endParaRPr lang="en-US"/>
          </a:p>
        </p:txBody>
      </p:sp>
    </p:spTree>
    <p:extLst>
      <p:ext uri="{BB962C8B-B14F-4D97-AF65-F5344CB8AC3E}">
        <p14:creationId xmlns:p14="http://schemas.microsoft.com/office/powerpoint/2010/main" val="3691991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16501-C5FB-0845-94DE-71ACC0920F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C6A5C-BDC1-6843-B853-61B78F0965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259EE-C47E-C64B-A02E-E49FDDAAFC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A17A4-8C90-0540-93F3-C9C3877BFFFF}" type="datetimeFigureOut">
              <a:rPr lang="en-US" smtClean="0"/>
              <a:t>9/3/20</a:t>
            </a:fld>
            <a:endParaRPr lang="en-US"/>
          </a:p>
        </p:txBody>
      </p:sp>
      <p:sp>
        <p:nvSpPr>
          <p:cNvPr id="5" name="Footer Placeholder 4">
            <a:extLst>
              <a:ext uri="{FF2B5EF4-FFF2-40B4-BE49-F238E27FC236}">
                <a16:creationId xmlns:a16="http://schemas.microsoft.com/office/drawing/2014/main" id="{727B280B-9C24-914C-A006-282FA9AF4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3E2B86-74B1-3241-85E0-E8EC44D0FE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43FFE-6598-B34C-873C-1C7579AB0C56}" type="slidenum">
              <a:rPr lang="en-US" smtClean="0"/>
              <a:t>‹#›</a:t>
            </a:fld>
            <a:endParaRPr lang="en-US"/>
          </a:p>
        </p:txBody>
      </p:sp>
    </p:spTree>
    <p:extLst>
      <p:ext uri="{BB962C8B-B14F-4D97-AF65-F5344CB8AC3E}">
        <p14:creationId xmlns:p14="http://schemas.microsoft.com/office/powerpoint/2010/main" val="3027470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sproutsocial.com/insights/social-mentions/"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DC06BD-31BA-1F4E-BDBC-AB9A9F23B625}"/>
              </a:ext>
            </a:extLst>
          </p:cNvPr>
          <p:cNvSpPr>
            <a:spLocks noGrp="1"/>
          </p:cNvSpPr>
          <p:nvPr>
            <p:ph type="title"/>
          </p:nvPr>
        </p:nvSpPr>
        <p:spPr>
          <a:xfrm>
            <a:off x="1171074" y="1396686"/>
            <a:ext cx="3240506" cy="4064628"/>
          </a:xfrm>
        </p:spPr>
        <p:txBody>
          <a:bodyPr>
            <a:normAutofit/>
          </a:bodyPr>
          <a:lstStyle/>
          <a:p>
            <a:r>
              <a:rPr lang="en-US">
                <a:solidFill>
                  <a:srgbClr val="FFFFFF"/>
                </a:solidFill>
              </a:rPr>
              <a:t>For social media think about…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E6665B0-9ED4-7940-ACAE-E45F96DF9F79}"/>
              </a:ext>
            </a:extLst>
          </p:cNvPr>
          <p:cNvSpPr>
            <a:spLocks noGrp="1"/>
          </p:cNvSpPr>
          <p:nvPr>
            <p:ph idx="1"/>
          </p:nvPr>
        </p:nvSpPr>
        <p:spPr>
          <a:xfrm>
            <a:off x="5370153" y="1526032"/>
            <a:ext cx="6332658" cy="4773167"/>
          </a:xfrm>
        </p:spPr>
        <p:txBody>
          <a:bodyPr>
            <a:normAutofit/>
          </a:bodyPr>
          <a:lstStyle/>
          <a:p>
            <a:r>
              <a:rPr lang="en-US" sz="2400" b="1" dirty="0"/>
              <a:t>Likes, Comments, Retweets, etc.</a:t>
            </a:r>
            <a:r>
              <a:rPr lang="en-US" sz="2400" dirty="0"/>
              <a:t>: Individual engagement metrics like a Share or a Retweet add up. In a Twitter report, you’ll see a total number of engagements per post or profile.</a:t>
            </a:r>
          </a:p>
          <a:p>
            <a:r>
              <a:rPr lang="en-US" sz="2400" b="1" dirty="0"/>
              <a:t>Post engagement rate</a:t>
            </a:r>
            <a:r>
              <a:rPr lang="en-US" sz="2400" dirty="0"/>
              <a:t>: The number of engagements divided by impressions or reach. A high rate means the people who see the post find it interesting.</a:t>
            </a:r>
          </a:p>
          <a:p>
            <a:r>
              <a:rPr lang="en-US" sz="2400" b="1" dirty="0"/>
              <a:t>Account mentions</a:t>
            </a:r>
            <a:r>
              <a:rPr lang="en-US" sz="2400" dirty="0"/>
              <a:t>: </a:t>
            </a:r>
            <a:r>
              <a:rPr lang="en-US" sz="2400" b="1" dirty="0">
                <a:hlinkClick r:id="rId2"/>
              </a:rPr>
              <a:t>Organic mentions</a:t>
            </a:r>
            <a:r>
              <a:rPr lang="en-US" sz="2400" dirty="0"/>
              <a:t>, like @mentions that aren’t part of a reply, or tagging a brand in an Instagram story without prompting, indicate good brand awareness.</a:t>
            </a:r>
          </a:p>
          <a:p>
            <a:endParaRPr lang="en-US" sz="2000" dirty="0"/>
          </a:p>
        </p:txBody>
      </p:sp>
    </p:spTree>
    <p:extLst>
      <p:ext uri="{BB962C8B-B14F-4D97-AF65-F5344CB8AC3E}">
        <p14:creationId xmlns:p14="http://schemas.microsoft.com/office/powerpoint/2010/main" val="1204518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A944-06C7-4D4B-81FA-33BE22704A7D}"/>
              </a:ext>
            </a:extLst>
          </p:cNvPr>
          <p:cNvSpPr>
            <a:spLocks noGrp="1"/>
          </p:cNvSpPr>
          <p:nvPr>
            <p:ph type="title"/>
          </p:nvPr>
        </p:nvSpPr>
        <p:spPr/>
        <p:txBody>
          <a:bodyPr/>
          <a:lstStyle/>
          <a:p>
            <a:r>
              <a:rPr lang="en-US" dirty="0"/>
              <a:t>Other benchmarks?</a:t>
            </a:r>
          </a:p>
        </p:txBody>
      </p:sp>
      <p:sp>
        <p:nvSpPr>
          <p:cNvPr id="3" name="Content Placeholder 2">
            <a:extLst>
              <a:ext uri="{FF2B5EF4-FFF2-40B4-BE49-F238E27FC236}">
                <a16:creationId xmlns:a16="http://schemas.microsoft.com/office/drawing/2014/main" id="{8E5A6ED4-074B-F241-AD11-2D122A704B78}"/>
              </a:ext>
            </a:extLst>
          </p:cNvPr>
          <p:cNvSpPr>
            <a:spLocks noGrp="1"/>
          </p:cNvSpPr>
          <p:nvPr>
            <p:ph idx="1"/>
          </p:nvPr>
        </p:nvSpPr>
        <p:spPr/>
        <p:txBody>
          <a:bodyPr/>
          <a:lstStyle/>
          <a:p>
            <a:r>
              <a:rPr lang="en-US" dirty="0"/>
              <a:t>Quarterly goal for crowd funding or peer to peer funding on social media </a:t>
            </a:r>
          </a:p>
          <a:p>
            <a:r>
              <a:rPr lang="en-US" dirty="0"/>
              <a:t>At least once a quarter shake up your worship service and try something that feels relevant and interactive</a:t>
            </a:r>
          </a:p>
          <a:p>
            <a:r>
              <a:rPr lang="en-US" dirty="0"/>
              <a:t>Organizing a social media team that finds stories of transformation/connection from anyone OTHER THAN the planter</a:t>
            </a:r>
          </a:p>
          <a:p>
            <a:r>
              <a:rPr lang="en-US" dirty="0"/>
              <a:t>Small groups!  Do surveys, sample personas, and figure out the platform that will work best (Facebook, zoom, amplify, “bubbled” in person groups) and have set benchmarks for the number and engagement of groups.</a:t>
            </a:r>
          </a:p>
          <a:p>
            <a:endParaRPr lang="en-US" dirty="0"/>
          </a:p>
          <a:p>
            <a:endParaRPr lang="en-US" dirty="0"/>
          </a:p>
        </p:txBody>
      </p:sp>
    </p:spTree>
    <p:extLst>
      <p:ext uri="{BB962C8B-B14F-4D97-AF65-F5344CB8AC3E}">
        <p14:creationId xmlns:p14="http://schemas.microsoft.com/office/powerpoint/2010/main" val="608084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B600-5F8D-B447-A73D-45B1DF6DBB1F}"/>
              </a:ext>
            </a:extLst>
          </p:cNvPr>
          <p:cNvSpPr>
            <a:spLocks noGrp="1"/>
          </p:cNvSpPr>
          <p:nvPr>
            <p:ph type="title"/>
          </p:nvPr>
        </p:nvSpPr>
        <p:spPr/>
        <p:txBody>
          <a:bodyPr/>
          <a:lstStyle/>
          <a:p>
            <a:r>
              <a:rPr lang="en-US" dirty="0"/>
              <a:t>Reality check…</a:t>
            </a:r>
          </a:p>
        </p:txBody>
      </p:sp>
      <p:sp>
        <p:nvSpPr>
          <p:cNvPr id="3" name="Content Placeholder 2">
            <a:extLst>
              <a:ext uri="{FF2B5EF4-FFF2-40B4-BE49-F238E27FC236}">
                <a16:creationId xmlns:a16="http://schemas.microsoft.com/office/drawing/2014/main" id="{DAF0E28C-98E9-7241-8038-F6903CA4EC82}"/>
              </a:ext>
            </a:extLst>
          </p:cNvPr>
          <p:cNvSpPr>
            <a:spLocks noGrp="1"/>
          </p:cNvSpPr>
          <p:nvPr>
            <p:ph idx="1"/>
          </p:nvPr>
        </p:nvSpPr>
        <p:spPr/>
        <p:txBody>
          <a:bodyPr/>
          <a:lstStyle/>
          <a:p>
            <a:r>
              <a:rPr lang="en-US" dirty="0"/>
              <a:t>Share your name and where you are planting</a:t>
            </a:r>
          </a:p>
          <a:p>
            <a:r>
              <a:rPr lang="en-US" dirty="0"/>
              <a:t>What metrics you are looking at right now</a:t>
            </a:r>
          </a:p>
          <a:p>
            <a:pPr lvl="1"/>
            <a:r>
              <a:rPr lang="en-US" dirty="0"/>
              <a:t>What’s working?</a:t>
            </a:r>
          </a:p>
          <a:p>
            <a:pPr lvl="1"/>
            <a:r>
              <a:rPr lang="en-US" dirty="0"/>
              <a:t>What isn’t working?</a:t>
            </a:r>
          </a:p>
          <a:p>
            <a:pPr lvl="1"/>
            <a:r>
              <a:rPr lang="en-US" dirty="0"/>
              <a:t>Where are you seeing growth?</a:t>
            </a:r>
          </a:p>
          <a:p>
            <a:pPr lvl="1"/>
            <a:r>
              <a:rPr lang="en-US" dirty="0"/>
              <a:t>Where are you seeing decline?</a:t>
            </a:r>
          </a:p>
          <a:p>
            <a:pPr lvl="1"/>
            <a:r>
              <a:rPr lang="en-US" dirty="0"/>
              <a:t>What brings you hope?</a:t>
            </a:r>
          </a:p>
          <a:p>
            <a:pPr lvl="1"/>
            <a:r>
              <a:rPr lang="en-US" dirty="0"/>
              <a:t>What makes you anxious?</a:t>
            </a:r>
          </a:p>
        </p:txBody>
      </p:sp>
    </p:spTree>
    <p:extLst>
      <p:ext uri="{BB962C8B-B14F-4D97-AF65-F5344CB8AC3E}">
        <p14:creationId xmlns:p14="http://schemas.microsoft.com/office/powerpoint/2010/main" val="1554835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71283-A1D5-7C46-BB07-78C25C5049E6}"/>
              </a:ext>
            </a:extLst>
          </p:cNvPr>
          <p:cNvSpPr>
            <a:spLocks noGrp="1"/>
          </p:cNvSpPr>
          <p:nvPr>
            <p:ph type="title"/>
          </p:nvPr>
        </p:nvSpPr>
        <p:spPr/>
        <p:txBody>
          <a:bodyPr/>
          <a:lstStyle/>
          <a:p>
            <a:r>
              <a:rPr lang="en-US" dirty="0"/>
              <a:t>Feedback from planters based on the conversation…</a:t>
            </a:r>
          </a:p>
        </p:txBody>
      </p:sp>
      <p:sp>
        <p:nvSpPr>
          <p:cNvPr id="3" name="Content Placeholder 2">
            <a:extLst>
              <a:ext uri="{FF2B5EF4-FFF2-40B4-BE49-F238E27FC236}">
                <a16:creationId xmlns:a16="http://schemas.microsoft.com/office/drawing/2014/main" id="{318576DD-4BDB-E242-B0D0-4E2EB9F33251}"/>
              </a:ext>
            </a:extLst>
          </p:cNvPr>
          <p:cNvSpPr>
            <a:spLocks noGrp="1"/>
          </p:cNvSpPr>
          <p:nvPr>
            <p:ph idx="1"/>
          </p:nvPr>
        </p:nvSpPr>
        <p:spPr/>
        <p:txBody>
          <a:bodyPr/>
          <a:lstStyle/>
          <a:p>
            <a:r>
              <a:rPr lang="en-US" dirty="0"/>
              <a:t>Small group attendance is a great indicator of engagement.  </a:t>
            </a:r>
            <a:r>
              <a:rPr lang="en-US" dirty="0" err="1"/>
              <a:t>Fernie</a:t>
            </a:r>
            <a:r>
              <a:rPr lang="en-US" dirty="0"/>
              <a:t> in LA saw his launch Sunday cancelled due to the first week of the </a:t>
            </a:r>
            <a:r>
              <a:rPr lang="en-US" dirty="0" err="1"/>
              <a:t>covid</a:t>
            </a:r>
            <a:r>
              <a:rPr lang="en-US" dirty="0"/>
              <a:t> shut down in March but his small group attendance grew from 30-60 in 2 months and is now around 72.</a:t>
            </a:r>
          </a:p>
          <a:p>
            <a:r>
              <a:rPr lang="en-US" dirty="0"/>
              <a:t>When worship is the same for more than 2-3 weeks in a row, viewership goes down so change it up and use different formats like </a:t>
            </a:r>
            <a:r>
              <a:rPr lang="en-US" dirty="0" err="1"/>
              <a:t>Streamyard</a:t>
            </a:r>
            <a:r>
              <a:rPr lang="en-US" dirty="0"/>
              <a:t> to give your tech folks a break</a:t>
            </a:r>
          </a:p>
        </p:txBody>
      </p:sp>
    </p:spTree>
    <p:extLst>
      <p:ext uri="{BB962C8B-B14F-4D97-AF65-F5344CB8AC3E}">
        <p14:creationId xmlns:p14="http://schemas.microsoft.com/office/powerpoint/2010/main" val="1716973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884F3-1805-0B4E-A0D5-5C2412716F6B}"/>
              </a:ext>
            </a:extLst>
          </p:cNvPr>
          <p:cNvSpPr>
            <a:spLocks noGrp="1"/>
          </p:cNvSpPr>
          <p:nvPr>
            <p:ph type="title"/>
          </p:nvPr>
        </p:nvSpPr>
        <p:spPr/>
        <p:txBody>
          <a:bodyPr/>
          <a:lstStyle/>
          <a:p>
            <a:r>
              <a:rPr lang="en-US" dirty="0"/>
              <a:t>Use polls to help measure transformation and know that there are no standard metrics</a:t>
            </a:r>
          </a:p>
        </p:txBody>
      </p:sp>
      <p:sp>
        <p:nvSpPr>
          <p:cNvPr id="3" name="Content Placeholder 2">
            <a:extLst>
              <a:ext uri="{FF2B5EF4-FFF2-40B4-BE49-F238E27FC236}">
                <a16:creationId xmlns:a16="http://schemas.microsoft.com/office/drawing/2014/main" id="{6DD1761B-6412-9448-8E14-3B0488B7A935}"/>
              </a:ext>
            </a:extLst>
          </p:cNvPr>
          <p:cNvSpPr>
            <a:spLocks noGrp="1"/>
          </p:cNvSpPr>
          <p:nvPr>
            <p:ph idx="1"/>
          </p:nvPr>
        </p:nvSpPr>
        <p:spPr/>
        <p:txBody>
          <a:bodyPr>
            <a:normAutofit lnSpcReduction="10000"/>
          </a:bodyPr>
          <a:lstStyle/>
          <a:p>
            <a:r>
              <a:rPr lang="en-US" dirty="0"/>
              <a:t>Ex. Tyler in Minnesota might poll folks live in worship to see who engaged in an anti-racist conversation that week.  So you are seeing who embraces the CTA (call to action) and applies it- that’s a metric we need to consider</a:t>
            </a:r>
          </a:p>
          <a:p>
            <a:r>
              <a:rPr lang="en-US" dirty="0"/>
              <a:t>Christian from UVC reminded us all that benchmarks and metrics are so contextual right now so look at where you are now and set benchmarks based on where you need to go- but it will vary from planter to planter</a:t>
            </a:r>
          </a:p>
          <a:p>
            <a:r>
              <a:rPr lang="en-US" dirty="0"/>
              <a:t>Gabrielle echoed that and talked about her shift in Indiana where the 2</a:t>
            </a:r>
            <a:r>
              <a:rPr lang="en-US" baseline="30000" dirty="0"/>
              <a:t>nd</a:t>
            </a:r>
            <a:r>
              <a:rPr lang="en-US" dirty="0"/>
              <a:t> week of worship is discipleship talk around a table and the 5</a:t>
            </a:r>
            <a:r>
              <a:rPr lang="en-US" baseline="30000" dirty="0"/>
              <a:t>th</a:t>
            </a:r>
            <a:r>
              <a:rPr lang="en-US" dirty="0"/>
              <a:t> week is a serve Sunday </a:t>
            </a:r>
          </a:p>
          <a:p>
            <a:endParaRPr lang="en-US" dirty="0"/>
          </a:p>
        </p:txBody>
      </p:sp>
    </p:spTree>
    <p:extLst>
      <p:ext uri="{BB962C8B-B14F-4D97-AF65-F5344CB8AC3E}">
        <p14:creationId xmlns:p14="http://schemas.microsoft.com/office/powerpoint/2010/main" val="1485633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519E5-B7F7-2440-B904-CB4850873A05}"/>
              </a:ext>
            </a:extLst>
          </p:cNvPr>
          <p:cNvSpPr>
            <a:spLocks noGrp="1"/>
          </p:cNvSpPr>
          <p:nvPr>
            <p:ph type="title"/>
          </p:nvPr>
        </p:nvSpPr>
        <p:spPr/>
        <p:txBody>
          <a:bodyPr/>
          <a:lstStyle/>
          <a:p>
            <a:r>
              <a:rPr lang="en-US" dirty="0"/>
              <a:t>Innovative ideas?</a:t>
            </a:r>
          </a:p>
        </p:txBody>
      </p:sp>
      <p:sp>
        <p:nvSpPr>
          <p:cNvPr id="3" name="Content Placeholder 2">
            <a:extLst>
              <a:ext uri="{FF2B5EF4-FFF2-40B4-BE49-F238E27FC236}">
                <a16:creationId xmlns:a16="http://schemas.microsoft.com/office/drawing/2014/main" id="{952FABFF-775E-7047-8E34-D3A14169B44A}"/>
              </a:ext>
            </a:extLst>
          </p:cNvPr>
          <p:cNvSpPr>
            <a:spLocks noGrp="1"/>
          </p:cNvSpPr>
          <p:nvPr>
            <p:ph idx="1"/>
          </p:nvPr>
        </p:nvSpPr>
        <p:spPr/>
        <p:txBody>
          <a:bodyPr>
            <a:normAutofit fontScale="92500" lnSpcReduction="10000"/>
          </a:bodyPr>
          <a:lstStyle/>
          <a:p>
            <a:r>
              <a:rPr lang="en-US" dirty="0"/>
              <a:t>Brendan Galvin is doing panel discussions in lieu of sermons on Sunday and it’s been popular</a:t>
            </a:r>
          </a:p>
          <a:p>
            <a:r>
              <a:rPr lang="en-US" dirty="0"/>
              <a:t>Kris Sledge is doing community conversations and hosting an educational pod at the church</a:t>
            </a:r>
          </a:p>
          <a:p>
            <a:r>
              <a:rPr lang="en-US" dirty="0"/>
              <a:t>Wendy is using </a:t>
            </a:r>
            <a:r>
              <a:rPr lang="en-US" dirty="0" err="1"/>
              <a:t>streamyard</a:t>
            </a:r>
            <a:r>
              <a:rPr lang="en-US" dirty="0"/>
              <a:t> and really encouraging small group involvement and they haven’t seen a dip in worship yet… they use zoom rooms every 6</a:t>
            </a:r>
            <a:r>
              <a:rPr lang="en-US" baseline="30000" dirty="0"/>
              <a:t>th</a:t>
            </a:r>
            <a:r>
              <a:rPr lang="en-US" dirty="0"/>
              <a:t> week for deeper connection</a:t>
            </a:r>
          </a:p>
          <a:p>
            <a:r>
              <a:rPr lang="en-US" dirty="0"/>
              <a:t>Jason from VA mentioned the importance of rethinking staffing and replacing current staff with Social Media Directors and Outreach Coordinators</a:t>
            </a:r>
          </a:p>
          <a:p>
            <a:r>
              <a:rPr lang="en-US" dirty="0"/>
              <a:t>Do a </a:t>
            </a:r>
            <a:r>
              <a:rPr lang="en-US" dirty="0" err="1"/>
              <a:t>venmo</a:t>
            </a:r>
            <a:r>
              <a:rPr lang="en-US" dirty="0"/>
              <a:t> challenge to give back to your community in </a:t>
            </a:r>
            <a:r>
              <a:rPr lang="en-US"/>
              <a:t>huge ways!!!</a:t>
            </a:r>
          </a:p>
        </p:txBody>
      </p:sp>
    </p:spTree>
    <p:extLst>
      <p:ext uri="{BB962C8B-B14F-4D97-AF65-F5344CB8AC3E}">
        <p14:creationId xmlns:p14="http://schemas.microsoft.com/office/powerpoint/2010/main" val="4102565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8D783-C469-BE42-B408-B230FE3FF56B}"/>
              </a:ext>
            </a:extLst>
          </p:cNvPr>
          <p:cNvSpPr>
            <a:spLocks noGrp="1"/>
          </p:cNvSpPr>
          <p:nvPr>
            <p:ph type="title"/>
          </p:nvPr>
        </p:nvSpPr>
        <p:spPr/>
        <p:txBody>
          <a:bodyPr/>
          <a:lstStyle/>
          <a:p>
            <a:r>
              <a:rPr lang="en-US" dirty="0"/>
              <a:t>How do you track organic mentions?</a:t>
            </a:r>
          </a:p>
        </p:txBody>
      </p:sp>
      <p:sp>
        <p:nvSpPr>
          <p:cNvPr id="3" name="Content Placeholder 2">
            <a:extLst>
              <a:ext uri="{FF2B5EF4-FFF2-40B4-BE49-F238E27FC236}">
                <a16:creationId xmlns:a16="http://schemas.microsoft.com/office/drawing/2014/main" id="{5523C510-DBB7-7C43-8755-C74D087C8133}"/>
              </a:ext>
            </a:extLst>
          </p:cNvPr>
          <p:cNvSpPr>
            <a:spLocks noGrp="1"/>
          </p:cNvSpPr>
          <p:nvPr>
            <p:ph idx="1"/>
          </p:nvPr>
        </p:nvSpPr>
        <p:spPr/>
        <p:txBody>
          <a:bodyPr/>
          <a:lstStyle/>
          <a:p>
            <a:r>
              <a:rPr lang="en-US" dirty="0"/>
              <a:t>Create a hashtag for your faith community</a:t>
            </a:r>
          </a:p>
          <a:p>
            <a:r>
              <a:rPr lang="en-US" dirty="0"/>
              <a:t>Search for your name on all social media platforms</a:t>
            </a:r>
          </a:p>
          <a:p>
            <a:endParaRPr lang="en-US" dirty="0"/>
          </a:p>
          <a:p>
            <a:r>
              <a:rPr lang="en-US" dirty="0"/>
              <a:t>Tips to keep in mind?</a:t>
            </a:r>
          </a:p>
          <a:p>
            <a:pPr lvl="1"/>
            <a:r>
              <a:rPr lang="en-US" dirty="0"/>
              <a:t>Respond quickly</a:t>
            </a:r>
          </a:p>
          <a:p>
            <a:pPr lvl="1"/>
            <a:r>
              <a:rPr lang="en-US" dirty="0"/>
              <a:t>Stay positive</a:t>
            </a:r>
          </a:p>
          <a:p>
            <a:pPr lvl="1"/>
            <a:r>
              <a:rPr lang="en-US" dirty="0"/>
              <a:t>Move to DM when possible</a:t>
            </a:r>
          </a:p>
          <a:p>
            <a:pPr lvl="1"/>
            <a:r>
              <a:rPr lang="en-US" dirty="0"/>
              <a:t>Know when to stop communicating</a:t>
            </a:r>
          </a:p>
          <a:p>
            <a:pPr lvl="1"/>
            <a:r>
              <a:rPr lang="en-US" dirty="0"/>
              <a:t>Turn the conversation around</a:t>
            </a:r>
          </a:p>
        </p:txBody>
      </p:sp>
    </p:spTree>
    <p:extLst>
      <p:ext uri="{BB962C8B-B14F-4D97-AF65-F5344CB8AC3E}">
        <p14:creationId xmlns:p14="http://schemas.microsoft.com/office/powerpoint/2010/main" val="3033776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FCBDC-E83D-6D41-B95E-87141FFA9B7F}"/>
              </a:ext>
            </a:extLst>
          </p:cNvPr>
          <p:cNvSpPr>
            <a:spLocks noGrp="1"/>
          </p:cNvSpPr>
          <p:nvPr>
            <p:ph type="title"/>
          </p:nvPr>
        </p:nvSpPr>
        <p:spPr/>
        <p:txBody>
          <a:bodyPr/>
          <a:lstStyle/>
          <a:p>
            <a:r>
              <a:rPr lang="en-US" dirty="0"/>
              <a:t>First step: measure awareness </a:t>
            </a:r>
            <a:r>
              <a:rPr lang="en-US" sz="2400" dirty="0"/>
              <a:t>(graphics from </a:t>
            </a:r>
            <a:r>
              <a:rPr lang="en-US" sz="2400" dirty="0" err="1"/>
              <a:t>hootsuite</a:t>
            </a:r>
            <a:r>
              <a:rPr lang="en-US" sz="2400" dirty="0"/>
              <a:t>)</a:t>
            </a:r>
          </a:p>
        </p:txBody>
      </p:sp>
      <p:sp>
        <p:nvSpPr>
          <p:cNvPr id="3" name="Content Placeholder 2">
            <a:extLst>
              <a:ext uri="{FF2B5EF4-FFF2-40B4-BE49-F238E27FC236}">
                <a16:creationId xmlns:a16="http://schemas.microsoft.com/office/drawing/2014/main" id="{B3A40D43-7040-DE48-9A14-2D91C17CE1E8}"/>
              </a:ext>
            </a:extLst>
          </p:cNvPr>
          <p:cNvSpPr>
            <a:spLocks noGrp="1"/>
          </p:cNvSpPr>
          <p:nvPr>
            <p:ph idx="1"/>
          </p:nvPr>
        </p:nvSpPr>
        <p:spPr/>
        <p:txBody>
          <a:bodyPr/>
          <a:lstStyle/>
          <a:p>
            <a:r>
              <a:rPr lang="en-US" dirty="0"/>
              <a:t>Who knows you are out there?  </a:t>
            </a:r>
          </a:p>
          <a:p>
            <a:r>
              <a:rPr lang="en-US" dirty="0"/>
              <a:t>Benchmark- it’s not about how many likes you have but how fast you are getting the likes</a:t>
            </a:r>
          </a:p>
          <a:p>
            <a:endParaRPr lang="en-US" dirty="0"/>
          </a:p>
        </p:txBody>
      </p:sp>
      <p:pic>
        <p:nvPicPr>
          <p:cNvPr id="5" name="Picture 4" descr="A screenshot of a cell phone&#10;&#10;Description automatically generated">
            <a:extLst>
              <a:ext uri="{FF2B5EF4-FFF2-40B4-BE49-F238E27FC236}">
                <a16:creationId xmlns:a16="http://schemas.microsoft.com/office/drawing/2014/main" id="{47E5F88D-5133-C34A-A4DF-99AFCF3E8A01}"/>
              </a:ext>
            </a:extLst>
          </p:cNvPr>
          <p:cNvPicPr>
            <a:picLocks noChangeAspect="1"/>
          </p:cNvPicPr>
          <p:nvPr/>
        </p:nvPicPr>
        <p:blipFill>
          <a:blip r:embed="rId2"/>
          <a:stretch>
            <a:fillRect/>
          </a:stretch>
        </p:blipFill>
        <p:spPr>
          <a:xfrm>
            <a:off x="1859802" y="3429000"/>
            <a:ext cx="7620000" cy="2540000"/>
          </a:xfrm>
          <a:prstGeom prst="rect">
            <a:avLst/>
          </a:prstGeom>
        </p:spPr>
      </p:pic>
    </p:spTree>
    <p:extLst>
      <p:ext uri="{BB962C8B-B14F-4D97-AF65-F5344CB8AC3E}">
        <p14:creationId xmlns:p14="http://schemas.microsoft.com/office/powerpoint/2010/main" val="3598240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7A321-7B13-8E49-99B8-9D9D5011E2A4}"/>
              </a:ext>
            </a:extLst>
          </p:cNvPr>
          <p:cNvSpPr>
            <a:spLocks noGrp="1"/>
          </p:cNvSpPr>
          <p:nvPr>
            <p:ph type="title"/>
          </p:nvPr>
        </p:nvSpPr>
        <p:spPr/>
        <p:txBody>
          <a:bodyPr/>
          <a:lstStyle/>
          <a:p>
            <a:r>
              <a:rPr lang="en-US" dirty="0"/>
              <a:t>Impressions vs. Reach </a:t>
            </a:r>
          </a:p>
        </p:txBody>
      </p:sp>
      <p:sp>
        <p:nvSpPr>
          <p:cNvPr id="3" name="Content Placeholder 2">
            <a:extLst>
              <a:ext uri="{FF2B5EF4-FFF2-40B4-BE49-F238E27FC236}">
                <a16:creationId xmlns:a16="http://schemas.microsoft.com/office/drawing/2014/main" id="{1049DBA7-1218-1445-AF82-F5D97D4ED5F3}"/>
              </a:ext>
            </a:extLst>
          </p:cNvPr>
          <p:cNvSpPr>
            <a:spLocks noGrp="1"/>
          </p:cNvSpPr>
          <p:nvPr>
            <p:ph idx="1"/>
          </p:nvPr>
        </p:nvSpPr>
        <p:spPr/>
        <p:txBody>
          <a:bodyPr/>
          <a:lstStyle/>
          <a:p>
            <a:r>
              <a:rPr lang="en-US" b="1" dirty="0"/>
              <a:t>Impressions</a:t>
            </a:r>
            <a:r>
              <a:rPr lang="en-US" dirty="0"/>
              <a:t> are how many times a post shows up in someone’s timeline</a:t>
            </a:r>
          </a:p>
          <a:p>
            <a:r>
              <a:rPr lang="en-US" b="1" dirty="0"/>
              <a:t>Reach</a:t>
            </a:r>
            <a:r>
              <a:rPr lang="en-US" dirty="0"/>
              <a:t> is the potential unique viewers a post could have (usually your follower count plus accounts that shared the post’s follower counts).</a:t>
            </a:r>
          </a:p>
          <a:p>
            <a:pPr marL="0" indent="0">
              <a:buNone/>
            </a:pPr>
            <a:r>
              <a:rPr lang="en-US" dirty="0"/>
              <a:t>This is why ENGAGEMENT matters so much</a:t>
            </a:r>
          </a:p>
          <a:p>
            <a:pPr marL="0" indent="0">
              <a:buNone/>
            </a:pPr>
            <a:endParaRPr lang="en-US" dirty="0"/>
          </a:p>
          <a:p>
            <a:pPr marL="0" indent="0">
              <a:buNone/>
            </a:pPr>
            <a:r>
              <a:rPr lang="en-US" dirty="0"/>
              <a:t>If you have high impressions but low engagement then what you said didn’t capture their attention enough for them to do something about it</a:t>
            </a:r>
          </a:p>
        </p:txBody>
      </p:sp>
    </p:spTree>
    <p:extLst>
      <p:ext uri="{BB962C8B-B14F-4D97-AF65-F5344CB8AC3E}">
        <p14:creationId xmlns:p14="http://schemas.microsoft.com/office/powerpoint/2010/main" val="3357379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46FF-3FCE-994C-9278-0DB72EA2FCD6}"/>
              </a:ext>
            </a:extLst>
          </p:cNvPr>
          <p:cNvSpPr>
            <a:spLocks noGrp="1"/>
          </p:cNvSpPr>
          <p:nvPr>
            <p:ph type="title"/>
          </p:nvPr>
        </p:nvSpPr>
        <p:spPr/>
        <p:txBody>
          <a:bodyPr/>
          <a:lstStyle/>
          <a:p>
            <a:r>
              <a:rPr lang="en-US" dirty="0"/>
              <a:t>So how do you measure engagement?</a:t>
            </a:r>
          </a:p>
        </p:txBody>
      </p:sp>
      <p:pic>
        <p:nvPicPr>
          <p:cNvPr id="5" name="Content Placeholder 4" descr="A screenshot of a cell phone&#10;&#10;Description automatically generated">
            <a:extLst>
              <a:ext uri="{FF2B5EF4-FFF2-40B4-BE49-F238E27FC236}">
                <a16:creationId xmlns:a16="http://schemas.microsoft.com/office/drawing/2014/main" id="{56C8205A-DD4E-CE4E-965E-9C2BF4E3C87F}"/>
              </a:ext>
            </a:extLst>
          </p:cNvPr>
          <p:cNvPicPr>
            <a:picLocks noGrp="1" noChangeAspect="1"/>
          </p:cNvPicPr>
          <p:nvPr>
            <p:ph idx="1"/>
          </p:nvPr>
        </p:nvPicPr>
        <p:blipFill>
          <a:blip r:embed="rId2"/>
          <a:stretch>
            <a:fillRect/>
          </a:stretch>
        </p:blipFill>
        <p:spPr>
          <a:xfrm>
            <a:off x="1339585" y="1690688"/>
            <a:ext cx="8803482" cy="2934494"/>
          </a:xfrm>
        </p:spPr>
      </p:pic>
      <p:sp>
        <p:nvSpPr>
          <p:cNvPr id="6" name="TextBox 5">
            <a:extLst>
              <a:ext uri="{FF2B5EF4-FFF2-40B4-BE49-F238E27FC236}">
                <a16:creationId xmlns:a16="http://schemas.microsoft.com/office/drawing/2014/main" id="{DA2DBAF8-0D4B-F543-874C-3E7FA33CD196}"/>
              </a:ext>
            </a:extLst>
          </p:cNvPr>
          <p:cNvSpPr txBox="1"/>
          <p:nvPr/>
        </p:nvSpPr>
        <p:spPr>
          <a:xfrm>
            <a:off x="2455333" y="5418667"/>
            <a:ext cx="7264400" cy="461665"/>
          </a:xfrm>
          <a:prstGeom prst="rect">
            <a:avLst/>
          </a:prstGeom>
          <a:noFill/>
        </p:spPr>
        <p:txBody>
          <a:bodyPr wrap="square" rtlCol="0">
            <a:spAutoFit/>
          </a:bodyPr>
          <a:lstStyle/>
          <a:p>
            <a:r>
              <a:rPr lang="en-US" sz="2400" dirty="0"/>
              <a:t>.5-1% for Facebook and Twitter  vs 3-6% for Instagram</a:t>
            </a:r>
          </a:p>
        </p:txBody>
      </p:sp>
    </p:spTree>
    <p:extLst>
      <p:ext uri="{BB962C8B-B14F-4D97-AF65-F5344CB8AC3E}">
        <p14:creationId xmlns:p14="http://schemas.microsoft.com/office/powerpoint/2010/main" val="960198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3FD4F-011C-BC4F-81B4-FD81336D619B}"/>
              </a:ext>
            </a:extLst>
          </p:cNvPr>
          <p:cNvSpPr>
            <a:spLocks noGrp="1"/>
          </p:cNvSpPr>
          <p:nvPr>
            <p:ph type="title"/>
          </p:nvPr>
        </p:nvSpPr>
        <p:spPr/>
        <p:txBody>
          <a:bodyPr>
            <a:normAutofit fontScale="90000"/>
          </a:bodyPr>
          <a:lstStyle/>
          <a:p>
            <a:r>
              <a:rPr lang="en-US" dirty="0"/>
              <a:t>If you want to know when your followers are becoming members, look at the amplification rate</a:t>
            </a:r>
          </a:p>
        </p:txBody>
      </p:sp>
      <p:pic>
        <p:nvPicPr>
          <p:cNvPr id="5" name="Content Placeholder 4" descr="A screenshot of a cell phone&#10;&#10;Description automatically generated">
            <a:extLst>
              <a:ext uri="{FF2B5EF4-FFF2-40B4-BE49-F238E27FC236}">
                <a16:creationId xmlns:a16="http://schemas.microsoft.com/office/drawing/2014/main" id="{49F190A1-F0B9-F245-80D3-A61F378BE379}"/>
              </a:ext>
            </a:extLst>
          </p:cNvPr>
          <p:cNvPicPr>
            <a:picLocks noGrp="1" noChangeAspect="1"/>
          </p:cNvPicPr>
          <p:nvPr>
            <p:ph idx="1"/>
          </p:nvPr>
        </p:nvPicPr>
        <p:blipFill>
          <a:blip r:embed="rId2"/>
          <a:stretch>
            <a:fillRect/>
          </a:stretch>
        </p:blipFill>
        <p:spPr>
          <a:xfrm>
            <a:off x="645317" y="2184400"/>
            <a:ext cx="10515599" cy="3505200"/>
          </a:xfrm>
        </p:spPr>
      </p:pic>
    </p:spTree>
    <p:extLst>
      <p:ext uri="{BB962C8B-B14F-4D97-AF65-F5344CB8AC3E}">
        <p14:creationId xmlns:p14="http://schemas.microsoft.com/office/powerpoint/2010/main" val="4088602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7A85B-E776-174D-B3D3-4726FFFE2923}"/>
              </a:ext>
            </a:extLst>
          </p:cNvPr>
          <p:cNvSpPr>
            <a:spLocks noGrp="1"/>
          </p:cNvSpPr>
          <p:nvPr>
            <p:ph type="title"/>
          </p:nvPr>
        </p:nvSpPr>
        <p:spPr/>
        <p:txBody>
          <a:bodyPr/>
          <a:lstStyle/>
          <a:p>
            <a:r>
              <a:rPr lang="en-US" dirty="0"/>
              <a:t>Other things to look at</a:t>
            </a:r>
          </a:p>
        </p:txBody>
      </p:sp>
      <p:sp>
        <p:nvSpPr>
          <p:cNvPr id="3" name="Content Placeholder 2">
            <a:extLst>
              <a:ext uri="{FF2B5EF4-FFF2-40B4-BE49-F238E27FC236}">
                <a16:creationId xmlns:a16="http://schemas.microsoft.com/office/drawing/2014/main" id="{3E492AA5-5900-0B4C-9969-11F8EBE87632}"/>
              </a:ext>
            </a:extLst>
          </p:cNvPr>
          <p:cNvSpPr>
            <a:spLocks noGrp="1"/>
          </p:cNvSpPr>
          <p:nvPr>
            <p:ph idx="1"/>
          </p:nvPr>
        </p:nvSpPr>
        <p:spPr/>
        <p:txBody>
          <a:bodyPr>
            <a:normAutofit lnSpcReduction="10000"/>
          </a:bodyPr>
          <a:lstStyle/>
          <a:p>
            <a:r>
              <a:rPr lang="en-US" dirty="0"/>
              <a:t>Virality rate</a:t>
            </a:r>
          </a:p>
          <a:p>
            <a:r>
              <a:rPr lang="en-US" dirty="0"/>
              <a:t>Conversion rate- how many people click on the CTA</a:t>
            </a:r>
          </a:p>
          <a:p>
            <a:r>
              <a:rPr lang="en-US" dirty="0"/>
              <a:t>Bounce rate</a:t>
            </a:r>
          </a:p>
          <a:p>
            <a:endParaRPr lang="en-US" dirty="0"/>
          </a:p>
          <a:p>
            <a:pPr marL="0" indent="0">
              <a:buNone/>
            </a:pPr>
            <a:r>
              <a:rPr lang="en-US" dirty="0"/>
              <a:t>For conversion and bounce rate data- google analytics is your friend</a:t>
            </a:r>
          </a:p>
          <a:p>
            <a:endParaRPr lang="en-US" dirty="0"/>
          </a:p>
          <a:p>
            <a:endParaRPr lang="en-US" dirty="0"/>
          </a:p>
          <a:p>
            <a:endParaRPr lang="en-US" dirty="0"/>
          </a:p>
          <a:p>
            <a:r>
              <a:rPr lang="en-US" dirty="0"/>
              <a:t>https://</a:t>
            </a:r>
            <a:r>
              <a:rPr lang="en-US" dirty="0" err="1"/>
              <a:t>blog.hootsuite.com</a:t>
            </a:r>
            <a:r>
              <a:rPr lang="en-US" dirty="0"/>
              <a:t>/social-media-metrics/</a:t>
            </a:r>
          </a:p>
        </p:txBody>
      </p:sp>
    </p:spTree>
    <p:extLst>
      <p:ext uri="{BB962C8B-B14F-4D97-AF65-F5344CB8AC3E}">
        <p14:creationId xmlns:p14="http://schemas.microsoft.com/office/powerpoint/2010/main" val="4163505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827D4-A652-344C-B756-A7051C500995}"/>
              </a:ext>
            </a:extLst>
          </p:cNvPr>
          <p:cNvSpPr>
            <a:spLocks noGrp="1"/>
          </p:cNvSpPr>
          <p:nvPr>
            <p:ph type="title"/>
          </p:nvPr>
        </p:nvSpPr>
        <p:spPr/>
        <p:txBody>
          <a:bodyPr/>
          <a:lstStyle/>
          <a:p>
            <a:r>
              <a:rPr lang="en-US" dirty="0"/>
              <a:t>So potential benchmarks with regards to Social Media?</a:t>
            </a:r>
          </a:p>
        </p:txBody>
      </p:sp>
      <p:sp>
        <p:nvSpPr>
          <p:cNvPr id="3" name="Content Placeholder 2">
            <a:extLst>
              <a:ext uri="{FF2B5EF4-FFF2-40B4-BE49-F238E27FC236}">
                <a16:creationId xmlns:a16="http://schemas.microsoft.com/office/drawing/2014/main" id="{48A244BF-D955-FC40-9512-B08F89065295}"/>
              </a:ext>
            </a:extLst>
          </p:cNvPr>
          <p:cNvSpPr>
            <a:spLocks noGrp="1"/>
          </p:cNvSpPr>
          <p:nvPr>
            <p:ph idx="1"/>
          </p:nvPr>
        </p:nvSpPr>
        <p:spPr/>
        <p:txBody>
          <a:bodyPr/>
          <a:lstStyle/>
          <a:p>
            <a:r>
              <a:rPr lang="en-US" dirty="0"/>
              <a:t>Look at increasing awareness each month (with a time element) and set percentage goals for each quarter.  Ex. 2-3% increase each month or a minimum of 5% each quarter</a:t>
            </a:r>
          </a:p>
          <a:p>
            <a:r>
              <a:rPr lang="en-US" dirty="0"/>
              <a:t>Measure engagement. Ex. Minimum of 1% increase a month on Facebook and 3% on Instagram</a:t>
            </a:r>
          </a:p>
          <a:p>
            <a:r>
              <a:rPr lang="en-US" dirty="0"/>
              <a:t>Track your amplification rate and then set a quarter goal of increasing the types of posts with the highest amplification rate.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9494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A8F31-E505-6D4A-B666-91B75D43D638}"/>
              </a:ext>
            </a:extLst>
          </p:cNvPr>
          <p:cNvSpPr>
            <a:spLocks noGrp="1"/>
          </p:cNvSpPr>
          <p:nvPr>
            <p:ph type="title"/>
          </p:nvPr>
        </p:nvSpPr>
        <p:spPr/>
        <p:txBody>
          <a:bodyPr/>
          <a:lstStyle/>
          <a:p>
            <a:r>
              <a:rPr lang="en-US" dirty="0"/>
              <a:t>What about all the other benchmarks?</a:t>
            </a:r>
          </a:p>
        </p:txBody>
      </p:sp>
      <p:sp>
        <p:nvSpPr>
          <p:cNvPr id="3" name="Content Placeholder 2">
            <a:extLst>
              <a:ext uri="{FF2B5EF4-FFF2-40B4-BE49-F238E27FC236}">
                <a16:creationId xmlns:a16="http://schemas.microsoft.com/office/drawing/2014/main" id="{CBF3D064-6C20-794E-9BBE-F7E3F729A9B8}"/>
              </a:ext>
            </a:extLst>
          </p:cNvPr>
          <p:cNvSpPr>
            <a:spLocks noGrp="1"/>
          </p:cNvSpPr>
          <p:nvPr>
            <p:ph idx="1"/>
          </p:nvPr>
        </p:nvSpPr>
        <p:spPr/>
        <p:txBody>
          <a:bodyPr>
            <a:normAutofit lnSpcReduction="10000"/>
          </a:bodyPr>
          <a:lstStyle/>
          <a:p>
            <a:r>
              <a:rPr lang="en-US" dirty="0"/>
              <a:t>If you are just starting out- keep meeting 30-40 people a month and connecting with them on social media</a:t>
            </a:r>
          </a:p>
          <a:p>
            <a:r>
              <a:rPr lang="en-US" dirty="0"/>
              <a:t>Have hand-off events with smaller numbers that are virtual- try QIQO nights as a meet and greet mingle on zoom, or game nights, or organize a giving circle to bring help and hope to your community.</a:t>
            </a:r>
          </a:p>
          <a:p>
            <a:r>
              <a:rPr lang="en-US" dirty="0"/>
              <a:t>Think about launching a </a:t>
            </a:r>
            <a:r>
              <a:rPr lang="en-US" dirty="0" err="1"/>
              <a:t>youtube</a:t>
            </a:r>
            <a:r>
              <a:rPr lang="en-US" dirty="0"/>
              <a:t> channel, with 2-3 options for spiritual growth (worship services, meditative practices, kids’ worship) </a:t>
            </a:r>
          </a:p>
          <a:p>
            <a:r>
              <a:rPr lang="en-US" dirty="0"/>
              <a:t>For Sunday morning worship (if you pick Sunday am) look at those who watch live and those who watch the first minute and try to set a goal after the first quarter for the following quarter</a:t>
            </a:r>
          </a:p>
        </p:txBody>
      </p:sp>
    </p:spTree>
    <p:extLst>
      <p:ext uri="{BB962C8B-B14F-4D97-AF65-F5344CB8AC3E}">
        <p14:creationId xmlns:p14="http://schemas.microsoft.com/office/powerpoint/2010/main" val="1310601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999</TotalTime>
  <Words>1001</Words>
  <Application>Microsoft Macintosh PowerPoint</Application>
  <PresentationFormat>Widescreen</PresentationFormat>
  <Paragraphs>74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For social media think about…</vt:lpstr>
      <vt:lpstr>How do you track organic mentions?</vt:lpstr>
      <vt:lpstr>First step: measure awareness (graphics from hootsuite)</vt:lpstr>
      <vt:lpstr>Impressions vs. Reach </vt:lpstr>
      <vt:lpstr>So how do you measure engagement?</vt:lpstr>
      <vt:lpstr>If you want to know when your followers are becoming members, look at the amplification rate</vt:lpstr>
      <vt:lpstr>Other things to look at</vt:lpstr>
      <vt:lpstr>So potential benchmarks with regards to Social Media?</vt:lpstr>
      <vt:lpstr>What about all the other benchmarks?</vt:lpstr>
      <vt:lpstr>Other benchmarks?</vt:lpstr>
      <vt:lpstr>Reality check…</vt:lpstr>
      <vt:lpstr>Feedback from planters based on the conversation…</vt:lpstr>
      <vt:lpstr>Use polls to help measure transformation and know that there are no standard metrics</vt:lpstr>
      <vt:lpstr>Innovative ideas?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dc:title>
  <dc:creator>Rachel Gilmore</dc:creator>
  <cp:lastModifiedBy>Rachel Gilmore</cp:lastModifiedBy>
  <cp:revision>9</cp:revision>
  <dcterms:created xsi:type="dcterms:W3CDTF">2020-08-20T00:10:53Z</dcterms:created>
  <dcterms:modified xsi:type="dcterms:W3CDTF">2020-09-03T13:07:15Z</dcterms:modified>
</cp:coreProperties>
</file>