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2" r:id="rId2"/>
    <p:sldMasterId id="2147483664" r:id="rId3"/>
    <p:sldMasterId id="2147483667" r:id="rId4"/>
    <p:sldMasterId id="2147483669" r:id="rId5"/>
    <p:sldMasterId id="2147483671" r:id="rId6"/>
  </p:sldMasterIdLst>
  <p:notesMasterIdLst>
    <p:notesMasterId r:id="rId75"/>
  </p:notesMasterIdLst>
  <p:handoutMasterIdLst>
    <p:handoutMasterId r:id="rId76"/>
  </p:handoutMasterIdLst>
  <p:sldIdLst>
    <p:sldId id="256" r:id="rId7"/>
    <p:sldId id="257" r:id="rId8"/>
    <p:sldId id="329" r:id="rId9"/>
    <p:sldId id="328" r:id="rId10"/>
    <p:sldId id="259" r:id="rId11"/>
    <p:sldId id="330" r:id="rId12"/>
    <p:sldId id="260" r:id="rId13"/>
    <p:sldId id="261" r:id="rId14"/>
    <p:sldId id="326" r:id="rId15"/>
    <p:sldId id="331" r:id="rId16"/>
    <p:sldId id="262" r:id="rId17"/>
    <p:sldId id="265" r:id="rId18"/>
    <p:sldId id="332" r:id="rId19"/>
    <p:sldId id="333" r:id="rId20"/>
    <p:sldId id="334" r:id="rId21"/>
    <p:sldId id="270" r:id="rId22"/>
    <p:sldId id="271" r:id="rId23"/>
    <p:sldId id="335" r:id="rId24"/>
    <p:sldId id="272" r:id="rId25"/>
    <p:sldId id="336" r:id="rId26"/>
    <p:sldId id="273" r:id="rId27"/>
    <p:sldId id="274" r:id="rId28"/>
    <p:sldId id="275" r:id="rId29"/>
    <p:sldId id="276" r:id="rId30"/>
    <p:sldId id="327" r:id="rId31"/>
    <p:sldId id="337" r:id="rId32"/>
    <p:sldId id="294" r:id="rId33"/>
    <p:sldId id="338" r:id="rId34"/>
    <p:sldId id="339" r:id="rId35"/>
    <p:sldId id="340" r:id="rId36"/>
    <p:sldId id="267" r:id="rId37"/>
    <p:sldId id="291" r:id="rId38"/>
    <p:sldId id="295" r:id="rId39"/>
    <p:sldId id="341" r:id="rId40"/>
    <p:sldId id="342" r:id="rId41"/>
    <p:sldId id="279" r:id="rId42"/>
    <p:sldId id="281" r:id="rId43"/>
    <p:sldId id="280" r:id="rId44"/>
    <p:sldId id="282" r:id="rId45"/>
    <p:sldId id="283" r:id="rId46"/>
    <p:sldId id="343" r:id="rId47"/>
    <p:sldId id="344" r:id="rId48"/>
    <p:sldId id="345" r:id="rId49"/>
    <p:sldId id="346" r:id="rId50"/>
    <p:sldId id="284" r:id="rId51"/>
    <p:sldId id="285" r:id="rId52"/>
    <p:sldId id="286" r:id="rId53"/>
    <p:sldId id="287" r:id="rId54"/>
    <p:sldId id="288" r:id="rId55"/>
    <p:sldId id="289" r:id="rId56"/>
    <p:sldId id="292" r:id="rId57"/>
    <p:sldId id="296" r:id="rId58"/>
    <p:sldId id="347" r:id="rId59"/>
    <p:sldId id="298" r:id="rId60"/>
    <p:sldId id="299" r:id="rId61"/>
    <p:sldId id="348" r:id="rId62"/>
    <p:sldId id="349" r:id="rId63"/>
    <p:sldId id="350" r:id="rId64"/>
    <p:sldId id="301" r:id="rId65"/>
    <p:sldId id="351" r:id="rId66"/>
    <p:sldId id="302" r:id="rId67"/>
    <p:sldId id="304" r:id="rId68"/>
    <p:sldId id="303" r:id="rId69"/>
    <p:sldId id="305" r:id="rId70"/>
    <p:sldId id="352" r:id="rId71"/>
    <p:sldId id="353" r:id="rId72"/>
    <p:sldId id="354" r:id="rId73"/>
    <p:sldId id="355"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FFFF"/>
    <a:srgbClr val="FF40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7061"/>
    <p:restoredTop sz="61993"/>
  </p:normalViewPr>
  <p:slideViewPr>
    <p:cSldViewPr snapToGrid="0" snapToObjects="1">
      <p:cViewPr varScale="1">
        <p:scale>
          <a:sx n="74" d="100"/>
          <a:sy n="74" d="100"/>
        </p:scale>
        <p:origin x="900" y="6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77" d="100"/>
          <a:sy n="77" d="100"/>
        </p:scale>
        <p:origin x="2800"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handoutMaster" Target="handoutMasters/handoutMaster1.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2727C7A-9B33-8245-8B8B-7106BA202653}" type="datetimeFigureOut">
              <a:rPr lang="en-US" smtClean="0"/>
              <a:t>6/4/2018</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91014E-04EF-0F4B-9579-D052B3C194FA}" type="slidenum">
              <a:rPr lang="en-US" smtClean="0"/>
              <a:t>‹#›</a:t>
            </a:fld>
            <a:endParaRPr lang="en-US" dirty="0"/>
          </a:p>
        </p:txBody>
      </p:sp>
    </p:spTree>
    <p:extLst>
      <p:ext uri="{BB962C8B-B14F-4D97-AF65-F5344CB8AC3E}">
        <p14:creationId xmlns:p14="http://schemas.microsoft.com/office/powerpoint/2010/main" val="5769049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9EFB49-5F31-6748-8E65-D590E73AB73B}" type="datetimeFigureOut">
              <a:rPr lang="en-US" smtClean="0"/>
              <a:t>6/4/2018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DBD68-C65F-8746-8BEA-1E964EFEB241}" type="slidenum">
              <a:rPr lang="en-US" smtClean="0"/>
              <a:t>‹#›</a:t>
            </a:fld>
            <a:endParaRPr lang="en-US" dirty="0"/>
          </a:p>
        </p:txBody>
      </p:sp>
    </p:spTree>
    <p:extLst>
      <p:ext uri="{BB962C8B-B14F-4D97-AF65-F5344CB8AC3E}">
        <p14:creationId xmlns:p14="http://schemas.microsoft.com/office/powerpoint/2010/main" val="195986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to this ten-hour introductory course on preaching.  </a:t>
            </a:r>
          </a:p>
          <a:p>
            <a:r>
              <a:rPr lang="en-US" dirty="0"/>
              <a:t>Remind participants that they are expected to read the book assigned for the course, </a:t>
            </a:r>
            <a:r>
              <a:rPr lang="en-US" i="1" dirty="0"/>
              <a:t>From Pew to Pulpit: A Beginner’s Guide to Preaching</a:t>
            </a:r>
            <a:r>
              <a:rPr lang="en-US" dirty="0"/>
              <a:t>. </a:t>
            </a:r>
          </a:p>
          <a:p>
            <a:r>
              <a:rPr lang="en-US" dirty="0"/>
              <a:t>Briefly introduce yourself as the instructor of the course. </a:t>
            </a:r>
          </a:p>
          <a:p>
            <a:r>
              <a:rPr lang="en-US" dirty="0"/>
              <a:t> </a:t>
            </a:r>
          </a:p>
          <a:p>
            <a:r>
              <a:rPr lang="en-US" dirty="0"/>
              <a:t>Invite participants to introduce themselves by sharing their names, the name of their primary worshiping community, and the response of someone who was surprised to learn they are taking an introductory course on preaching.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1</a:t>
            </a:fld>
            <a:endParaRPr lang="en-US" dirty="0"/>
          </a:p>
        </p:txBody>
      </p:sp>
    </p:spTree>
    <p:extLst>
      <p:ext uri="{BB962C8B-B14F-4D97-AF65-F5344CB8AC3E}">
        <p14:creationId xmlns:p14="http://schemas.microsoft.com/office/powerpoint/2010/main" val="344571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1 of our text is about “Curious Callings”–God has always called and continues to call ordinary people to preach.  </a:t>
            </a:r>
          </a:p>
          <a:p>
            <a:r>
              <a:rPr lang="en-US" dirty="0"/>
              <a:t>In part one of this session, you will work together to name, confirm, and claim your own and one another’s calls to preach. </a:t>
            </a:r>
          </a:p>
          <a:p>
            <a:endParaRPr lang="en-US" dirty="0"/>
          </a:p>
          <a:p>
            <a:r>
              <a:rPr lang="en-US" dirty="0"/>
              <a:t>Chapter 2 of our text is about “Peaching with Others”–Preaching is not a monologue; it is part of an ongoing dialogue with many others. </a:t>
            </a:r>
          </a:p>
          <a:p>
            <a:r>
              <a:rPr lang="en-US" dirty="0"/>
              <a:t>In part two of this session, you will be introduced to the concept that preaching is not a solo act; it is always offered within the context of community.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2</a:t>
            </a:fld>
            <a:endParaRPr lang="en-US" dirty="0"/>
          </a:p>
        </p:txBody>
      </p:sp>
    </p:spTree>
    <p:extLst>
      <p:ext uri="{BB962C8B-B14F-4D97-AF65-F5344CB8AC3E}">
        <p14:creationId xmlns:p14="http://schemas.microsoft.com/office/powerpoint/2010/main" val="1694064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participants in centering worship. Use the centering worship found in the appendix of the leader’s guide on pages 40-41. Be sure to provide enough copies for the class.</a:t>
            </a:r>
          </a:p>
        </p:txBody>
      </p:sp>
      <p:sp>
        <p:nvSpPr>
          <p:cNvPr id="4" name="Slide Number Placeholder 3"/>
          <p:cNvSpPr>
            <a:spLocks noGrp="1"/>
          </p:cNvSpPr>
          <p:nvPr>
            <p:ph type="sldNum" sz="quarter" idx="10"/>
          </p:nvPr>
        </p:nvSpPr>
        <p:spPr/>
        <p:txBody>
          <a:bodyPr/>
          <a:lstStyle/>
          <a:p>
            <a:fld id="{03FDBD68-C65F-8746-8BEA-1E964EFEB241}" type="slidenum">
              <a:rPr lang="en-US" smtClean="0"/>
              <a:t>3</a:t>
            </a:fld>
            <a:endParaRPr lang="en-US" dirty="0"/>
          </a:p>
        </p:txBody>
      </p:sp>
    </p:spTree>
    <p:extLst>
      <p:ext uri="{BB962C8B-B14F-4D97-AF65-F5344CB8AC3E}">
        <p14:creationId xmlns:p14="http://schemas.microsoft.com/office/powerpoint/2010/main" val="1373976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 Clifton Guthrie notes in </a:t>
            </a:r>
            <a:r>
              <a:rPr lang="en-US" i="1" dirty="0"/>
              <a:t>From Pew to Pulpit </a:t>
            </a:r>
            <a:r>
              <a:rPr lang="en-US" dirty="0"/>
              <a:t>that throughout the biblical witness and throughout human history, God has called women and men from all walks of life to serve as preachers. Many of the people God chose were reluctant to answer God’s call to preach. Some felt God had the wrong person. Others felt they were not prepared, or they were ill-equipped to do this work. Still others may have felt they were the wrong gender, or from the wrong cultural background, or they were not engaged in holy living, or they didn’t have enough experience or education to offer anything of value. What is true of biblical characters is true of most, if not all, of those whom God has called to this work throughout history. </a:t>
            </a:r>
          </a:p>
          <a:p>
            <a:r>
              <a:rPr lang="en-US" dirty="0"/>
              <a:t> </a:t>
            </a:r>
          </a:p>
          <a:p>
            <a:r>
              <a:rPr lang="en-US" dirty="0"/>
              <a:t>The feeling of being unworthy of this calling can threaten to overwhelm even the most naturally gifted speaker. As a result, it is important to spend time in prayer, alone and with others, as we consider our call to preach.  Guthrie focuses his comments on two groups that historically have not been welcome in the pulpit: women and laity.  </a:t>
            </a:r>
          </a:p>
          <a:p>
            <a:r>
              <a:rPr lang="en-US" dirty="0"/>
              <a:t> </a:t>
            </a:r>
          </a:p>
          <a:p>
            <a:r>
              <a:rPr lang="en-US" dirty="0"/>
              <a:t>(As participants consider the following questions, invite them to think not only about what Guthrie has written, but what they have seen or heard in their lives.)</a:t>
            </a:r>
          </a:p>
          <a:p>
            <a:pPr marL="171450" indent="-171450">
              <a:buFont typeface="Arial" panose="020B0604020202020204" pitchFamily="34" charset="0"/>
              <a:buChar char="•"/>
            </a:pPr>
            <a:r>
              <a:rPr lang="en-US" dirty="0"/>
              <a:t>What are some of the barriers women have faced in answering God’s call to preach?   </a:t>
            </a:r>
          </a:p>
          <a:p>
            <a:pPr marL="171450" indent="-171450">
              <a:buFont typeface="Arial" panose="020B0604020202020204" pitchFamily="34" charset="0"/>
              <a:buChar char="•"/>
            </a:pPr>
            <a:r>
              <a:rPr lang="en-US" dirty="0"/>
              <a:t>What barriers have laity experienced in responding to this call?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4</a:t>
            </a:fld>
            <a:endParaRPr lang="en-US" dirty="0"/>
          </a:p>
        </p:txBody>
      </p:sp>
    </p:spTree>
    <p:extLst>
      <p:ext uri="{BB962C8B-B14F-4D97-AF65-F5344CB8AC3E}">
        <p14:creationId xmlns:p14="http://schemas.microsoft.com/office/powerpoint/2010/main" val="2186832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in spite of the challenges, the laity have been critical to the work of proclaiming the good news of Jesus Christ and bringing people into relationship with the living Lord in every age and every denomination. The Methodist Church in particular would not have grown from a small movement to a global denomination had it not been for lay speakers and lay leaders. (For those who would like to learn more about the importance of lay preaching in the Methodist movement, encourage them to read John Wigger’s monumental work on the growth of Methodism in America: </a:t>
            </a:r>
            <a:r>
              <a:rPr lang="en-US" i="1" dirty="0"/>
              <a:t>American Saint: Francis Asbury and the Methodists</a:t>
            </a:r>
            <a:r>
              <a:rPr lang="en-US" dirty="0"/>
              <a:t>. New York: Oxford University Press, 2012.)  </a:t>
            </a:r>
          </a:p>
          <a:p>
            <a:r>
              <a:rPr lang="en-US" dirty="0"/>
              <a:t> </a:t>
            </a:r>
          </a:p>
          <a:p>
            <a:r>
              <a:rPr lang="en-US" dirty="0"/>
              <a:t>Say, “As we begin our work together, let us take some time to consider and affirm one another’s individual calls to preach.”  </a:t>
            </a:r>
          </a:p>
          <a:p>
            <a:r>
              <a:rPr lang="en-US" dirty="0"/>
              <a:t> </a:t>
            </a:r>
          </a:p>
          <a:p>
            <a:r>
              <a:rPr lang="en-US" dirty="0"/>
              <a:t>Activity (15 minutes). Invite participants to select partners, preferably someone they do not know already or do not know well. Ask the partners to take turns sharing answers to the following questions:  </a:t>
            </a:r>
          </a:p>
          <a:p>
            <a:r>
              <a:rPr lang="en-US" dirty="0"/>
              <a:t> </a:t>
            </a:r>
          </a:p>
          <a:p>
            <a:r>
              <a:rPr lang="en-US" dirty="0"/>
              <a:t> “When, where, and how have you heard God calling you to preach?”  “What are some of the strengths you bring to the act of preaching?”  “What are your greatest reservations or fears about stepping into the pulpit?” </a:t>
            </a:r>
          </a:p>
          <a:p>
            <a:r>
              <a:rPr lang="en-US" dirty="0"/>
              <a:t> </a:t>
            </a:r>
          </a:p>
          <a:p>
            <a:r>
              <a:rPr lang="en-US" dirty="0"/>
              <a:t>Affirmations (5 minutes) </a:t>
            </a:r>
          </a:p>
          <a:p>
            <a:r>
              <a:rPr lang="en-US" dirty="0"/>
              <a:t> </a:t>
            </a:r>
          </a:p>
          <a:p>
            <a:r>
              <a:rPr lang="en-US" dirty="0"/>
              <a:t>After you gather back together, invite each person to share an affirmation of his or her partner’s call to preach.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5</a:t>
            </a:fld>
            <a:endParaRPr lang="en-US" dirty="0"/>
          </a:p>
        </p:txBody>
      </p:sp>
    </p:spTree>
    <p:extLst>
      <p:ext uri="{BB962C8B-B14F-4D97-AF65-F5344CB8AC3E}">
        <p14:creationId xmlns:p14="http://schemas.microsoft.com/office/powerpoint/2010/main" val="834611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FDBD68-C65F-8746-8BEA-1E964EFEB241}" type="slidenum">
              <a:rPr lang="en-US" smtClean="0"/>
              <a:t>6</a:t>
            </a:fld>
            <a:endParaRPr lang="en-US" dirty="0"/>
          </a:p>
        </p:txBody>
      </p:sp>
    </p:spTree>
    <p:extLst>
      <p:ext uri="{BB962C8B-B14F-4D97-AF65-F5344CB8AC3E}">
        <p14:creationId xmlns:p14="http://schemas.microsoft.com/office/powerpoint/2010/main" val="2292029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it is a misunderstanding to think of the preaching act as monologue. While the preacher may be the only one speaking for the ten to fifteen minutes allotted for the sermon in a worship service, his or her preaching takes place within the larger framework of worship and the even larger framework of life together as a faith community. The sermon is but one small part of the larger weekly dialogue we have through meetings, individual conversations, and planning sessions; in mission work; studying the Bible, joining in prayer and devotion; visiting the sick, the homebound, and the imprisoned, to name just a few pieces of congregational life. Within worship, the sermon is only one part of a service that involves singing together, praying for one another and for the wider world, and expressing our praise to God through art, movement, poetry, and other media. The object of our worship services, including the proclamation of the Word of God in reading and interpreting our holy texts, is not primarily those gathered on any given Sunday morning. The audience for our worship is the Lord God. Furthermore, the purpose of worship is not to entertain God’s people, but to challenge, encourage, and equip them to carry out God’s mission in the world. </a:t>
            </a:r>
          </a:p>
          <a:p>
            <a:r>
              <a:rPr lang="en-US" dirty="0"/>
              <a:t> </a:t>
            </a:r>
          </a:p>
          <a:p>
            <a:r>
              <a:rPr lang="en-US" dirty="0"/>
              <a:t>In chapter 2 of </a:t>
            </a:r>
            <a:r>
              <a:rPr lang="en-US" i="1" dirty="0"/>
              <a:t>From Pew to Pulpit</a:t>
            </a:r>
            <a:r>
              <a:rPr lang="en-US" dirty="0"/>
              <a:t>, Guthrie points out a number of things to keep in mind as we approach the work of preparing to preach (boldface items below are quoted–with some wording changes–from Guthrie): </a:t>
            </a:r>
          </a:p>
          <a:p>
            <a:r>
              <a:rPr lang="en-US" dirty="0"/>
              <a:t> </a:t>
            </a:r>
          </a:p>
          <a:p>
            <a:r>
              <a:rPr lang="en-US" dirty="0"/>
              <a:t>• We preach within a local community of faith. This implies that, like everything else, preaching is a shared experience. Preaching is an oral art form. A sermon cannot happen without a congregation to receive it. </a:t>
            </a:r>
          </a:p>
          <a:p>
            <a:r>
              <a:rPr lang="en-US" dirty="0"/>
              <a:t>• We preach with a community of fellow preachers. Because the Internet and other easily obtained study tools are at our disposal, most of us prepare our sermons in consultation with resources written by other preachers. In addition to sharing sermons and prayers, media suggestions, and other creative ideas, many preachers share a common weekly text in the Revised Common Lectionary.  </a:t>
            </a:r>
          </a:p>
          <a:p>
            <a:r>
              <a:rPr lang="en-US" dirty="0"/>
              <a:t>• We preach within a community of saints. As the song goes, the church is not a building—the church is a people. And it is a particular people with a particular shared history and vision. Even if you are a guest in a church that isn’t your normal place of worship, you are preaching with a unique body of people gathered at a single moment in time. You may not know their history and vision intimately. But they have them. And they are hearing you in and through their shared context.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7</a:t>
            </a:fld>
            <a:endParaRPr lang="en-US" dirty="0"/>
          </a:p>
        </p:txBody>
      </p:sp>
    </p:spTree>
    <p:extLst>
      <p:ext uri="{BB962C8B-B14F-4D97-AF65-F5344CB8AC3E}">
        <p14:creationId xmlns:p14="http://schemas.microsoft.com/office/powerpoint/2010/main" val="793908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in groups of three (or if your group is small, as a whole group), introduce the following information:  </a:t>
            </a:r>
          </a:p>
          <a:p>
            <a:r>
              <a:rPr lang="en-US" dirty="0"/>
              <a:t> </a:t>
            </a:r>
          </a:p>
          <a:p>
            <a:r>
              <a:rPr lang="en-US" dirty="0"/>
              <a:t>Finding good resources for sermons can be challenging. How do we discern whether one resource is better than another? One thing to ask when assessing sermon resources, whether online or  in a library, is how they line up with United Methodist teaching. One does not have to be a scholar to make a determination. In the Wesleyan Quadrilateral, we have a great tool at our disposal to aid in discernment. Are you wondering if something you read online would be a good illustration for your sermon in a United Methodist Church? As you are reading the story or interpretation, ask if you can discern all of the following: primary attention to something revealed through Scripture and secondary attention to the following: traditions we practice as United Methodists (hint: look at hymns by Charles Wesley, the prayer we say in The Great Thanksgiving, the vows we take when we are baptized, and the creeds we recite during worship); experience we have had ourselves or have borne witness to in others, as well as the experiences attested to by people in the Bible; and reason. Although there are those who suggest we are now living in a “post-fact” world, United Methodists have historically subjected ourselves to knowledge gleaned from other disciplines, including history, science, social studies, literature, mathematics, and other subjects we all study in school. When reading a resource, we need to ask ourselves: “Does this make sense to me, given what I have learned through receiving a basic education?” If not, although it may be entertaining, it might not belong in a sermon. </a:t>
            </a:r>
          </a:p>
          <a:p>
            <a:r>
              <a:rPr lang="en-US" dirty="0"/>
              <a:t> </a:t>
            </a:r>
          </a:p>
          <a:p>
            <a:r>
              <a:rPr lang="en-US" dirty="0"/>
              <a:t>Excellent, free resources for preaching can be found through United Methodist general boards and agencies, such as Discipleship Ministries, the United Methodist Publishing House, United Methodist Communications, the General Board of Church and Society, the General Board of Global Ministries, and others.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8</a:t>
            </a:fld>
            <a:endParaRPr lang="en-US" dirty="0"/>
          </a:p>
        </p:txBody>
      </p:sp>
    </p:spTree>
    <p:extLst>
      <p:ext uri="{BB962C8B-B14F-4D97-AF65-F5344CB8AC3E}">
        <p14:creationId xmlns:p14="http://schemas.microsoft.com/office/powerpoint/2010/main" val="1626357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aloud the following “facts” presented under the category of “women” on a website that provides sermon illustrations: </a:t>
            </a:r>
          </a:p>
          <a:p>
            <a:r>
              <a:rPr lang="en-US" dirty="0"/>
              <a:t> </a:t>
            </a:r>
          </a:p>
          <a:p>
            <a:r>
              <a:rPr lang="en-US" dirty="0"/>
              <a:t>Five major needs of women: (1) affection, (2) conversation, (3) honesty and openness, (4) financial support, (5) family commitment. </a:t>
            </a:r>
          </a:p>
          <a:p>
            <a:r>
              <a:rPr lang="en-US" dirty="0"/>
              <a:t> </a:t>
            </a:r>
          </a:p>
          <a:p>
            <a:r>
              <a:rPr lang="en-US" dirty="0"/>
              <a:t>Five major needs of men: (1) sexual fulfillment, (2) recreational companionship, (3) an attractive spouse, (4) domestic support, (5) admiration.  </a:t>
            </a:r>
          </a:p>
          <a:p>
            <a:r>
              <a:rPr lang="en-US" dirty="0"/>
              <a:t> </a:t>
            </a:r>
          </a:p>
          <a:p>
            <a:r>
              <a:rPr lang="en-US" dirty="0"/>
              <a:t>Working together, talk through how this illustration stands up to the test of the Wesleyan Quadrilateral–Scripture, tradition, reason, and experience (see http://www.umc.org/what-webelieve/wesleyan-quadrilateral). </a:t>
            </a:r>
          </a:p>
        </p:txBody>
      </p:sp>
      <p:sp>
        <p:nvSpPr>
          <p:cNvPr id="4" name="Slide Number Placeholder 3"/>
          <p:cNvSpPr>
            <a:spLocks noGrp="1"/>
          </p:cNvSpPr>
          <p:nvPr>
            <p:ph type="sldNum" sz="quarter" idx="10"/>
          </p:nvPr>
        </p:nvSpPr>
        <p:spPr/>
        <p:txBody>
          <a:bodyPr/>
          <a:lstStyle/>
          <a:p>
            <a:fld id="{03FDBD68-C65F-8746-8BEA-1E964EFEB241}" type="slidenum">
              <a:rPr lang="en-US" smtClean="0"/>
              <a:t>9</a:t>
            </a:fld>
            <a:endParaRPr lang="en-US" dirty="0"/>
          </a:p>
        </p:txBody>
      </p:sp>
    </p:spTree>
    <p:extLst>
      <p:ext uri="{BB962C8B-B14F-4D97-AF65-F5344CB8AC3E}">
        <p14:creationId xmlns:p14="http://schemas.microsoft.com/office/powerpoint/2010/main" val="1139651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participants will talk together about drawing from their own experiences of sitting in the pews listening to others preach. Ask, “As you think about your own time in the pews, what has made certain sermons memorable? What has been said from the pulpit that left a lasting impression or caused a shift in your own journey of faith? What made you remember that one story or that one line?” </a:t>
            </a:r>
          </a:p>
          <a:p>
            <a:r>
              <a:rPr lang="en-US" dirty="0"/>
              <a:t> </a:t>
            </a:r>
          </a:p>
          <a:p>
            <a:r>
              <a:rPr lang="en-US" dirty="0"/>
              <a:t>Have participants spend two or three minutes sharing their experience with the individuals sitting next to them. (Allow a couple of minutes for partners to share.) </a:t>
            </a:r>
          </a:p>
          <a:p>
            <a:r>
              <a:rPr lang="en-US" dirty="0"/>
              <a:t> </a:t>
            </a:r>
          </a:p>
          <a:p>
            <a:r>
              <a:rPr lang="en-US" dirty="0"/>
              <a:t>Explain that most of the sermons we preach will not evoke strong enough memories to be recalled in the long term. Most listeners will not be able to recall the details of our sermons, even if they found them enjoyable and powerful. The more important quality of preaching is found not in each individual sermon, but the cumulative effect on the faithfulness of those to whom we preach. We provide only a sliver, a tiny glimpse, into the much longer journey of a person’s life of faith.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10</a:t>
            </a:fld>
            <a:endParaRPr lang="en-US" dirty="0"/>
          </a:p>
        </p:txBody>
      </p:sp>
    </p:spTree>
    <p:extLst>
      <p:ext uri="{BB962C8B-B14F-4D97-AF65-F5344CB8AC3E}">
        <p14:creationId xmlns:p14="http://schemas.microsoft.com/office/powerpoint/2010/main" val="357526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don’t have to be perfect in the pulpit. People today tend to value authenticity over performance. What is important is to be honest as we reflect on the text from behind the pulpit. Honesty is about admitting our own struggles and imperfections and allowing room for listeners to admit and engage in their own questions. We don’t step into the pulpit because we have all the answers. We step into the pulpit because we want to invite others to join us in asking the hard questions. On this point, we can find help from John C. Holbert and Alyce McKenzie, who suggest:  </a:t>
            </a:r>
          </a:p>
          <a:p>
            <a:endParaRPr lang="en-US" dirty="0"/>
          </a:p>
          <a:p>
            <a:pPr marL="171450" indent="-171450">
              <a:buFont typeface="Arial" panose="020B0604020202020204" pitchFamily="34" charset="0"/>
              <a:buChar char="•"/>
            </a:pPr>
            <a:r>
              <a:rPr lang="en-US" dirty="0"/>
              <a:t>Instead of: “The Bible is a book that provides answers.” Try: “The Bible helps us ask the right questions.” </a:t>
            </a:r>
          </a:p>
          <a:p>
            <a:pPr marL="171450" indent="-171450">
              <a:buFont typeface="Arial" panose="020B0604020202020204" pitchFamily="34" charset="0"/>
              <a:buChar char="•"/>
            </a:pPr>
            <a:r>
              <a:rPr lang="en-US" dirty="0"/>
              <a:t>Instead of: “Bad days and problems are teachable moments from God.” “There are no accidents.”  “Suffering is our cross to bear as faithful disciples.” Try: “God is with us in our suffering.” </a:t>
            </a:r>
          </a:p>
          <a:p>
            <a:pPr marL="171450" indent="-171450">
              <a:buFont typeface="Arial" panose="020B0604020202020204" pitchFamily="34" charset="0"/>
              <a:buChar char="•"/>
            </a:pPr>
            <a:r>
              <a:rPr lang="en-US" dirty="0"/>
              <a:t>Instead of: “If you have faith in God, you will be healed/your problems will disappear.”  “God has it all worked out.”  “If we follow God’s will, it will all be good.”  “God helps those who help themselves!”  Try:  “God is the source of our abundant life, not our abundance in life.”   “Everything we have is a gift from God.” </a:t>
            </a:r>
          </a:p>
          <a:p>
            <a:endParaRPr lang="en-US" dirty="0"/>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11</a:t>
            </a:fld>
            <a:endParaRPr lang="en-US" dirty="0"/>
          </a:p>
        </p:txBody>
      </p:sp>
    </p:spTree>
    <p:extLst>
      <p:ext uri="{BB962C8B-B14F-4D97-AF65-F5344CB8AC3E}">
        <p14:creationId xmlns:p14="http://schemas.microsoft.com/office/powerpoint/2010/main" val="306848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Ultimately our task, as the First Letter of Peter says, is to preach our hope: “Always be ready to make your defense to anyone who demands from you an accounting for the hope that is in you” (1 Peter 3:15, NRSV). We do our best preaching when we bear witness to the things in our lives that we have experienced personally—seen with our own eyes, heard with our own ears— that help us to know that, by the power of the Holy Spirit, God’s grace is real and active in our world. That is the “hope that is in you.” </a:t>
            </a:r>
          </a:p>
          <a:p>
            <a:endParaRPr lang="en-US" dirty="0"/>
          </a:p>
        </p:txBody>
      </p:sp>
      <p:sp>
        <p:nvSpPr>
          <p:cNvPr id="4" name="Slide Number Placeholder 3"/>
          <p:cNvSpPr>
            <a:spLocks noGrp="1"/>
          </p:cNvSpPr>
          <p:nvPr>
            <p:ph type="sldNum" sz="quarter" idx="10"/>
          </p:nvPr>
        </p:nvSpPr>
        <p:spPr/>
        <p:txBody>
          <a:bodyPr/>
          <a:lstStyle/>
          <a:p>
            <a:fld id="{03FDBD68-C65F-8746-8BEA-1E964EFEB241}" type="slidenum">
              <a:rPr lang="en-US" smtClean="0"/>
              <a:t>12</a:t>
            </a:fld>
            <a:endParaRPr lang="en-US" dirty="0"/>
          </a:p>
        </p:txBody>
      </p:sp>
    </p:spTree>
    <p:extLst>
      <p:ext uri="{BB962C8B-B14F-4D97-AF65-F5344CB8AC3E}">
        <p14:creationId xmlns:p14="http://schemas.microsoft.com/office/powerpoint/2010/main" val="288570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Announce: “In the next session, we will focus on the nuts and bolts of creating a sermon. Please remember to prepare for our next session by reading chapters three and four of our textbook. Are there any questions?” (Allow time to answer any questions participants have.) </a:t>
            </a:r>
          </a:p>
          <a:p>
            <a:r>
              <a:rPr lang="en-US" dirty="0"/>
              <a:t> </a:t>
            </a:r>
          </a:p>
          <a:p>
            <a:r>
              <a:rPr lang="en-US" dirty="0"/>
              <a:t>Pray  </a:t>
            </a:r>
          </a:p>
          <a:p>
            <a:r>
              <a:rPr lang="en-US" dirty="0"/>
              <a:t>Lord, we thank you for this day of learning and affirming our call to preach. As we continue on this journey, we ask you to bless us to live into our own readiness to make our personal defense, at every opportunity that comes our way, of the hope that we have found in Jesus Christ, our Lord. Amen. </a:t>
            </a:r>
          </a:p>
        </p:txBody>
      </p:sp>
      <p:sp>
        <p:nvSpPr>
          <p:cNvPr id="4" name="Slide Number Placeholder 3"/>
          <p:cNvSpPr>
            <a:spLocks noGrp="1"/>
          </p:cNvSpPr>
          <p:nvPr>
            <p:ph type="sldNum" sz="quarter" idx="10"/>
          </p:nvPr>
        </p:nvSpPr>
        <p:spPr/>
        <p:txBody>
          <a:bodyPr/>
          <a:lstStyle/>
          <a:p>
            <a:fld id="{03FDBD68-C65F-8746-8BEA-1E964EFEB241}" type="slidenum">
              <a:rPr lang="en-US" smtClean="0"/>
              <a:t>13</a:t>
            </a:fld>
            <a:endParaRPr lang="en-US" dirty="0"/>
          </a:p>
        </p:txBody>
      </p:sp>
    </p:spTree>
    <p:extLst>
      <p:ext uri="{BB962C8B-B14F-4D97-AF65-F5344CB8AC3E}">
        <p14:creationId xmlns:p14="http://schemas.microsoft.com/office/powerpoint/2010/main" val="1788285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Key Learnings for this Session:</a:t>
            </a:r>
          </a:p>
          <a:p>
            <a:r>
              <a:rPr lang="en-US" dirty="0"/>
              <a:t> </a:t>
            </a:r>
          </a:p>
          <a:p>
            <a:pPr marL="171450" indent="-171450">
              <a:buFont typeface="Arial" panose="020B0604020202020204" pitchFamily="34" charset="0"/>
              <a:buChar char="•"/>
            </a:pPr>
            <a:r>
              <a:rPr lang="en-US" dirty="0"/>
              <a:t>Chapter 3: “Choosing a Text or Subject”–The art of choosing a text.  </a:t>
            </a:r>
          </a:p>
          <a:p>
            <a:pPr marL="171450" indent="-171450">
              <a:buFont typeface="Arial" panose="020B0604020202020204" pitchFamily="34" charset="0"/>
              <a:buChar char="•"/>
            </a:pPr>
            <a:r>
              <a:rPr lang="en-US" dirty="0"/>
              <a:t>Chapter 4: “Hearing the Bible Again for the First Time”–Hearing the Word of God for the people of God.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14</a:t>
            </a:fld>
            <a:endParaRPr lang="en-US" dirty="0"/>
          </a:p>
        </p:txBody>
      </p:sp>
    </p:spTree>
    <p:extLst>
      <p:ext uri="{BB962C8B-B14F-4D97-AF65-F5344CB8AC3E}">
        <p14:creationId xmlns:p14="http://schemas.microsoft.com/office/powerpoint/2010/main" val="3681932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participants in centering worship. Use the centering worship found in the appendix of the leader’s guide on pages 40-41. Be sure to provide enough copies for the class.</a:t>
            </a:r>
          </a:p>
        </p:txBody>
      </p:sp>
      <p:sp>
        <p:nvSpPr>
          <p:cNvPr id="4" name="Slide Number Placeholder 3"/>
          <p:cNvSpPr>
            <a:spLocks noGrp="1"/>
          </p:cNvSpPr>
          <p:nvPr>
            <p:ph type="sldNum" sz="quarter" idx="10"/>
          </p:nvPr>
        </p:nvSpPr>
        <p:spPr/>
        <p:txBody>
          <a:bodyPr/>
          <a:lstStyle/>
          <a:p>
            <a:fld id="{03FDBD68-C65F-8746-8BEA-1E964EFEB241}" type="slidenum">
              <a:rPr lang="en-US" smtClean="0"/>
              <a:t>15</a:t>
            </a:fld>
            <a:endParaRPr lang="en-US" dirty="0"/>
          </a:p>
        </p:txBody>
      </p:sp>
    </p:spTree>
    <p:extLst>
      <p:ext uri="{BB962C8B-B14F-4D97-AF65-F5344CB8AC3E}">
        <p14:creationId xmlns:p14="http://schemas.microsoft.com/office/powerpoint/2010/main" val="30653123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Dawn Chesser, the former director of preaching for Discipleship Ministries of The United Methodist Church, and the author of the teaching plans for these sessions, heard Rev. Dr. Sam Persons Parkes, teaching at a continuing education event on preaching, say, “Sermons first need to be about what God is doing in the text and in the world that makes human action possible. Otherwise, it's just a motivational speech.”  </a:t>
            </a:r>
          </a:p>
          <a:p>
            <a:r>
              <a:rPr lang="en-US" dirty="0"/>
              <a:t> </a:t>
            </a:r>
          </a:p>
          <a:p>
            <a:r>
              <a:rPr lang="en-US" dirty="0"/>
              <a:t>We’ve all heard motivational speeches coming from the pulpit. While there is a place for motivational speeches, it is important that we not use the pulpit for this purpose. For a speech to become a sermon requires that we proclaim the good news about what God is doing— especially God as revealed in Jesus Christ—not just in the text itself, but in the world today. For that to happen, the selection of a biblical text to preach is a critical piece—perhaps the MOST critical part of the process.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16</a:t>
            </a:fld>
            <a:endParaRPr lang="en-US" dirty="0"/>
          </a:p>
        </p:txBody>
      </p:sp>
    </p:spTree>
    <p:extLst>
      <p:ext uri="{BB962C8B-B14F-4D97-AF65-F5344CB8AC3E}">
        <p14:creationId xmlns:p14="http://schemas.microsoft.com/office/powerpoint/2010/main" val="1666362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Guthrie, in chapter 3 of </a:t>
            </a:r>
            <a:r>
              <a:rPr lang="en-US" i="1" dirty="0"/>
              <a:t>From Pew to Pulpit</a:t>
            </a:r>
            <a:r>
              <a:rPr lang="en-US" dirty="0"/>
              <a:t>, divides text selection into two camps; which camp you are in is determined by your starting point. In the first camp is the sermon that begins with a biblical text. Guthrie names this as an “expository” type of sermon. The text may be assigned by the lectionary (an ecumenical calendar of readings assigned to each week) or selected by a worship team as part of a sermon series. The assigned text might also come from something the pastor of the congregation has decided ahead of time, such as a commitment to preaching through a book of the Bible or preaching the story of a biblical character over several weeks. Or the text might be related to something the congregation is doing in Sunday school or in a churchwide study. </a:t>
            </a:r>
          </a:p>
          <a:p>
            <a:r>
              <a:rPr lang="en-US" dirty="0"/>
              <a:t> </a:t>
            </a:r>
          </a:p>
          <a:p>
            <a:r>
              <a:rPr lang="en-US" dirty="0"/>
              <a:t>The second camp begins not with selecting a biblical text as the starting point, but with an idea or theme the preacher wishes to explore. Guthrie refers to this as a “topical” type of sermon. The topic might come from the themes of our faith: grace, sin, or forgiveness. It might focus on the Trinity or the importance of Holy Communion or baptism. It might explore the relationship between Christianity and other world religions. Or it might be something that has arisen out of a national or local crisis or a challenge in the particular community in which you are preaching. In the case of a topical sermon, after choosing the focus, the preacher would search the Scriptures for stories and teachings that illuminate what God is doing, both in the biblical text and in the world, that speaks to the particular issue at hand.  </a:t>
            </a:r>
          </a:p>
          <a:p>
            <a:r>
              <a:rPr lang="en-US" dirty="0"/>
              <a:t> </a:t>
            </a:r>
          </a:p>
          <a:p>
            <a:r>
              <a:rPr lang="en-US" dirty="0"/>
              <a:t>Both expository and topical sermons can be biblical. Both methods have benefits and drawbacks. One benefit of following the lectionary is that it unites us, through the shared weekly readings, with our ecumenical partners around the globe, which is an important commitment of The United Methodist Church and is part of the pattern of worship that has been affirmed and recommended by the General Conference. Another benefit is that it forces us to see how God is speaking through the text first, before we try to listen for how God might be speaking to the world. And since this is a shared commitment across many denominations, resources based on the lectionary are plentiful.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17</a:t>
            </a:fld>
            <a:endParaRPr lang="en-US" dirty="0"/>
          </a:p>
        </p:txBody>
      </p:sp>
    </p:spTree>
    <p:extLst>
      <p:ext uri="{BB962C8B-B14F-4D97-AF65-F5344CB8AC3E}">
        <p14:creationId xmlns:p14="http://schemas.microsoft.com/office/powerpoint/2010/main" val="1573820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Topical preaching has its benefits as well. Often, there are problems and concerns in a community that need to be addressed from the pulpit. But we must be careful not to use the pulpit to dispense popular psychology or even common sense. Remember Dr. Persons Parkes’ wise counsel: “Sermons first need to be about what God is doing in the text and in the world that makes human action possible. Otherwise, it's just a motivational speech.” </a:t>
            </a:r>
          </a:p>
          <a:p>
            <a:r>
              <a:rPr lang="en-US" dirty="0"/>
              <a:t> </a:t>
            </a:r>
          </a:p>
          <a:p>
            <a:r>
              <a:rPr lang="en-US" dirty="0"/>
              <a:t>The hardest part of beginning with a topic is choosing the text. While we might have lots of ideas about things we might like to preach about, when we start with a topic rather than a text, we run the risk of looking to the Scriptures for an answer to our problem, issue, or challenge. And in doing so, we can wind up interpreting the text in a way that provides the answer we are looking for, but that is not faithful to the text’s original meaning and intent.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18</a:t>
            </a:fld>
            <a:endParaRPr lang="en-US" dirty="0"/>
          </a:p>
        </p:txBody>
      </p:sp>
    </p:spTree>
    <p:extLst>
      <p:ext uri="{BB962C8B-B14F-4D97-AF65-F5344CB8AC3E}">
        <p14:creationId xmlns:p14="http://schemas.microsoft.com/office/powerpoint/2010/main" val="40202135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Divide the class into two groups.  Teaching note: It would be possible in smaller groups to do this activity by having people work as individuals rather than in teams. In this case, you would need to provide printed copies in equal numbers for each approach. If you choose to have people work individually, you might consider shortening the work time and adding more time for discussion. </a:t>
            </a:r>
          </a:p>
          <a:p>
            <a:r>
              <a:rPr lang="en-US" dirty="0"/>
              <a:t> </a:t>
            </a:r>
          </a:p>
          <a:p>
            <a:r>
              <a:rPr lang="en-US" dirty="0"/>
              <a:t>For the first group, provide the gospel reading for the next Sunday assigned by the lectionary. Invite the group to read the passage aloud and brainstorm together how they hear God revealed or acting in the text and to note examples of where they see God doing the same thing in the world or in their communities. </a:t>
            </a:r>
          </a:p>
          <a:p>
            <a:r>
              <a:rPr lang="en-US" dirty="0"/>
              <a:t> </a:t>
            </a:r>
          </a:p>
          <a:p>
            <a:r>
              <a:rPr lang="en-US" dirty="0"/>
              <a:t>For the second group, provide a copy of the scenario printed at the beginning of the session. Invite the group to read the scenario aloud and brainstorm together possible approaches to responding in a sermon. After a few minutes, group members should decide on a single approach. They are to brainstorm a second time, this time searching for Scripture passages in which they hear God speaking to the situation. By the end of their time, the group must agree on one text (not one verse or a collection of verses from several places, but one complete story or passage with a clear beginning and end and consisting of at least six consecutive verses from a single book and chapter) from which the final sermon will be preached. Remind group members that the purpose of this exercise is to choose a text from which to preach. </a:t>
            </a:r>
          </a:p>
          <a:p>
            <a:r>
              <a:rPr lang="en-US" dirty="0"/>
              <a:t> </a:t>
            </a:r>
          </a:p>
          <a:p>
            <a:r>
              <a:rPr lang="en-US" dirty="0"/>
              <a:t>Allow thirty minutes for the groups to work. When five minutes remain, alert them to begin wrapping up. </a:t>
            </a:r>
          </a:p>
          <a:p>
            <a:r>
              <a:rPr lang="en-US" dirty="0"/>
              <a:t>  </a:t>
            </a:r>
          </a:p>
          <a:p>
            <a:r>
              <a:rPr lang="en-US" i="1" dirty="0"/>
              <a:t>Discussion (10 minutes) </a:t>
            </a:r>
          </a:p>
          <a:p>
            <a:r>
              <a:rPr lang="en-US" dirty="0"/>
              <a:t> </a:t>
            </a:r>
          </a:p>
          <a:p>
            <a:r>
              <a:rPr lang="en-US" dirty="0"/>
              <a:t>Invite groups (or individuals) to share what they found to be easiest about their process and what they found to be most challenging.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19</a:t>
            </a:fld>
            <a:endParaRPr lang="en-US" dirty="0"/>
          </a:p>
        </p:txBody>
      </p:sp>
    </p:spTree>
    <p:extLst>
      <p:ext uri="{BB962C8B-B14F-4D97-AF65-F5344CB8AC3E}">
        <p14:creationId xmlns:p14="http://schemas.microsoft.com/office/powerpoint/2010/main" val="9289571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FDBD68-C65F-8746-8BEA-1E964EFEB241}" type="slidenum">
              <a:rPr lang="en-US" smtClean="0"/>
              <a:t>20</a:t>
            </a:fld>
            <a:endParaRPr lang="en-US" dirty="0"/>
          </a:p>
        </p:txBody>
      </p:sp>
    </p:spTree>
    <p:extLst>
      <p:ext uri="{BB962C8B-B14F-4D97-AF65-F5344CB8AC3E}">
        <p14:creationId xmlns:p14="http://schemas.microsoft.com/office/powerpoint/2010/main" val="39293518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after choosing a text, the first step of sermon preparation is to spend some time with it. Pray over it. Read it out loud. Pray to God to open your ears to be able to hear God speaking through the Bible to the community in which you will be preaching. Read the text again, slowly, listening for something that catches your attention or causes you to pause. </a:t>
            </a:r>
          </a:p>
          <a:p>
            <a:r>
              <a:rPr lang="en-US" dirty="0"/>
              <a:t> </a:t>
            </a:r>
          </a:p>
          <a:p>
            <a:r>
              <a:rPr lang="en-US" dirty="0"/>
              <a:t>Paul Scott Wilson’s </a:t>
            </a:r>
            <a:r>
              <a:rPr lang="en-US" i="1" dirty="0"/>
              <a:t>The Four Pages of the Sermon: A Guide to Biblical Preaching</a:t>
            </a:r>
            <a:r>
              <a:rPr lang="en-US" dirty="0"/>
              <a:t> (Nashville: Abingdon Press, 1999) offers an insightful method of listening to the Scriptures. Wilson urges preachers to organize their sermons in four pages: trouble in the text, trouble in the world, grace in the text, and grace in the world. Of course, each section may, in the end, be more than one physical page, and the sermon may unfold in a different order (for example, you might start with “trouble in the world” and then move to “trouble in the text”), but his idea is useful.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21</a:t>
            </a:fld>
            <a:endParaRPr lang="en-US" dirty="0"/>
          </a:p>
        </p:txBody>
      </p:sp>
    </p:spTree>
    <p:extLst>
      <p:ext uri="{BB962C8B-B14F-4D97-AF65-F5344CB8AC3E}">
        <p14:creationId xmlns:p14="http://schemas.microsoft.com/office/powerpoint/2010/main" val="14468303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step in Wilson’s method is to do a close reading of the Scripture you have selected, looking specifically for what the text reveals about the human condition of sin. He offers three questions to consider in the first reading:  </a:t>
            </a:r>
          </a:p>
          <a:p>
            <a:r>
              <a:rPr lang="en-US" dirty="0"/>
              <a:t> </a:t>
            </a:r>
          </a:p>
          <a:p>
            <a:pPr marL="228600" indent="-228600">
              <a:buAutoNum type="arabicPeriod"/>
            </a:pPr>
            <a:r>
              <a:rPr lang="en-US" dirty="0"/>
              <a:t>What does the text say? </a:t>
            </a:r>
          </a:p>
          <a:p>
            <a:pPr marL="228600" indent="-228600">
              <a:buAutoNum type="arabicPeriod"/>
            </a:pPr>
            <a:r>
              <a:rPr lang="en-US" dirty="0"/>
              <a:t>What concern(s) did the text address in its context? </a:t>
            </a:r>
          </a:p>
          <a:p>
            <a:pPr marL="228600" indent="-228600">
              <a:buAutoNum type="arabicPeriod"/>
            </a:pPr>
            <a:r>
              <a:rPr lang="en-US" dirty="0"/>
              <a:t>What do listeners share in common with those to (or about) whom it was written or the one by whom it was written? (Wilson, 74.) </a:t>
            </a:r>
          </a:p>
          <a:p>
            <a:r>
              <a:rPr lang="en-US" dirty="0"/>
              <a:t> </a:t>
            </a:r>
          </a:p>
          <a:p>
            <a:r>
              <a:rPr lang="en-US" dirty="0"/>
              <a:t>Now at first glance, this may seem a little complicated, but actually it is not. You are looking for a single idea that focuses on some sort of “trouble” in the Bible. </a:t>
            </a:r>
          </a:p>
          <a:p>
            <a:r>
              <a:rPr lang="en-US" dirty="0"/>
              <a:t> </a:t>
            </a:r>
          </a:p>
          <a:p>
            <a:r>
              <a:rPr lang="en-US" dirty="0"/>
              <a:t>Once you identify the “trouble” revealed in the text, the second step is to think of a situation in the world today that is a parallel of the “trouble” you have found in the text. These two ideas form pages one and two of your sermon. </a:t>
            </a:r>
          </a:p>
          <a:p>
            <a:r>
              <a:rPr lang="en-US" dirty="0"/>
              <a:t> </a:t>
            </a:r>
          </a:p>
          <a:p>
            <a:r>
              <a:rPr lang="en-US" dirty="0"/>
              <a:t>Pages three and four call the reader to look for grace in the text. And when Wilson says “grace,” he is not talking about the actions of human beings alone, although God often uses people to accomplish gracious actions. Wilson wants to be clear, however, to credit God with the grace. We should acknowledge that it is God’s action to remedy or speak to the trouble we have identified. </a:t>
            </a:r>
          </a:p>
          <a:p>
            <a:r>
              <a:rPr lang="en-US" dirty="0"/>
              <a:t> </a:t>
            </a:r>
          </a:p>
          <a:p>
            <a:r>
              <a:rPr lang="en-US" dirty="0"/>
              <a:t>One of the problems with many sermons is that preachers fail to “give it over” to God. Instead, they leave putting an end to the “trouble” in the world in the hands of human beings. We’ve all heard sermons like this. Many of us have preached them! While human beings do bear some responsibility to share in God’s mission, the fact is, we can’t save ourselves. God saves us. The preacher/reader needs to look for evidence in the biblical witness (either within the selected passage or elsewhere in the Bible) that God has not left us alone. God has acted in the past, and God is acting in our present to save us. That is grace in the text and grace in the world. </a:t>
            </a:r>
          </a:p>
          <a:p>
            <a:r>
              <a:rPr lang="en-US" dirty="0"/>
              <a:t> </a:t>
            </a:r>
          </a:p>
          <a:p>
            <a:r>
              <a:rPr lang="en-US" dirty="0"/>
              <a:t>Even if you don’t follow Wilson’s pattern exactly, his organizational method is helpful in the initial task of looking for what God is doing in the text and in the world. Remember: if we are not talking about what God is doing in the text and doing in the world that makes human action possible, we are not preaching the gospel.  </a:t>
            </a:r>
          </a:p>
          <a:p>
            <a:r>
              <a:rPr lang="en-US" dirty="0"/>
              <a:t> </a:t>
            </a:r>
          </a:p>
          <a:p>
            <a:endParaRPr lang="en-US" dirty="0"/>
          </a:p>
        </p:txBody>
      </p:sp>
      <p:sp>
        <p:nvSpPr>
          <p:cNvPr id="4" name="Slide Number Placeholder 3"/>
          <p:cNvSpPr>
            <a:spLocks noGrp="1"/>
          </p:cNvSpPr>
          <p:nvPr>
            <p:ph type="sldNum" sz="quarter" idx="10"/>
          </p:nvPr>
        </p:nvSpPr>
        <p:spPr/>
        <p:txBody>
          <a:bodyPr/>
          <a:lstStyle/>
          <a:p>
            <a:fld id="{03FDBD68-C65F-8746-8BEA-1E964EFEB241}" type="slidenum">
              <a:rPr lang="en-US" smtClean="0"/>
              <a:t>22</a:t>
            </a:fld>
            <a:endParaRPr lang="en-US" dirty="0"/>
          </a:p>
        </p:txBody>
      </p:sp>
    </p:spTree>
    <p:extLst>
      <p:ext uri="{BB962C8B-B14F-4D97-AF65-F5344CB8AC3E}">
        <p14:creationId xmlns:p14="http://schemas.microsoft.com/office/powerpoint/2010/main" val="12802693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together </a:t>
            </a:r>
            <a:r>
              <a:rPr lang="en-US" sz="1200" dirty="0"/>
              <a:t>Isaiah 6:1-11 (NRSV).</a:t>
            </a:r>
          </a:p>
          <a:p>
            <a:endParaRPr lang="en-US" sz="1200" dirty="0"/>
          </a:p>
          <a:p>
            <a:r>
              <a:rPr lang="en-US" dirty="0"/>
              <a:t>In the year that King Uzziah died, I saw the Lord sitting on a throne, high and lofty; and the hem of his robe filled the temple. Seraphs were in attendance above him; each had six wings: with two they covered their faces, and with two they covered their feet, and with two they flew. </a:t>
            </a:r>
          </a:p>
          <a:p>
            <a:endParaRPr lang="en-US" dirty="0"/>
          </a:p>
          <a:p>
            <a:r>
              <a:rPr lang="en-US" dirty="0"/>
              <a:t>And one called to another and said: ‘Holy, holy, holy is the Lord of hosts; the whole earth is full of his glory.’ The pivots* on the thresholds shook at the voices of those who called, and the house filled with smoke. </a:t>
            </a:r>
          </a:p>
          <a:p>
            <a:endParaRPr lang="en-US" dirty="0"/>
          </a:p>
        </p:txBody>
      </p:sp>
      <p:sp>
        <p:nvSpPr>
          <p:cNvPr id="4" name="Slide Number Placeholder 3"/>
          <p:cNvSpPr>
            <a:spLocks noGrp="1"/>
          </p:cNvSpPr>
          <p:nvPr>
            <p:ph type="sldNum" sz="quarter" idx="10"/>
          </p:nvPr>
        </p:nvSpPr>
        <p:spPr/>
        <p:txBody>
          <a:bodyPr/>
          <a:lstStyle/>
          <a:p>
            <a:fld id="{03FDBD68-C65F-8746-8BEA-1E964EFEB241}" type="slidenum">
              <a:rPr lang="en-US" smtClean="0"/>
              <a:t>23</a:t>
            </a:fld>
            <a:endParaRPr lang="en-US" dirty="0"/>
          </a:p>
        </p:txBody>
      </p:sp>
    </p:spTree>
    <p:extLst>
      <p:ext uri="{BB962C8B-B14F-4D97-AF65-F5344CB8AC3E}">
        <p14:creationId xmlns:p14="http://schemas.microsoft.com/office/powerpoint/2010/main" val="800057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 said: ‘Woe is me! I am lost, for I am a man of unclean lips, and I live among a people of unclean lips; yet my eyes have seen the King, the Lord of hosts!’</a:t>
            </a:r>
          </a:p>
          <a:p>
            <a:endParaRPr lang="en-US" dirty="0"/>
          </a:p>
          <a:p>
            <a:r>
              <a:rPr lang="en-US" dirty="0"/>
              <a:t>Then one of the seraphs flew to me, holding a live coal that had been taken from the altar with a pair of tongs. The seraph* touched my mouth with it and said: ‘Now that this has touched your lips, your guilt has departed and your sin is blotted out.’ </a:t>
            </a:r>
          </a:p>
          <a:p>
            <a:endParaRPr lang="en-US" dirty="0"/>
          </a:p>
          <a:p>
            <a:r>
              <a:rPr lang="en-US" dirty="0"/>
              <a:t>Then I heard the voice of the Lord saying, ‘Whom shall I send, and who will go for us?’ And I said, ‘Here am I; send me!’ And he said, ‘Go and say to this people:</a:t>
            </a:r>
          </a:p>
          <a:p>
            <a:endParaRPr lang="en-US" dirty="0"/>
          </a:p>
        </p:txBody>
      </p:sp>
      <p:sp>
        <p:nvSpPr>
          <p:cNvPr id="4" name="Slide Number Placeholder 3"/>
          <p:cNvSpPr>
            <a:spLocks noGrp="1"/>
          </p:cNvSpPr>
          <p:nvPr>
            <p:ph type="sldNum" sz="quarter" idx="10"/>
          </p:nvPr>
        </p:nvSpPr>
        <p:spPr/>
        <p:txBody>
          <a:bodyPr/>
          <a:lstStyle/>
          <a:p>
            <a:fld id="{03FDBD68-C65F-8746-8BEA-1E964EFEB241}" type="slidenum">
              <a:rPr lang="en-US" smtClean="0"/>
              <a:t>24</a:t>
            </a:fld>
            <a:endParaRPr lang="en-US" dirty="0"/>
          </a:p>
        </p:txBody>
      </p:sp>
    </p:spTree>
    <p:extLst>
      <p:ext uri="{BB962C8B-B14F-4D97-AF65-F5344CB8AC3E}">
        <p14:creationId xmlns:p14="http://schemas.microsoft.com/office/powerpoint/2010/main" val="9474287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listening, but do not comprehend; keep looking, but do not understand.</a:t>
            </a:r>
            <a:br>
              <a:rPr lang="en-US" dirty="0"/>
            </a:br>
            <a:endParaRPr lang="en-US" dirty="0"/>
          </a:p>
          <a:p>
            <a:r>
              <a:rPr lang="en-US" dirty="0"/>
              <a:t>Make the mind of this people dull, and stop their ears, and shut their eyes, so that they may not look with their eyes, and listen with their ears, and comprehend with their minds, and turn and be healed.’ </a:t>
            </a:r>
            <a:br>
              <a:rPr lang="en-US" dirty="0"/>
            </a:br>
            <a:endParaRPr lang="en-US" dirty="0"/>
          </a:p>
          <a:p>
            <a:r>
              <a:rPr lang="en-US" dirty="0"/>
              <a:t>Then I said, ‘How long, O Lord?’ And he said: ‘Until cities lie waste without inhabitant, and houses without people, and the land is utterly desolate.</a:t>
            </a:r>
          </a:p>
          <a:p>
            <a:endParaRPr lang="en-US" dirty="0"/>
          </a:p>
        </p:txBody>
      </p:sp>
      <p:sp>
        <p:nvSpPr>
          <p:cNvPr id="4" name="Slide Number Placeholder 3"/>
          <p:cNvSpPr>
            <a:spLocks noGrp="1"/>
          </p:cNvSpPr>
          <p:nvPr>
            <p:ph type="sldNum" sz="quarter" idx="10"/>
          </p:nvPr>
        </p:nvSpPr>
        <p:spPr/>
        <p:txBody>
          <a:bodyPr/>
          <a:lstStyle/>
          <a:p>
            <a:fld id="{03FDBD68-C65F-8746-8BEA-1E964EFEB241}" type="slidenum">
              <a:rPr lang="en-US" smtClean="0"/>
              <a:t>25</a:t>
            </a:fld>
            <a:endParaRPr lang="en-US" dirty="0"/>
          </a:p>
        </p:txBody>
      </p:sp>
    </p:spTree>
    <p:extLst>
      <p:ext uri="{BB962C8B-B14F-4D97-AF65-F5344CB8AC3E}">
        <p14:creationId xmlns:p14="http://schemas.microsoft.com/office/powerpoint/2010/main" val="10804451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as a whole group, read through Isaiah 6:1–11. Using Wilson’s method of the four pages of the sermon, walk through the process of teasing out four possible components.  </a:t>
            </a:r>
          </a:p>
          <a:p>
            <a:r>
              <a:rPr lang="en-US" dirty="0"/>
              <a:t> </a:t>
            </a:r>
          </a:p>
          <a:p>
            <a:r>
              <a:rPr lang="en-US" dirty="0"/>
              <a:t>In the story of the call of Isaiah, you might point to the following “pages” as an example: </a:t>
            </a:r>
          </a:p>
          <a:p>
            <a:r>
              <a:rPr lang="en-US" dirty="0"/>
              <a:t> </a:t>
            </a:r>
          </a:p>
          <a:p>
            <a:pPr marL="228600" indent="-228600">
              <a:buAutoNum type="arabicPeriod"/>
            </a:pPr>
            <a:r>
              <a:rPr lang="en-US" dirty="0"/>
              <a:t>Isaiah was not good enough (trouble in the text). </a:t>
            </a:r>
          </a:p>
          <a:p>
            <a:pPr marL="228600" indent="-228600">
              <a:buAutoNum type="arabicPeriod"/>
            </a:pPr>
            <a:r>
              <a:rPr lang="en-US" dirty="0"/>
              <a:t>The world is not good enough, or I am not good enough (trouble in the world). </a:t>
            </a:r>
          </a:p>
          <a:p>
            <a:pPr marL="228600" indent="-228600">
              <a:buAutoNum type="arabicPeriod"/>
            </a:pPr>
            <a:r>
              <a:rPr lang="en-US" dirty="0"/>
              <a:t>God calls Isaiah. God gives Isaiah a new identity (grace in the text).</a:t>
            </a:r>
          </a:p>
          <a:p>
            <a:r>
              <a:rPr lang="en-US" dirty="0"/>
              <a:t>4.   God calls us. God gives us a new identity (grace in the world). </a:t>
            </a:r>
          </a:p>
        </p:txBody>
      </p:sp>
      <p:sp>
        <p:nvSpPr>
          <p:cNvPr id="4" name="Slide Number Placeholder 3"/>
          <p:cNvSpPr>
            <a:spLocks noGrp="1"/>
          </p:cNvSpPr>
          <p:nvPr>
            <p:ph type="sldNum" sz="quarter" idx="10"/>
          </p:nvPr>
        </p:nvSpPr>
        <p:spPr/>
        <p:txBody>
          <a:bodyPr/>
          <a:lstStyle/>
          <a:p>
            <a:fld id="{03FDBD68-C65F-8746-8BEA-1E964EFEB241}" type="slidenum">
              <a:rPr lang="en-US" smtClean="0"/>
              <a:t>26</a:t>
            </a:fld>
            <a:endParaRPr lang="en-US" dirty="0"/>
          </a:p>
        </p:txBody>
      </p:sp>
    </p:spTree>
    <p:extLst>
      <p:ext uri="{BB962C8B-B14F-4D97-AF65-F5344CB8AC3E}">
        <p14:creationId xmlns:p14="http://schemas.microsoft.com/office/powerpoint/2010/main" val="9132863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participants to look at the Scripture passage they were assigned in the first half of the class (either the gospel lectionary reading for the upcoming Sunday or the text the group chose for the topical sermon). Ask them to use Paul Scott Wilson’s method to identify four potential “pages” for a sermon.  </a:t>
            </a:r>
          </a:p>
          <a:p>
            <a:r>
              <a:rPr lang="en-US" dirty="0"/>
              <a:t> </a:t>
            </a:r>
          </a:p>
          <a:p>
            <a:r>
              <a:rPr lang="en-US" dirty="0"/>
              <a:t>Allow time for participants to work on this. </a:t>
            </a:r>
          </a:p>
          <a:p>
            <a:r>
              <a:rPr lang="en-US" dirty="0"/>
              <a:t> </a:t>
            </a:r>
          </a:p>
          <a:p>
            <a:r>
              <a:rPr lang="en-US" dirty="0"/>
              <a:t>Explain that Clifton Guthrie, the author of </a:t>
            </a:r>
            <a:r>
              <a:rPr lang="en-US" i="1" dirty="0"/>
              <a:t>From Pew to Pulpit</a:t>
            </a:r>
            <a:r>
              <a:rPr lang="en-US" dirty="0"/>
              <a:t>, offers a different method for reading through the biblical text. His method is to look for questions—“Who, What, When, Where, and Why”—as you read through a Bible passage the first time. </a:t>
            </a:r>
          </a:p>
          <a:p>
            <a:r>
              <a:rPr lang="en-US" dirty="0"/>
              <a:t> </a:t>
            </a:r>
          </a:p>
          <a:p>
            <a:r>
              <a:rPr lang="en-US" dirty="0"/>
              <a:t>Look at Guthrie’s example for Matthew 17:24-27 together. (Read through the passage from Matthew aloud, placing Guthrie’s questions alongside the story as you work through the text.) </a:t>
            </a:r>
          </a:p>
          <a:p>
            <a:endParaRPr lang="en-US" dirty="0"/>
          </a:p>
          <a:p>
            <a:r>
              <a:rPr lang="en-US" dirty="0"/>
              <a:t>Tell participants to use the same passage they have been working with to work through again, this time using Guthrie’s method of asking questions of the text and looking for what it might reveal about God’s activity. As participants ask their questions, encourage them to think about examples from their own lives or from the world around them that correspond to the questions raised by the text. Tell them to jot down any stories or memories the reading brings to mind. </a:t>
            </a:r>
          </a:p>
          <a:p>
            <a:r>
              <a:rPr lang="en-US" dirty="0"/>
              <a:t> </a:t>
            </a:r>
          </a:p>
          <a:p>
            <a:r>
              <a:rPr lang="en-US" dirty="0"/>
              <a:t>Say: “I hope you have found these two exercises useful. Ideally, when you are preparing to preach, after you take this step of reading the text and listening for what God is revealing through it, you will need to step away and let God continue to work in you. Starting to work with the text well before the preaching day gives room for God to do this work. </a:t>
            </a:r>
          </a:p>
          <a:p>
            <a:r>
              <a:rPr lang="en-US" dirty="0"/>
              <a:t> </a:t>
            </a:r>
          </a:p>
          <a:p>
            <a:r>
              <a:rPr lang="en-US" dirty="0"/>
              <a:t>“And so, we are going to step away from this session, leaving our hearts and minds open and ripe for the Holy Spirit to speak to us in all the places and ways that happens as we carry out God’s mission in the world in our daily lives.”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27</a:t>
            </a:fld>
            <a:endParaRPr lang="en-US" dirty="0"/>
          </a:p>
        </p:txBody>
      </p:sp>
    </p:spTree>
    <p:extLst>
      <p:ext uri="{BB962C8B-B14F-4D97-AF65-F5344CB8AC3E}">
        <p14:creationId xmlns:p14="http://schemas.microsoft.com/office/powerpoint/2010/main" val="3672291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in the next session, participants will spend time honing in on the focus, learning ways of sparking creativity, and talking more about organizing thoughts into a preaching plan. Remind them to read chapters five and six in preparation for the next week. Ask, “Are there any questions?” (Allow a few minutes for answering any questions.)                                                      </a:t>
            </a:r>
          </a:p>
          <a:p>
            <a:r>
              <a:rPr lang="en-US" dirty="0"/>
              <a:t> </a:t>
            </a:r>
          </a:p>
          <a:p>
            <a:r>
              <a:rPr lang="en-US" dirty="0"/>
              <a:t>Pray  together:</a:t>
            </a:r>
          </a:p>
          <a:p>
            <a:r>
              <a:rPr lang="en-US" dirty="0"/>
              <a:t>Lord, we give thanks for this day and for the encounter it has brought with your Word. Open our hearts and minds to seeing your activity in the Scriptures and in our world. Send your Holy Spirit upon each of us to teach and inspire a word from you for your people. Amen. </a:t>
            </a:r>
          </a:p>
        </p:txBody>
      </p:sp>
      <p:sp>
        <p:nvSpPr>
          <p:cNvPr id="4" name="Slide Number Placeholder 3"/>
          <p:cNvSpPr>
            <a:spLocks noGrp="1"/>
          </p:cNvSpPr>
          <p:nvPr>
            <p:ph type="sldNum" sz="quarter" idx="10"/>
          </p:nvPr>
        </p:nvSpPr>
        <p:spPr/>
        <p:txBody>
          <a:bodyPr/>
          <a:lstStyle/>
          <a:p>
            <a:fld id="{03FDBD68-C65F-8746-8BEA-1E964EFEB241}" type="slidenum">
              <a:rPr lang="en-US" smtClean="0"/>
              <a:t>28</a:t>
            </a:fld>
            <a:endParaRPr lang="en-US" dirty="0"/>
          </a:p>
        </p:txBody>
      </p:sp>
    </p:spTree>
    <p:extLst>
      <p:ext uri="{BB962C8B-B14F-4D97-AF65-F5344CB8AC3E}">
        <p14:creationId xmlns:p14="http://schemas.microsoft.com/office/powerpoint/2010/main" val="4823276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Learnings for this Session </a:t>
            </a:r>
          </a:p>
          <a:p>
            <a:r>
              <a:rPr lang="en-US" dirty="0"/>
              <a:t> </a:t>
            </a:r>
          </a:p>
          <a:p>
            <a:r>
              <a:rPr lang="en-US" dirty="0"/>
              <a:t>Chapter 5: “Working Up to Your Sermon”– Studying the Scriptures for sermon writing. </a:t>
            </a:r>
          </a:p>
          <a:p>
            <a:r>
              <a:rPr lang="en-US" dirty="0"/>
              <a:t>Chapter 6: “Focusing In on Your Message”–Focusing the message, composing a theme statement, preaching with purpose, and finding a key metaphor.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29</a:t>
            </a:fld>
            <a:endParaRPr lang="en-US" dirty="0"/>
          </a:p>
        </p:txBody>
      </p:sp>
    </p:spTree>
    <p:extLst>
      <p:ext uri="{BB962C8B-B14F-4D97-AF65-F5344CB8AC3E}">
        <p14:creationId xmlns:p14="http://schemas.microsoft.com/office/powerpoint/2010/main" val="18910382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participants in centering worship. Use the centering worship found in the appendix of the leader’s guide on pages 40-41. Be sure to provide enough copies for the class.</a:t>
            </a:r>
          </a:p>
        </p:txBody>
      </p:sp>
      <p:sp>
        <p:nvSpPr>
          <p:cNvPr id="4" name="Slide Number Placeholder 3"/>
          <p:cNvSpPr>
            <a:spLocks noGrp="1"/>
          </p:cNvSpPr>
          <p:nvPr>
            <p:ph type="sldNum" sz="quarter" idx="10"/>
          </p:nvPr>
        </p:nvSpPr>
        <p:spPr/>
        <p:txBody>
          <a:bodyPr/>
          <a:lstStyle/>
          <a:p>
            <a:fld id="{03FDBD68-C65F-8746-8BEA-1E964EFEB241}" type="slidenum">
              <a:rPr lang="en-US" smtClean="0"/>
              <a:t>30</a:t>
            </a:fld>
            <a:endParaRPr lang="en-US" dirty="0"/>
          </a:p>
        </p:txBody>
      </p:sp>
    </p:spTree>
    <p:extLst>
      <p:ext uri="{BB962C8B-B14F-4D97-AF65-F5344CB8AC3E}">
        <p14:creationId xmlns:p14="http://schemas.microsoft.com/office/powerpoint/2010/main" val="42663680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last session, we ended by noting that once we have spent some time with the Scripture we have chosen, it is important to step away from the text and allow the Holy Spirit to work in us.  </a:t>
            </a:r>
          </a:p>
          <a:p>
            <a:r>
              <a:rPr lang="en-US" dirty="0"/>
              <a:t> </a:t>
            </a:r>
          </a:p>
          <a:p>
            <a:r>
              <a:rPr lang="en-US" dirty="0"/>
              <a:t>Participants should have come prepared to share the hope that the text has inspired in them. Ask if anyone would like to share that hope with the group as the session begins. </a:t>
            </a:r>
          </a:p>
          <a:p>
            <a:r>
              <a:rPr lang="en-US" dirty="0"/>
              <a:t> </a:t>
            </a:r>
          </a:p>
          <a:p>
            <a:r>
              <a:rPr lang="en-US" dirty="0"/>
              <a:t>Explain that this session will begin widening the study beyond the Scripture lesson. </a:t>
            </a:r>
          </a:p>
          <a:p>
            <a:r>
              <a:rPr lang="en-US" dirty="0"/>
              <a:t> </a:t>
            </a:r>
          </a:p>
          <a:p>
            <a:r>
              <a:rPr lang="en-US" dirty="0"/>
              <a:t>Ask: “What are some resources you are familiar with for studying the Scriptures? What are some of your favorites? What kinds of resources do you have in your personal library? Does your church have a library, or is the pastor willing to share resources? What kinds of resources are available in your public library? online? through subscription services?” (Allow time for responses. You might also take time to share some of your own favorites.) </a:t>
            </a:r>
          </a:p>
          <a:p>
            <a:r>
              <a:rPr lang="en-US" dirty="0"/>
              <a:t> </a:t>
            </a:r>
          </a:p>
          <a:p>
            <a:r>
              <a:rPr lang="en-US" dirty="0"/>
              <a:t>Point out that most preachers have favorite resources that they turn to again and again. Likewise, most preachers, over time, develop a regular pattern of going about the work of not just choosing a text, but also approaching that text, studying it, and finding stories and metaphors to illustrate what they are hearing from the text, and developing a sermon out of it. </a:t>
            </a:r>
          </a:p>
          <a:p>
            <a:endParaRPr lang="en-US" dirty="0"/>
          </a:p>
          <a:p>
            <a:r>
              <a:rPr lang="en-US" dirty="0"/>
              <a:t>Not every person will find all the strategies in this book or those mentioned in class sessions equally valuable. Some, as Guthrie points out, have spent time studying ancient languages and find continuous new insights through doing word studies. Others find it helpful to follow references to other Scriptures. And there are those who clearly have not spent time with many resources beyond the Scripture lesson and their own thoughts. Most fall somewhere in between.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31</a:t>
            </a:fld>
            <a:endParaRPr lang="en-US" dirty="0"/>
          </a:p>
        </p:txBody>
      </p:sp>
    </p:spTree>
    <p:extLst>
      <p:ext uri="{BB962C8B-B14F-4D97-AF65-F5344CB8AC3E}">
        <p14:creationId xmlns:p14="http://schemas.microsoft.com/office/powerpoint/2010/main" val="4561271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bulk of what we do in sermon preparation stays in the background. We don’t need to share every single thing we have learned about the text. Because of this, please remember that it is critically important to make time for editing your sermon before you deliver it. Please keep in mind that the majority of the material we gain from the kind of study that we will be discussing today, when it comes time to decide what makes the final cut, will end up on the editing floor. What makes for fascinating personal study might not translate into an equally fascinating sermon. </a:t>
            </a:r>
          </a:p>
          <a:p>
            <a:r>
              <a:rPr lang="en-US" dirty="0"/>
              <a:t> </a:t>
            </a:r>
          </a:p>
          <a:p>
            <a:r>
              <a:rPr lang="en-US" dirty="0"/>
              <a:t>In chapter five of </a:t>
            </a:r>
            <a:r>
              <a:rPr lang="en-US" i="1" dirty="0"/>
              <a:t>From Pew to Pulpit</a:t>
            </a:r>
            <a:r>
              <a:rPr lang="en-US" dirty="0"/>
              <a:t>, Guthrie introduces readers to an important word: “exegesis.” Exegesis is simply a fancy way of saying that we are going to engage other disciplines to study a text more deeply than we might if we were simply reading it. We are going to try to understand the context of the text itself: When was it written? Where was it written? Who wrote it, and for what purpose? To whom was it written? What do we know about the larger world from which the original writing came? What genre of writing does it fall into? Are there words in our text that are confusing or that we don’t understand? Are there similar passages in other books? How are they alike? How are they different? What has been happening in the story before the scene we are dealing with? What happens after? What language was it written in? What do scholars have to say about the passage? These are only the starting points of where an exegesis of the text might lead you.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32</a:t>
            </a:fld>
            <a:endParaRPr lang="en-US" dirty="0"/>
          </a:p>
        </p:txBody>
      </p:sp>
    </p:spTree>
    <p:extLst>
      <p:ext uri="{BB962C8B-B14F-4D97-AF65-F5344CB8AC3E}">
        <p14:creationId xmlns:p14="http://schemas.microsoft.com/office/powerpoint/2010/main" val="11754394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interesting that Guthrie does not bring up an opposite term, which is also important: eisegesis. Eisegesis happens when we read something into the text that is foreign to the basic sense of the text. That is, we impose upon the text our own worldview, our presuppositions, agendas, and biases, so that we can interpret it to mean what we want to hear from it, and not what the text actually says. Some call this method “prooftexting.” Eisegesis is something we must guard against, especially if we are preaching a topical or thematic sermon.  </a:t>
            </a:r>
          </a:p>
          <a:p>
            <a:r>
              <a:rPr lang="en-US" dirty="0"/>
              <a:t> </a:t>
            </a:r>
          </a:p>
          <a:p>
            <a:r>
              <a:rPr lang="en-US" dirty="0"/>
              <a:t>An earlier session in this book cautioned against using the Scriptures to find an answer or to shore up something we want to say, because we might find ourselves doing violence to God’s word by imposing something on it that simply isn’t there.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33</a:t>
            </a:fld>
            <a:endParaRPr lang="en-US" dirty="0"/>
          </a:p>
        </p:txBody>
      </p:sp>
    </p:spTree>
    <p:extLst>
      <p:ext uri="{BB962C8B-B14F-4D97-AF65-F5344CB8AC3E}">
        <p14:creationId xmlns:p14="http://schemas.microsoft.com/office/powerpoint/2010/main" val="9605981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participants return to the groups that they were a part of in the last session (either the lectionary passage group or the topical sermon group). Tell them to use the study materials provided and to follow the guidelines in chapter five of </a:t>
            </a:r>
            <a:r>
              <a:rPr lang="en-US" i="1" dirty="0"/>
              <a:t>From Pew to Pulpit </a:t>
            </a:r>
            <a:r>
              <a:rPr lang="en-US" dirty="0"/>
              <a:t>to work together to discover the following about their text: </a:t>
            </a:r>
          </a:p>
          <a:p>
            <a:r>
              <a:rPr lang="en-US" dirty="0"/>
              <a:t> </a:t>
            </a:r>
          </a:p>
          <a:p>
            <a:pPr marL="228600" indent="-228600">
              <a:buAutoNum type="arabicPeriod"/>
            </a:pPr>
            <a:r>
              <a:rPr lang="en-US" dirty="0"/>
              <a:t>The background of the passage. </a:t>
            </a:r>
          </a:p>
          <a:p>
            <a:pPr marL="228600" indent="-228600">
              <a:buAutoNum type="arabicPeriod"/>
            </a:pPr>
            <a:r>
              <a:rPr lang="en-US" dirty="0"/>
              <a:t>The literary qualities of the text. </a:t>
            </a:r>
          </a:p>
          <a:p>
            <a:pPr marL="228600" indent="-228600">
              <a:buAutoNum type="arabicPeriod"/>
            </a:pPr>
            <a:r>
              <a:rPr lang="en-US" dirty="0"/>
              <a:t>The theological content of the text. </a:t>
            </a:r>
          </a:p>
          <a:p>
            <a:pPr marL="228600" indent="-228600">
              <a:buAutoNum type="arabicPeriod"/>
            </a:pPr>
            <a:r>
              <a:rPr lang="en-US" dirty="0"/>
              <a:t>The history behind the passage.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34</a:t>
            </a:fld>
            <a:endParaRPr lang="en-US" dirty="0"/>
          </a:p>
        </p:txBody>
      </p:sp>
    </p:spTree>
    <p:extLst>
      <p:ext uri="{BB962C8B-B14F-4D97-AF65-F5344CB8AC3E}">
        <p14:creationId xmlns:p14="http://schemas.microsoft.com/office/powerpoint/2010/main" val="188860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FDBD68-C65F-8746-8BEA-1E964EFEB241}" type="slidenum">
              <a:rPr lang="en-US" smtClean="0"/>
              <a:t>35</a:t>
            </a:fld>
            <a:endParaRPr lang="en-US" dirty="0"/>
          </a:p>
        </p:txBody>
      </p:sp>
    </p:spTree>
    <p:extLst>
      <p:ext uri="{BB962C8B-B14F-4D97-AF65-F5344CB8AC3E}">
        <p14:creationId xmlns:p14="http://schemas.microsoft.com/office/powerpoint/2010/main" val="10420395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“Now that you have had time to consider the hope the passage inspires in you, and you have exegeted the text so that you understand its basic historical context, the time has come to start putting it all together. Guthrie provides a series of steps to help you through the process of finding a clear focus. It is out of this focus that you will develop your theme statement.” </a:t>
            </a:r>
          </a:p>
          <a:p>
            <a:r>
              <a:rPr lang="en-US" dirty="0"/>
              <a:t> </a:t>
            </a:r>
          </a:p>
          <a:p>
            <a:r>
              <a:rPr lang="en-US" dirty="0"/>
              <a:t>Give the following instructions: </a:t>
            </a:r>
          </a:p>
          <a:p>
            <a:r>
              <a:rPr lang="en-US" dirty="0"/>
              <a:t> </a:t>
            </a:r>
          </a:p>
          <a:p>
            <a:r>
              <a:rPr lang="en-US" dirty="0"/>
              <a:t>Working alone, read the text again. Following Guthrie, work through his questions or ask yourself the following (consider posting questions on whiteboard, newsprint, or through a PowerPoint presentation): </a:t>
            </a:r>
          </a:p>
          <a:p>
            <a:pPr marL="171450" indent="-171450">
              <a:buFont typeface="Arial" panose="020B0604020202020204" pitchFamily="34" charset="0"/>
              <a:buChar char="•"/>
            </a:pPr>
            <a:r>
              <a:rPr lang="en-US" dirty="0"/>
              <a:t>What about the passage inspires hope in you? </a:t>
            </a:r>
          </a:p>
          <a:p>
            <a:pPr marL="171450" indent="-171450">
              <a:buFont typeface="Arial" panose="020B0604020202020204" pitchFamily="34" charset="0"/>
              <a:buChar char="•"/>
            </a:pPr>
            <a:r>
              <a:rPr lang="en-US" dirty="0"/>
              <a:t>What stands out? Is there an image, or a word, or a character that captures your imagination? </a:t>
            </a:r>
          </a:p>
          <a:p>
            <a:pPr marL="171450" indent="-171450">
              <a:buFont typeface="Arial" panose="020B0604020202020204" pitchFamily="34" charset="0"/>
              <a:buChar char="•"/>
            </a:pPr>
            <a:r>
              <a:rPr lang="en-US" dirty="0"/>
              <a:t>Do you see trouble in the text that relates to some kind of trouble in the world? </a:t>
            </a:r>
          </a:p>
          <a:p>
            <a:pPr marL="171450" indent="-171450">
              <a:buFont typeface="Arial" panose="020B0604020202020204" pitchFamily="34" charset="0"/>
              <a:buChar char="•"/>
            </a:pPr>
            <a:r>
              <a:rPr lang="en-US" dirty="0"/>
              <a:t>Does something in the text remind you of something that happened in your life? </a:t>
            </a:r>
          </a:p>
          <a:p>
            <a:pPr marL="171450" indent="-171450">
              <a:buFont typeface="Arial" panose="020B0604020202020204" pitchFamily="34" charset="0"/>
              <a:buChar char="•"/>
            </a:pPr>
            <a:r>
              <a:rPr lang="en-US" dirty="0"/>
              <a:t>What excites you in the passage? </a:t>
            </a:r>
          </a:p>
          <a:p>
            <a:pPr marL="171450" indent="-171450">
              <a:buFont typeface="Arial" panose="020B0604020202020204" pitchFamily="34" charset="0"/>
              <a:buChar char="•"/>
            </a:pPr>
            <a:r>
              <a:rPr lang="en-US" dirty="0"/>
              <a:t>What have you heard God saying to you through your prayers and your study of the text?</a:t>
            </a:r>
          </a:p>
          <a:p>
            <a:r>
              <a:rPr lang="en-US" dirty="0"/>
              <a:t> </a:t>
            </a:r>
          </a:p>
          <a:p>
            <a:endParaRPr lang="en-US" dirty="0"/>
          </a:p>
        </p:txBody>
      </p:sp>
      <p:sp>
        <p:nvSpPr>
          <p:cNvPr id="4" name="Slide Number Placeholder 3"/>
          <p:cNvSpPr>
            <a:spLocks noGrp="1"/>
          </p:cNvSpPr>
          <p:nvPr>
            <p:ph type="sldNum" sz="quarter" idx="10"/>
          </p:nvPr>
        </p:nvSpPr>
        <p:spPr/>
        <p:txBody>
          <a:bodyPr/>
          <a:lstStyle/>
          <a:p>
            <a:fld id="{03FDBD68-C65F-8746-8BEA-1E964EFEB241}" type="slidenum">
              <a:rPr lang="en-US" smtClean="0"/>
              <a:t>36</a:t>
            </a:fld>
            <a:endParaRPr lang="en-US" dirty="0"/>
          </a:p>
        </p:txBody>
      </p:sp>
    </p:spTree>
    <p:extLst>
      <p:ext uri="{BB962C8B-B14F-4D97-AF65-F5344CB8AC3E}">
        <p14:creationId xmlns:p14="http://schemas.microsoft.com/office/powerpoint/2010/main" val="11817946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goal is to narrow your focus to a single thing that has come to you as a result of the time you have spent with your Scripture passage. Guthrie calls this “naming your testimony.” </a:t>
            </a:r>
          </a:p>
          <a:p>
            <a:pPr marL="171450" indent="-171450">
              <a:buFont typeface="Arial" panose="020B0604020202020204" pitchFamily="34" charset="0"/>
              <a:buChar char="•"/>
            </a:pPr>
            <a:r>
              <a:rPr lang="en-US" dirty="0"/>
              <a:t>You must figure out what your text is saying to you. </a:t>
            </a:r>
          </a:p>
          <a:p>
            <a:pPr marL="171450" indent="-171450">
              <a:buFont typeface="Arial" panose="020B0604020202020204" pitchFamily="34" charset="0"/>
              <a:buChar char="•"/>
            </a:pPr>
            <a:r>
              <a:rPr lang="en-US" dirty="0"/>
              <a:t>What has it revealed about God’s presence in your life or in the world you know?</a:t>
            </a:r>
          </a:p>
          <a:p>
            <a:pPr marL="171450" indent="-171450">
              <a:buFont typeface="Arial" panose="020B0604020202020204" pitchFamily="34" charset="0"/>
              <a:buChar char="•"/>
            </a:pPr>
            <a:r>
              <a:rPr lang="en-US" dirty="0"/>
              <a:t>How have you heard God speaking to you through the passage? </a:t>
            </a:r>
          </a:p>
          <a:p>
            <a:pPr marL="171450" indent="-171450">
              <a:buFont typeface="Arial" panose="020B0604020202020204" pitchFamily="34" charset="0"/>
              <a:buChar char="•"/>
            </a:pPr>
            <a:r>
              <a:rPr lang="en-US" dirty="0"/>
              <a:t>What has God said to you? </a:t>
            </a:r>
          </a:p>
          <a:p>
            <a:pPr marL="171450" indent="-171450">
              <a:buFont typeface="Arial" panose="020B0604020202020204" pitchFamily="34" charset="0"/>
              <a:buChar char="•"/>
            </a:pPr>
            <a:r>
              <a:rPr lang="en-US" dirty="0"/>
              <a:t>How is God calling you to respond? </a:t>
            </a:r>
          </a:p>
          <a:p>
            <a:pPr marL="0" indent="0">
              <a:buFont typeface="Arial" panose="020B0604020202020204" pitchFamily="34" charset="0"/>
              <a:buNone/>
            </a:pPr>
            <a:endParaRPr lang="en-US" dirty="0"/>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37</a:t>
            </a:fld>
            <a:endParaRPr lang="en-US" dirty="0"/>
          </a:p>
        </p:txBody>
      </p:sp>
    </p:spTree>
    <p:extLst>
      <p:ext uri="{BB962C8B-B14F-4D97-AF65-F5344CB8AC3E}">
        <p14:creationId xmlns:p14="http://schemas.microsoft.com/office/powerpoint/2010/main" val="8922851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ask God to reveal answers to these questions, try to condense what you want to say about the text into a single theme sentence. What is God doing in or behind the text? A strong theme sentence contains three components: God (in one person of the Trinity), an active verb, and modifiers: God equips Jeremiah to speak. Remember: God must make an appearance in your theme sentence, even if God has not directly made an appearance in your text. But God is there, even if God is not explicitly named; and it is your job to locate God’s presence in the text. Maybe God is doing something in the background, something behind the text. Maybe the text reveals something about who God is or what God is like. The bottom line is this: If God is not part of your theme sentence, you may be heading in the direction of a motivational speech. Consult with Guthrie! He has many excellent examples. </a:t>
            </a:r>
          </a:p>
          <a:p>
            <a:r>
              <a:rPr lang="en-US" dirty="0"/>
              <a:t> </a:t>
            </a:r>
          </a:p>
          <a:p>
            <a:r>
              <a:rPr lang="en-US" dirty="0"/>
              <a:t>As students are working, engage with them one on one, asking if they have questions or need guidance, or if there are other ways you can help them. </a:t>
            </a:r>
          </a:p>
          <a:p>
            <a:endParaRPr lang="en-US" dirty="0"/>
          </a:p>
        </p:txBody>
      </p:sp>
      <p:sp>
        <p:nvSpPr>
          <p:cNvPr id="4" name="Slide Number Placeholder 3"/>
          <p:cNvSpPr>
            <a:spLocks noGrp="1"/>
          </p:cNvSpPr>
          <p:nvPr>
            <p:ph type="sldNum" sz="quarter" idx="10"/>
          </p:nvPr>
        </p:nvSpPr>
        <p:spPr/>
        <p:txBody>
          <a:bodyPr/>
          <a:lstStyle/>
          <a:p>
            <a:fld id="{03FDBD68-C65F-8746-8BEA-1E964EFEB241}" type="slidenum">
              <a:rPr lang="en-US" smtClean="0"/>
              <a:t>38</a:t>
            </a:fld>
            <a:endParaRPr lang="en-US" dirty="0"/>
          </a:p>
        </p:txBody>
      </p:sp>
    </p:spTree>
    <p:extLst>
      <p:ext uri="{BB962C8B-B14F-4D97-AF65-F5344CB8AC3E}">
        <p14:creationId xmlns:p14="http://schemas.microsoft.com/office/powerpoint/2010/main" val="20877781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Helpful Hints for You as a Teacher </a:t>
            </a:r>
          </a:p>
          <a:p>
            <a:r>
              <a:rPr lang="en-US" dirty="0"/>
              <a:t> </a:t>
            </a:r>
          </a:p>
          <a:p>
            <a:r>
              <a:rPr lang="en-US" dirty="0"/>
              <a:t>Keep it short. Make a declarative sentence (not a question). Make God the subject of the sentence. Focus on God’s action of grace. Use strong, active verbs. </a:t>
            </a:r>
          </a:p>
          <a:p>
            <a:r>
              <a:rPr lang="en-US" dirty="0"/>
              <a:t> </a:t>
            </a:r>
          </a:p>
          <a:p>
            <a:r>
              <a:rPr lang="en-US" dirty="0"/>
              <a:t>As you work with students, push them to work in their theme statements toward discovering how God empowers. Here are some examples from Paul Scott Wilson: </a:t>
            </a:r>
          </a:p>
          <a:p>
            <a:r>
              <a:rPr lang="en-US" dirty="0"/>
              <a:t> </a:t>
            </a:r>
          </a:p>
          <a:p>
            <a:r>
              <a:rPr lang="en-US" dirty="0"/>
              <a:t>God wants Israel to change (i.e., it is still up to Israel).  </a:t>
            </a:r>
          </a:p>
          <a:p>
            <a:r>
              <a:rPr lang="en-US" dirty="0"/>
              <a:t>	</a:t>
            </a:r>
            <a:r>
              <a:rPr lang="en-US" b="1" dirty="0"/>
              <a:t>Try instead: God brings Israel to a new place.  </a:t>
            </a:r>
          </a:p>
          <a:p>
            <a:r>
              <a:rPr lang="en-US" dirty="0"/>
              <a:t>Jesus calls us to repent (i.e., we must repent).  </a:t>
            </a:r>
          </a:p>
          <a:p>
            <a:r>
              <a:rPr lang="en-US" dirty="0"/>
              <a:t>	</a:t>
            </a:r>
            <a:r>
              <a:rPr lang="en-US" b="1" dirty="0"/>
              <a:t>Try instead: Jesus brings us to repentance.  </a:t>
            </a:r>
          </a:p>
          <a:p>
            <a:r>
              <a:rPr lang="en-US" dirty="0"/>
              <a:t>The Holy Spirit convicts Saul (i.e., we are convicted).  </a:t>
            </a:r>
          </a:p>
          <a:p>
            <a:r>
              <a:rPr lang="en-US" dirty="0"/>
              <a:t>	</a:t>
            </a:r>
            <a:r>
              <a:rPr lang="en-US" b="1" dirty="0"/>
              <a:t>Try instead: The Holy Spirit acts for Paul. </a:t>
            </a:r>
          </a:p>
          <a:p>
            <a:r>
              <a:rPr lang="en-US" dirty="0"/>
              <a:t>God invites Jeremiah to act (i.e., Jeremiah/we will have to find the resources to accept the invitation).  </a:t>
            </a:r>
          </a:p>
          <a:p>
            <a:r>
              <a:rPr lang="en-US" dirty="0"/>
              <a:t>	</a:t>
            </a:r>
            <a:r>
              <a:rPr lang="en-US" b="1" dirty="0"/>
              <a:t>Try instead: God equips Jeremiah.  </a:t>
            </a:r>
          </a:p>
          <a:p>
            <a:r>
              <a:rPr lang="en-US" dirty="0"/>
              <a:t>God can act in your life.  </a:t>
            </a:r>
          </a:p>
          <a:p>
            <a:r>
              <a:rPr lang="en-US" dirty="0"/>
              <a:t>	</a:t>
            </a:r>
            <a:r>
              <a:rPr lang="en-US" b="1" dirty="0"/>
              <a:t>Try instead: God has already acted in your life. </a:t>
            </a:r>
          </a:p>
          <a:p>
            <a:r>
              <a:rPr lang="en-US" dirty="0"/>
              <a:t>If we. . . then God. . . (indicates good news is conditional upon human ability).  </a:t>
            </a:r>
          </a:p>
          <a:p>
            <a:r>
              <a:rPr lang="en-US" dirty="0"/>
              <a:t>	</a:t>
            </a:r>
            <a:r>
              <a:rPr lang="en-US" b="1" dirty="0"/>
              <a:t>Try instead: In Christ, God has completed the conditions for God’s love. </a:t>
            </a:r>
            <a:r>
              <a:rPr lang="en-US" dirty="0"/>
              <a:t>(Wilson, 41).   </a:t>
            </a:r>
          </a:p>
          <a:p>
            <a:endParaRPr lang="en-US" dirty="0"/>
          </a:p>
          <a:p>
            <a:r>
              <a:rPr lang="en-US" i="1" dirty="0"/>
              <a:t>Sharing (5-10 minutes) </a:t>
            </a:r>
          </a:p>
          <a:p>
            <a:r>
              <a:rPr lang="en-US" dirty="0"/>
              <a:t>Explain that of the greatest things about the Bible is that God reveals something different through it to each of us, each time we read it.  </a:t>
            </a:r>
          </a:p>
          <a:p>
            <a:r>
              <a:rPr lang="en-US" dirty="0"/>
              <a:t> </a:t>
            </a:r>
          </a:p>
          <a:p>
            <a:r>
              <a:rPr lang="en-US" dirty="0"/>
              <a:t>Ask participants to share their theme statements with one another, even if they are not where they want them to be. Point out that this is to affirm the work that the students are doing, but that it will also be fun to hear all the different ways God is speaking through the same Scripture lessons. </a:t>
            </a:r>
          </a:p>
          <a:p>
            <a:r>
              <a:rPr lang="en-US" dirty="0"/>
              <a:t> </a:t>
            </a:r>
          </a:p>
          <a:p>
            <a:r>
              <a:rPr lang="en-US" dirty="0"/>
              <a:t>Go around the room and allow each participant to read his or her theme-statement-in-progress.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39</a:t>
            </a:fld>
            <a:endParaRPr lang="en-US" dirty="0"/>
          </a:p>
        </p:txBody>
      </p:sp>
    </p:spTree>
    <p:extLst>
      <p:ext uri="{BB962C8B-B14F-4D97-AF65-F5344CB8AC3E}">
        <p14:creationId xmlns:p14="http://schemas.microsoft.com/office/powerpoint/2010/main" val="5970323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participants will now be developing purpose statements that correspond with their theme statements. The purpose statement should point to the response the preacher hopes to inspire in his or her hearers. It is the “so what” part of the sermon. In some places, they call it the “take away.”  </a:t>
            </a:r>
          </a:p>
          <a:p>
            <a:r>
              <a:rPr lang="en-US" dirty="0"/>
              <a:t> </a:t>
            </a:r>
          </a:p>
          <a:p>
            <a:pPr marL="171450" indent="-171450">
              <a:buFont typeface="Arial" panose="020B0604020202020204" pitchFamily="34" charset="0"/>
              <a:buChar char="•"/>
            </a:pPr>
            <a:r>
              <a:rPr lang="en-US" dirty="0"/>
              <a:t>What is the one thing you want your hearers to take away from your message? </a:t>
            </a:r>
          </a:p>
          <a:p>
            <a:pPr marL="171450" indent="-171450">
              <a:buFont typeface="Arial" panose="020B0604020202020204" pitchFamily="34" charset="0"/>
              <a:buChar char="•"/>
            </a:pPr>
            <a:r>
              <a:rPr lang="en-US" dirty="0"/>
              <a:t>What do you want them to do, think, or be that is made possible by God’s action and that is different from what they did, thought, or were before they heard your sermon?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40</a:t>
            </a:fld>
            <a:endParaRPr lang="en-US" dirty="0"/>
          </a:p>
        </p:txBody>
      </p:sp>
    </p:spTree>
    <p:extLst>
      <p:ext uri="{BB962C8B-B14F-4D97-AF65-F5344CB8AC3E}">
        <p14:creationId xmlns:p14="http://schemas.microsoft.com/office/powerpoint/2010/main" val="6280848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last segment of the session, have participants work together to brainstorm images “popcorn style” that the work today evoked in them. Guthrie calls this step finding “the main metaphor.” Having a central image or metaphor can help preachers in several ways. Alongside the theme statement and purpose, a main metaphor will help the speaker stay focused on a single point, and in doing so, help him or her discern which stories, illustrations, and ideas to save for a different sermon. It might help participants be more playful as they prepare to actually write their sermons. Encourage creativity. Invite people to share whatever pops into their heads. Encourage them to use one another’s ideas. Explain, “Don’t hold back, and don’t try to decide which image will serve as your main metaphor in the final product.”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41</a:t>
            </a:fld>
            <a:endParaRPr lang="en-US" dirty="0"/>
          </a:p>
        </p:txBody>
      </p:sp>
    </p:spTree>
    <p:extLst>
      <p:ext uri="{BB962C8B-B14F-4D97-AF65-F5344CB8AC3E}">
        <p14:creationId xmlns:p14="http://schemas.microsoft.com/office/powerpoint/2010/main" val="11834141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Announce that the next segment will look at rhetorical strategy or “forms” of organizing material for a sermon. Participants will spend some time thinking about the difference between writing something to be read and writing something intended for speaking. Assign chapters seven and eight in </a:t>
            </a:r>
            <a:r>
              <a:rPr lang="en-US" i="1" dirty="0"/>
              <a:t>From Pew to Pulpit </a:t>
            </a:r>
            <a:r>
              <a:rPr lang="en-US" dirty="0"/>
              <a:t>in preparation for the next session. Ask if there are any questions and allow time for answering any questions that arise. </a:t>
            </a:r>
          </a:p>
          <a:p>
            <a:r>
              <a:rPr lang="en-US" dirty="0"/>
              <a:t> </a:t>
            </a:r>
          </a:p>
          <a:p>
            <a:r>
              <a:rPr lang="en-US" dirty="0"/>
              <a:t>Pray: </a:t>
            </a:r>
          </a:p>
          <a:p>
            <a:r>
              <a:rPr lang="en-US" dirty="0"/>
              <a:t>Gracious Lord, thank you for the opportunity to learn more about your Word today. Thank you for scholars and teachers. Thank you for speaking to us and through us. Thank you for sending your Spirit to teach and guide us in our work. We have been blessed by the witness of Scripture and the witness of one another. Continue to bless us in our work, and open our eyes to seeing your grace in the everyday activities of our lives. Amen. </a:t>
            </a:r>
          </a:p>
        </p:txBody>
      </p:sp>
      <p:sp>
        <p:nvSpPr>
          <p:cNvPr id="4" name="Slide Number Placeholder 3"/>
          <p:cNvSpPr>
            <a:spLocks noGrp="1"/>
          </p:cNvSpPr>
          <p:nvPr>
            <p:ph type="sldNum" sz="quarter" idx="10"/>
          </p:nvPr>
        </p:nvSpPr>
        <p:spPr/>
        <p:txBody>
          <a:bodyPr/>
          <a:lstStyle/>
          <a:p>
            <a:fld id="{03FDBD68-C65F-8746-8BEA-1E964EFEB241}" type="slidenum">
              <a:rPr lang="en-US" smtClean="0"/>
              <a:t>42</a:t>
            </a:fld>
            <a:endParaRPr lang="en-US" dirty="0"/>
          </a:p>
        </p:txBody>
      </p:sp>
    </p:spTree>
    <p:extLst>
      <p:ext uri="{BB962C8B-B14F-4D97-AF65-F5344CB8AC3E}">
        <p14:creationId xmlns:p14="http://schemas.microsoft.com/office/powerpoint/2010/main" val="22952955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Learnings </a:t>
            </a:r>
          </a:p>
          <a:p>
            <a:r>
              <a:rPr lang="en-US" dirty="0"/>
              <a:t> </a:t>
            </a:r>
          </a:p>
          <a:p>
            <a:r>
              <a:rPr lang="en-US" dirty="0"/>
              <a:t>Chapter 7: “Patterns and Forms”– Strategies for shaping the sermon.  </a:t>
            </a:r>
          </a:p>
          <a:p>
            <a:r>
              <a:rPr lang="en-US" dirty="0"/>
              <a:t>Chapter 8: “Crafting Your Message”–Making a strong delivery. </a:t>
            </a:r>
          </a:p>
        </p:txBody>
      </p:sp>
      <p:sp>
        <p:nvSpPr>
          <p:cNvPr id="4" name="Slide Number Placeholder 3"/>
          <p:cNvSpPr>
            <a:spLocks noGrp="1"/>
          </p:cNvSpPr>
          <p:nvPr>
            <p:ph type="sldNum" sz="quarter" idx="10"/>
          </p:nvPr>
        </p:nvSpPr>
        <p:spPr/>
        <p:txBody>
          <a:bodyPr/>
          <a:lstStyle/>
          <a:p>
            <a:fld id="{03FDBD68-C65F-8746-8BEA-1E964EFEB241}" type="slidenum">
              <a:rPr lang="en-US" smtClean="0"/>
              <a:t>43</a:t>
            </a:fld>
            <a:endParaRPr lang="en-US" dirty="0"/>
          </a:p>
        </p:txBody>
      </p:sp>
    </p:spTree>
    <p:extLst>
      <p:ext uri="{BB962C8B-B14F-4D97-AF65-F5344CB8AC3E}">
        <p14:creationId xmlns:p14="http://schemas.microsoft.com/office/powerpoint/2010/main" val="19763382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participants in centering worship. Use the centering worship found in the appendix of the leader’s guide on pages 40-41. Be sure to provide enough copies for the class.</a:t>
            </a:r>
          </a:p>
        </p:txBody>
      </p:sp>
      <p:sp>
        <p:nvSpPr>
          <p:cNvPr id="4" name="Slide Number Placeholder 3"/>
          <p:cNvSpPr>
            <a:spLocks noGrp="1"/>
          </p:cNvSpPr>
          <p:nvPr>
            <p:ph type="sldNum" sz="quarter" idx="10"/>
          </p:nvPr>
        </p:nvSpPr>
        <p:spPr/>
        <p:txBody>
          <a:bodyPr/>
          <a:lstStyle/>
          <a:p>
            <a:fld id="{03FDBD68-C65F-8746-8BEA-1E964EFEB241}" type="slidenum">
              <a:rPr lang="en-US" smtClean="0"/>
              <a:t>44</a:t>
            </a:fld>
            <a:endParaRPr lang="en-US" dirty="0"/>
          </a:p>
        </p:txBody>
      </p:sp>
    </p:spTree>
    <p:extLst>
      <p:ext uri="{BB962C8B-B14F-4D97-AF65-F5344CB8AC3E}">
        <p14:creationId xmlns:p14="http://schemas.microsoft.com/office/powerpoint/2010/main" val="35775022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participants that it is time to start shaping their ideas into a pattern and to begin to decide what material stays in and what gets saved for another sermon. </a:t>
            </a:r>
          </a:p>
          <a:p>
            <a:r>
              <a:rPr lang="en-US" dirty="0"/>
              <a:t> </a:t>
            </a:r>
          </a:p>
          <a:p>
            <a:r>
              <a:rPr lang="en-US" dirty="0"/>
              <a:t>Like all art forms, good sermons have shape. They move along from point to point in a way that helps listeners stay engaged and able to follow the story from start to finish. There are lots of ways to organize a sermon. In the field of homiletics, sermon forms are recognizable and many even have a name. In previous sessions, participants learned about one form, Paul Scott Wilson’s Four Pages of the Sermon model, but there are others. There is verse-by-verse preaching, the classic “three points and a poem,” the Puritan Plain Style, and narrative approaches, which include the methodology of Fred Craddock, David Buttrick’s “moves,” and the Lowry Loop, to name a few. The reason we have many forms is that different texts demand different approaches to creating a sermon.  </a:t>
            </a:r>
          </a:p>
          <a:p>
            <a:r>
              <a:rPr lang="en-US" dirty="0"/>
              <a:t> </a:t>
            </a:r>
          </a:p>
          <a:p>
            <a:r>
              <a:rPr lang="en-US" dirty="0"/>
              <a:t>Part one of today’s session looks at some of the most common sermon forms. </a:t>
            </a:r>
          </a:p>
          <a:p>
            <a:r>
              <a:rPr lang="en-US" dirty="0"/>
              <a:t> </a:t>
            </a:r>
          </a:p>
          <a:p>
            <a:r>
              <a:rPr lang="en-US" dirty="0"/>
              <a:t>Although there are lots of models, most types of sermons fall into one of two basic categories: deductive or inductive (Guthrie, 72). </a:t>
            </a:r>
          </a:p>
        </p:txBody>
      </p:sp>
      <p:sp>
        <p:nvSpPr>
          <p:cNvPr id="4" name="Slide Number Placeholder 3"/>
          <p:cNvSpPr>
            <a:spLocks noGrp="1"/>
          </p:cNvSpPr>
          <p:nvPr>
            <p:ph type="sldNum" sz="quarter" idx="10"/>
          </p:nvPr>
        </p:nvSpPr>
        <p:spPr/>
        <p:txBody>
          <a:bodyPr/>
          <a:lstStyle/>
          <a:p>
            <a:fld id="{03FDBD68-C65F-8746-8BEA-1E964EFEB241}" type="slidenum">
              <a:rPr lang="en-US" smtClean="0"/>
              <a:t>45</a:t>
            </a:fld>
            <a:endParaRPr lang="en-US" dirty="0"/>
          </a:p>
        </p:txBody>
      </p:sp>
    </p:spTree>
    <p:extLst>
      <p:ext uri="{BB962C8B-B14F-4D97-AF65-F5344CB8AC3E}">
        <p14:creationId xmlns:p14="http://schemas.microsoft.com/office/powerpoint/2010/main" val="2009357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Deductive methods include the Puritan Plain, four pages, and three points and a poem. Deductive sermons move from a main idea or theme statement through specific applications and use teaching tools, stories, illustrations, and persuasive language to flesh out the main idea, and finally wind back to the main idea in the conclusion. It goes something like this: If A is true, then B, C, and D are true. (See also O. Wesley Allen Jr., </a:t>
            </a:r>
            <a:r>
              <a:rPr lang="en-US" i="1" dirty="0"/>
              <a:t>Determining the Form</a:t>
            </a:r>
            <a:r>
              <a:rPr lang="en-US" dirty="0"/>
              <a:t>. Minneapolis: Fortress Press, 2009).  </a:t>
            </a:r>
          </a:p>
          <a:p>
            <a:r>
              <a:rPr lang="en-US" dirty="0"/>
              <a:t> </a:t>
            </a:r>
          </a:p>
          <a:p>
            <a:r>
              <a:rPr lang="en-US" dirty="0"/>
              <a:t>Deductive Sermon </a:t>
            </a:r>
          </a:p>
          <a:p>
            <a:r>
              <a:rPr lang="en-US" dirty="0"/>
              <a:t> </a:t>
            </a:r>
          </a:p>
          <a:p>
            <a:r>
              <a:rPr lang="en-US" dirty="0"/>
              <a:t>• The sermon starts with a main idea and then explains that idea through the rest of the sermon. For example, the speaker might start with what is commonly called a “hook”; that is, a brief story or anecdote that immediately captures the attention of listeners. An effective “hook” doesn’t just get people engaged. It also alludes to, either directly or metaphorically, the theme statement. It creates an “itch” that the rest of the sermon will seek to “scratch” in a variety of ways. </a:t>
            </a:r>
          </a:p>
          <a:p>
            <a:r>
              <a:rPr lang="en-US" dirty="0"/>
              <a:t>• Next is the main idea, which is captured in the theme statement. </a:t>
            </a:r>
          </a:p>
          <a:p>
            <a:r>
              <a:rPr lang="en-US" dirty="0"/>
              <a:t>• Then, the sermon has two or three stories, explanations, illustrations, or other information that expands on the theme. </a:t>
            </a:r>
          </a:p>
          <a:p>
            <a:r>
              <a:rPr lang="en-US" dirty="0"/>
              <a:t>• The next move is to apply the idea to life.</a:t>
            </a:r>
          </a:p>
          <a:p>
            <a:r>
              <a:rPr lang="en-US" dirty="0"/>
              <a:t> • The sermon ends perhaps by calling people to do something or by reminding listeners once more of the main point.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46</a:t>
            </a:fld>
            <a:endParaRPr lang="en-US" dirty="0"/>
          </a:p>
        </p:txBody>
      </p:sp>
    </p:spTree>
    <p:extLst>
      <p:ext uri="{BB962C8B-B14F-4D97-AF65-F5344CB8AC3E}">
        <p14:creationId xmlns:p14="http://schemas.microsoft.com/office/powerpoint/2010/main" val="11613079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Inductive Sermon (Narrative approaches, such as the Lowry Loop, Craddock, Buttrick): </a:t>
            </a:r>
          </a:p>
          <a:p>
            <a:r>
              <a:rPr lang="en-US" dirty="0"/>
              <a:t> </a:t>
            </a:r>
          </a:p>
          <a:p>
            <a:r>
              <a:rPr lang="en-US" dirty="0"/>
              <a:t>• In this method, the “hook” introduces a problem or asks a question that will then be explored in the remainder of the sermon. </a:t>
            </a:r>
          </a:p>
          <a:p>
            <a:r>
              <a:rPr lang="en-US" dirty="0"/>
              <a:t>• Through several stories, anecdotes, and illustrations, the speaker considers the relevance of the issue at hand for the particular lives of the people hearing him or her. </a:t>
            </a:r>
          </a:p>
          <a:p>
            <a:r>
              <a:rPr lang="en-US" dirty="0"/>
              <a:t>• Next, the speaker demonstrates how the text highlights or illuminates something about the question. </a:t>
            </a:r>
          </a:p>
          <a:p>
            <a:r>
              <a:rPr lang="en-US" dirty="0"/>
              <a:t>• The speaker looks to the biblical text for clues about how the issue might be resolved. </a:t>
            </a:r>
          </a:p>
          <a:p>
            <a:r>
              <a:rPr lang="en-US" dirty="0"/>
              <a:t>• As the speaker works for resolution, the theme statement begins to emerge. </a:t>
            </a:r>
          </a:p>
          <a:p>
            <a:r>
              <a:rPr lang="en-US" dirty="0"/>
              <a:t>• The conclusion invites listeners to go forth and respond in some way to the question that has been raised. </a:t>
            </a:r>
          </a:p>
          <a:p>
            <a:r>
              <a:rPr lang="en-US" dirty="0"/>
              <a:t> </a:t>
            </a:r>
          </a:p>
          <a:p>
            <a:endParaRPr lang="en-US" dirty="0"/>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47</a:t>
            </a:fld>
            <a:endParaRPr lang="en-US" dirty="0"/>
          </a:p>
        </p:txBody>
      </p:sp>
    </p:spTree>
    <p:extLst>
      <p:ext uri="{BB962C8B-B14F-4D97-AF65-F5344CB8AC3E}">
        <p14:creationId xmlns:p14="http://schemas.microsoft.com/office/powerpoint/2010/main" val="5557601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Verse-by-Verse </a:t>
            </a:r>
          </a:p>
          <a:p>
            <a:endParaRPr lang="en-US" dirty="0"/>
          </a:p>
          <a:p>
            <a:r>
              <a:rPr lang="en-US" dirty="0"/>
              <a:t>In the verse-by-verse method, the preacher offers running commentary as he or she reads each verse of text. After the introduction, which hooks listeners through a carefully chosen anecdote that captures the essence of the theme statement, the preacher reads the first verse and talks about everything he or she knows about that verse. Once the speaker has exhausted the supply of information, he or she moves to the next verse and repeats the process. The preacher who has spent time in prayer, developed a clear theme statement and purpose, come up with a guiding metaphor, and done the work of exegesis, should have a lot to say about each verse. The speaker continues along this path until coming to the final verse. Then everything is wrapped up in a conclusion in which the speaker explains how the theme is fully expressed. </a:t>
            </a:r>
          </a:p>
          <a:p>
            <a:endParaRPr lang="en-US" dirty="0"/>
          </a:p>
          <a:p>
            <a:r>
              <a:rPr lang="en-US" dirty="0"/>
              <a:t>Say: “By now all of you are familiar with one of the two texts we have been working with as a class. Does anyone want to volunteer to offer a verse-by-verse sermon?” </a:t>
            </a:r>
          </a:p>
          <a:p>
            <a:r>
              <a:rPr lang="en-US" dirty="0"/>
              <a:t> </a:t>
            </a:r>
          </a:p>
          <a:p>
            <a:r>
              <a:rPr lang="en-US" dirty="0"/>
              <a:t>Allow up to ten minutes for the volunteer to work through as many verses as he or she is able to cover (or work together as a group; see note below); then end the preaching time and move on. </a:t>
            </a:r>
          </a:p>
          <a:p>
            <a:r>
              <a:rPr lang="en-US" dirty="0"/>
              <a:t> </a:t>
            </a:r>
          </a:p>
          <a:p>
            <a:r>
              <a:rPr lang="en-US" dirty="0"/>
              <a:t>Note: If no one volunteers, try doing this exercise as a group. The purpose here is for participants to gain confidence that they already know something and have valuable insights to offer about the text, even without having completed further work on the sermon.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48</a:t>
            </a:fld>
            <a:endParaRPr lang="en-US" dirty="0"/>
          </a:p>
        </p:txBody>
      </p:sp>
    </p:spTree>
    <p:extLst>
      <p:ext uri="{BB962C8B-B14F-4D97-AF65-F5344CB8AC3E}">
        <p14:creationId xmlns:p14="http://schemas.microsoft.com/office/powerpoint/2010/main" val="5775321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Three-Point Sermon</a:t>
            </a:r>
          </a:p>
          <a:p>
            <a:r>
              <a:rPr lang="en-US" dirty="0"/>
              <a:t> </a:t>
            </a:r>
          </a:p>
          <a:p>
            <a:r>
              <a:rPr lang="en-US" dirty="0"/>
              <a:t>This classic structure is a deductive method of preaching. In this form, after “hooking” listeners with an opening story that points listeners in the direction of the theme, the preacher offers a primary proposition (the theme statement) at the beginning of the sermon. What follows is an argument, both from the text itself and from examples in the world around us, that supports the proposition. The movement occurs in the following way: </a:t>
            </a:r>
          </a:p>
          <a:p>
            <a:r>
              <a:rPr lang="en-US" dirty="0"/>
              <a:t> </a:t>
            </a:r>
          </a:p>
          <a:p>
            <a:r>
              <a:rPr lang="en-US" dirty="0"/>
              <a:t>     Proposition   </a:t>
            </a:r>
          </a:p>
          <a:p>
            <a:r>
              <a:rPr lang="en-US" dirty="0"/>
              <a:t>	Point 1  </a:t>
            </a:r>
          </a:p>
          <a:p>
            <a:r>
              <a:rPr lang="en-US" dirty="0"/>
              <a:t>		Illustration  </a:t>
            </a:r>
          </a:p>
          <a:p>
            <a:r>
              <a:rPr lang="en-US" dirty="0"/>
              <a:t>	Point 2  </a:t>
            </a:r>
          </a:p>
          <a:p>
            <a:r>
              <a:rPr lang="en-US" dirty="0"/>
              <a:t>		Illustration  </a:t>
            </a:r>
          </a:p>
          <a:p>
            <a:r>
              <a:rPr lang="en-US" dirty="0"/>
              <a:t>	Point 3   </a:t>
            </a:r>
          </a:p>
          <a:p>
            <a:r>
              <a:rPr lang="en-US" dirty="0"/>
              <a:t>		Illustration </a:t>
            </a:r>
          </a:p>
          <a:p>
            <a:r>
              <a:rPr lang="en-US" dirty="0"/>
              <a:t>     Conclusion </a:t>
            </a:r>
          </a:p>
          <a:p>
            <a:r>
              <a:rPr lang="en-US" dirty="0"/>
              <a:t> </a:t>
            </a:r>
          </a:p>
          <a:p>
            <a:r>
              <a:rPr lang="en-US" dirty="0"/>
              <a:t>Here is an example of this method at work (O. Wesley Allen Jr. </a:t>
            </a:r>
            <a:r>
              <a:rPr lang="en-US" i="1" dirty="0"/>
              <a:t>Determining the Form</a:t>
            </a:r>
            <a:r>
              <a:rPr lang="en-US" dirty="0"/>
              <a:t>. Minneapolis: Fortress Press, 2009, page 20): </a:t>
            </a:r>
          </a:p>
          <a:p>
            <a:r>
              <a:rPr lang="en-US" dirty="0"/>
              <a:t> </a:t>
            </a:r>
          </a:p>
          <a:p>
            <a:r>
              <a:rPr lang="en-US" dirty="0"/>
              <a:t>Text: 1 Kings 19:1-15a </a:t>
            </a:r>
          </a:p>
          <a:p>
            <a:r>
              <a:rPr lang="en-US" dirty="0"/>
              <a:t> </a:t>
            </a:r>
          </a:p>
          <a:p>
            <a:r>
              <a:rPr lang="en-US" dirty="0"/>
              <a:t>Theme statement: God equips us and sends us into the world to deal with oppressive forces. Purpose: To encourage listeners not to run away from problems, but to, by the power of God, fight against them. </a:t>
            </a:r>
          </a:p>
          <a:p>
            <a:r>
              <a:rPr lang="en-US" dirty="0"/>
              <a:t> </a:t>
            </a:r>
          </a:p>
          <a:p>
            <a:r>
              <a:rPr lang="en-US" dirty="0"/>
              <a:t>Proposition: The church is not a means of escaping the world. </a:t>
            </a:r>
          </a:p>
          <a:p>
            <a:r>
              <a:rPr lang="en-US" dirty="0"/>
              <a:t> </a:t>
            </a:r>
          </a:p>
          <a:p>
            <a:r>
              <a:rPr lang="en-US" dirty="0"/>
              <a:t>Point 1: Elijah tried to return to the place where Moses worshiped to escape Ahab and Jezebel. But God questioned why he was there. We come to worship to be confronted/challenged. Illustration: Provide a story that illustrates this point. </a:t>
            </a:r>
          </a:p>
          <a:p>
            <a:r>
              <a:rPr lang="en-US" dirty="0"/>
              <a:t> </a:t>
            </a:r>
          </a:p>
          <a:p>
            <a:r>
              <a:rPr lang="en-US" dirty="0"/>
              <a:t>Point 2: God confronted Elijah and then said, “Go.” We come to worship to be sent back into the world.  Illustration: Provide a story that illustrates this point. </a:t>
            </a:r>
          </a:p>
          <a:p>
            <a:r>
              <a:rPr lang="en-US" dirty="0"/>
              <a:t> </a:t>
            </a:r>
          </a:p>
          <a:p>
            <a:r>
              <a:rPr lang="en-US" dirty="0"/>
              <a:t>Point 3: God sent Elijah to anoint a successor for Ahab and for himself. We are to leave worship to confront the very oppression we wish to escape.  Illustration: Provide a story that illustrates this point. </a:t>
            </a:r>
          </a:p>
          <a:p>
            <a:r>
              <a:rPr lang="en-US" dirty="0"/>
              <a:t> </a:t>
            </a:r>
          </a:p>
          <a:p>
            <a:r>
              <a:rPr lang="en-US" dirty="0"/>
              <a:t>Conclusion: We do not come to church to escape the world, but to be sent by God back into the world, equipped to deal with oppressive forces.   </a:t>
            </a:r>
          </a:p>
          <a:p>
            <a:r>
              <a:rPr lang="en-US" dirty="0"/>
              <a:t> </a:t>
            </a:r>
          </a:p>
          <a:p>
            <a:r>
              <a:rPr lang="en-US" dirty="0"/>
              <a:t>Ask for a volunteer who has been working with one of the Scripture lessons to share his or her primary proposition with the class. Use this proposition to guide participants to work together to craft three points that support the proposition, drawing from what they have learned through their prayer, pondering, and study of the text. Then, ask them to brainstorm illustrations that support each point. </a:t>
            </a:r>
          </a:p>
        </p:txBody>
      </p:sp>
      <p:sp>
        <p:nvSpPr>
          <p:cNvPr id="4" name="Slide Number Placeholder 3"/>
          <p:cNvSpPr>
            <a:spLocks noGrp="1"/>
          </p:cNvSpPr>
          <p:nvPr>
            <p:ph type="sldNum" sz="quarter" idx="10"/>
          </p:nvPr>
        </p:nvSpPr>
        <p:spPr/>
        <p:txBody>
          <a:bodyPr/>
          <a:lstStyle/>
          <a:p>
            <a:fld id="{03FDBD68-C65F-8746-8BEA-1E964EFEB241}" type="slidenum">
              <a:rPr lang="en-US" smtClean="0"/>
              <a:t>49</a:t>
            </a:fld>
            <a:endParaRPr lang="en-US" dirty="0"/>
          </a:p>
        </p:txBody>
      </p:sp>
    </p:spTree>
    <p:extLst>
      <p:ext uri="{BB962C8B-B14F-4D97-AF65-F5344CB8AC3E}">
        <p14:creationId xmlns:p14="http://schemas.microsoft.com/office/powerpoint/2010/main" val="256072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Conflict-Pattern-Resolution</a:t>
            </a:r>
          </a:p>
          <a:p>
            <a:r>
              <a:rPr lang="en-US" dirty="0"/>
              <a:t> </a:t>
            </a:r>
          </a:p>
          <a:p>
            <a:r>
              <a:rPr lang="en-US" dirty="0"/>
              <a:t>In this pattern, the sermon follows the typical pattern of a situation comedy on television. At the start of the show, the main character runs into some sort of trouble. This leads to one scene after another where that character tries to deal with the problem until, finally, some sort of solution is reached. All’s well that ends well. </a:t>
            </a:r>
          </a:p>
          <a:p>
            <a:r>
              <a:rPr lang="en-US" dirty="0"/>
              <a:t> </a:t>
            </a:r>
          </a:p>
          <a:p>
            <a:r>
              <a:rPr lang="en-US" dirty="0"/>
              <a:t>Such is the pattern of the Lowry Loop. In his book, </a:t>
            </a:r>
            <a:r>
              <a:rPr lang="en-US" i="1" dirty="0"/>
              <a:t>The Homiletical Plot: The Sermon as Narrative Art Form </a:t>
            </a:r>
            <a:r>
              <a:rPr lang="en-US" dirty="0"/>
              <a:t>(Westminster John Knox Press Expanded Edition, 2000, pages 26-87), Eugene Lowry describes this form in five stages: </a:t>
            </a:r>
          </a:p>
          <a:p>
            <a:r>
              <a:rPr lang="en-US" dirty="0"/>
              <a:t> </a:t>
            </a:r>
          </a:p>
          <a:p>
            <a:r>
              <a:rPr lang="en-US" dirty="0"/>
              <a:t>• Oops. You are reading along through your text and suddenly, you hit a road bump. You trip. You wonder about it: “Why that particular word? Why did the character do that or say that? Why did the lectionary skip over those verses or decide to end the story before it concludes?” Your sermon begins to take shape as you work to figure out what caused you to trip. </a:t>
            </a:r>
          </a:p>
          <a:p>
            <a:r>
              <a:rPr lang="en-US" dirty="0"/>
              <a:t>• Ugh. As you begin to look more deeply, you see that the trip actually signals a serious problem, not just in the text itself, but in the world. </a:t>
            </a:r>
          </a:p>
          <a:p>
            <a:r>
              <a:rPr lang="en-US" dirty="0"/>
              <a:t>• Aha! Your investigation leads you to some possible resolutions. </a:t>
            </a:r>
          </a:p>
          <a:p>
            <a:r>
              <a:rPr lang="en-US" dirty="0"/>
              <a:t>• Whee! As you articulate the resolution, there is relief, and maybe even a sense of excitement! You’ve discovered something new! You’ve figured it out! </a:t>
            </a:r>
          </a:p>
          <a:p>
            <a:r>
              <a:rPr lang="en-US" dirty="0"/>
              <a:t>• Yeah. The meaning of this text for our lives has become more clear.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50</a:t>
            </a:fld>
            <a:endParaRPr lang="en-US" dirty="0"/>
          </a:p>
        </p:txBody>
      </p:sp>
    </p:spTree>
    <p:extLst>
      <p:ext uri="{BB962C8B-B14F-4D97-AF65-F5344CB8AC3E}">
        <p14:creationId xmlns:p14="http://schemas.microsoft.com/office/powerpoint/2010/main" val="21162056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Pattern, Breaking of Pattern, Resolution</a:t>
            </a:r>
          </a:p>
          <a:p>
            <a:r>
              <a:rPr lang="en-US" dirty="0"/>
              <a:t> </a:t>
            </a:r>
          </a:p>
          <a:p>
            <a:r>
              <a:rPr lang="en-US" dirty="0"/>
              <a:t>Read aloud Guthrie’s description of this method, which he characterizes in terms of children’s stories (Guthrie, 74–75). Assign participants to three groups. Each group will work with one of these parables: The Parable of the Sower (Matthew 13:2-9), the Laborers in the Vineyard (Matthew 20:1-16), and the Parable of the Talents (Matthew 25:14-30). Following Guthrie’s methods, have each group work to identify: </a:t>
            </a:r>
          </a:p>
          <a:p>
            <a:r>
              <a:rPr lang="en-US" dirty="0"/>
              <a:t> </a:t>
            </a:r>
          </a:p>
          <a:p>
            <a:r>
              <a:rPr lang="en-US" dirty="0"/>
              <a:t>• What is the pattern of expectation established in the parable? </a:t>
            </a:r>
          </a:p>
          <a:p>
            <a:r>
              <a:rPr lang="en-US" dirty="0"/>
              <a:t>• How does Jesus build intensity in the story? </a:t>
            </a:r>
          </a:p>
          <a:p>
            <a:r>
              <a:rPr lang="en-US" dirty="0"/>
              <a:t>• What is the surprise reversal? </a:t>
            </a:r>
          </a:p>
          <a:p>
            <a:r>
              <a:rPr lang="en-US" dirty="0"/>
              <a:t>• How is the story resolved? </a:t>
            </a:r>
          </a:p>
          <a:p>
            <a:r>
              <a:rPr lang="en-US" dirty="0"/>
              <a:t> </a:t>
            </a:r>
          </a:p>
          <a:p>
            <a:r>
              <a:rPr lang="en-US" dirty="0"/>
              <a:t>Allow groups to work for ten minutes, giving a two-minute warning for them to conclude their conversations. </a:t>
            </a:r>
          </a:p>
          <a:p>
            <a:r>
              <a:rPr lang="en-US" dirty="0"/>
              <a:t> </a:t>
            </a:r>
          </a:p>
          <a:p>
            <a:endParaRPr lang="en-US" dirty="0"/>
          </a:p>
        </p:txBody>
      </p:sp>
      <p:sp>
        <p:nvSpPr>
          <p:cNvPr id="4" name="Slide Number Placeholder 3"/>
          <p:cNvSpPr>
            <a:spLocks noGrp="1"/>
          </p:cNvSpPr>
          <p:nvPr>
            <p:ph type="sldNum" sz="quarter" idx="10"/>
          </p:nvPr>
        </p:nvSpPr>
        <p:spPr/>
        <p:txBody>
          <a:bodyPr/>
          <a:lstStyle/>
          <a:p>
            <a:fld id="{03FDBD68-C65F-8746-8BEA-1E964EFEB241}" type="slidenum">
              <a:rPr lang="en-US" smtClean="0"/>
              <a:t>51</a:t>
            </a:fld>
            <a:endParaRPr lang="en-US" dirty="0"/>
          </a:p>
        </p:txBody>
      </p:sp>
    </p:spTree>
    <p:extLst>
      <p:ext uri="{BB962C8B-B14F-4D97-AF65-F5344CB8AC3E}">
        <p14:creationId xmlns:p14="http://schemas.microsoft.com/office/powerpoint/2010/main" val="186701172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“And of course, there is Paul Scott Wilson’s The Four Pages of the Sermon, the basic form we talked about in an earlier session. We have had time only to scratch the surface of ways of organizing sermons. As you grow in your craft, I encourage you to learn more by looking to some of the suggested resources.”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52</a:t>
            </a:fld>
            <a:endParaRPr lang="en-US" dirty="0"/>
          </a:p>
        </p:txBody>
      </p:sp>
    </p:spTree>
    <p:extLst>
      <p:ext uri="{BB962C8B-B14F-4D97-AF65-F5344CB8AC3E}">
        <p14:creationId xmlns:p14="http://schemas.microsoft.com/office/powerpoint/2010/main" val="17348095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FDBD68-C65F-8746-8BEA-1E964EFEB241}" type="slidenum">
              <a:rPr lang="en-US" smtClean="0"/>
              <a:t>53</a:t>
            </a:fld>
            <a:endParaRPr lang="en-US" dirty="0"/>
          </a:p>
        </p:txBody>
      </p:sp>
    </p:spTree>
    <p:extLst>
      <p:ext uri="{BB962C8B-B14F-4D97-AF65-F5344CB8AC3E}">
        <p14:creationId xmlns:p14="http://schemas.microsoft.com/office/powerpoint/2010/main" val="6524621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to participants that after they have selected a text, prayed over it, thought about it, studied it, collected illustrations, identified a purpose, found a good image and metaphor, crafted a theme statement, and chosen a strategy, they are ready to start putting the sermon together. </a:t>
            </a:r>
          </a:p>
          <a:p>
            <a:r>
              <a:rPr lang="en-US" dirty="0"/>
              <a:t> </a:t>
            </a:r>
          </a:p>
          <a:p>
            <a:r>
              <a:rPr lang="en-US" dirty="0"/>
              <a:t>Whether a preacher chooses to preach from a manuscript, from notes, or without any prompts at all, creating a strong sermon requires that the preacher spend some time writing. In his book</a:t>
            </a:r>
            <a:r>
              <a:rPr lang="en-US" i="1" dirty="0"/>
              <a:t>, Speaking Well: Essential Skills for Speakers, Leaders, and Preachers</a:t>
            </a:r>
            <a:r>
              <a:rPr lang="en-US" dirty="0"/>
              <a:t>, author and speaker Adam Hamilton notes the importance of taking the time to write out what you plan to say: </a:t>
            </a:r>
          </a:p>
          <a:p>
            <a:r>
              <a:rPr lang="en-US" dirty="0"/>
              <a:t> </a:t>
            </a:r>
          </a:p>
          <a:p>
            <a:pPr lvl="1"/>
            <a:r>
              <a:rPr lang="en-US" i="1" dirty="0"/>
              <a:t>The act of writing the message out requires me to clarify and focus my points before actually sharing them with others. It forces me to articulate the transitions I will make from one point to the next. It allows me to see exactly how much time I am spending on each point. And it shows me how long the message will be. . .When I’m finished with the manuscript I can tell precisely how long the message is, whether I’m dwelling too long on one point, and where my transitions need work (Adam Hamilton, </a:t>
            </a:r>
            <a:r>
              <a:rPr lang="en-US" i="0" dirty="0"/>
              <a:t>Speaking Well: Essential Skills for Speakers, Leaders and Preachers</a:t>
            </a:r>
            <a:r>
              <a:rPr lang="en-US" i="1" dirty="0"/>
              <a:t>. Nashville, Abingdon Press, 2015. 54). </a:t>
            </a:r>
          </a:p>
          <a:p>
            <a:r>
              <a:rPr lang="en-US" dirty="0"/>
              <a:t> </a:t>
            </a:r>
          </a:p>
          <a:p>
            <a:r>
              <a:rPr lang="en-US" dirty="0"/>
              <a:t>What to Work on As You Write: </a:t>
            </a:r>
          </a:p>
          <a:p>
            <a:r>
              <a:rPr lang="en-US" dirty="0"/>
              <a:t>• A strong beginning: “Hooking” your listeners with your best story or illustration will signal that you are worth paying attention to. </a:t>
            </a:r>
          </a:p>
          <a:p>
            <a:r>
              <a:rPr lang="en-US" dirty="0"/>
              <a:t>• Use repetition: Not only with your own words, but as a way of inviting participation from your listeners, which will help them stay engaged.  </a:t>
            </a:r>
          </a:p>
          <a:p>
            <a:r>
              <a:rPr lang="en-US" dirty="0"/>
              <a:t>• Offer concrete examples. </a:t>
            </a:r>
          </a:p>
          <a:p>
            <a:r>
              <a:rPr lang="en-US" dirty="0"/>
              <a:t>• Speak in first person and share your own stories of faith. </a:t>
            </a:r>
          </a:p>
          <a:p>
            <a:r>
              <a:rPr lang="en-US" dirty="0"/>
              <a:t>• Talk with others about your text and what you are learning. Often, the best sermon illustrations come from others. (Be sure to get permission if you plan to use someone else’s ideas.) </a:t>
            </a:r>
          </a:p>
        </p:txBody>
      </p:sp>
      <p:sp>
        <p:nvSpPr>
          <p:cNvPr id="4" name="Slide Number Placeholder 3"/>
          <p:cNvSpPr>
            <a:spLocks noGrp="1"/>
          </p:cNvSpPr>
          <p:nvPr>
            <p:ph type="sldNum" sz="quarter" idx="10"/>
          </p:nvPr>
        </p:nvSpPr>
        <p:spPr/>
        <p:txBody>
          <a:bodyPr/>
          <a:lstStyle/>
          <a:p>
            <a:fld id="{03FDBD68-C65F-8746-8BEA-1E964EFEB241}" type="slidenum">
              <a:rPr lang="en-US" smtClean="0"/>
              <a:t>54</a:t>
            </a:fld>
            <a:endParaRPr lang="en-US" dirty="0"/>
          </a:p>
        </p:txBody>
      </p:sp>
    </p:spTree>
    <p:extLst>
      <p:ext uri="{BB962C8B-B14F-4D97-AF65-F5344CB8AC3E}">
        <p14:creationId xmlns:p14="http://schemas.microsoft.com/office/powerpoint/2010/main" val="19701993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Be yourself: Talk in your normal voice; speak in a conversational tone. • Take time to edit. Cut out anything that does not support your theme statement. A great trick is to go through your manuscript and circle every adjective and adverb. Decide whether or not each one is necessary. More may be more in writing, but less is more in speaking. • Pay attention to transition. • Do not have more than one ending. Fly-by landings are all too common in sermons. Land your plane well. Work hardest on your beginning and your conclusion. </a:t>
            </a:r>
          </a:p>
          <a:p>
            <a:endParaRPr lang="en-US" dirty="0"/>
          </a:p>
          <a:p>
            <a:r>
              <a:rPr lang="en-US" dirty="0"/>
              <a:t>Guthrie notes </a:t>
            </a:r>
            <a:r>
              <a:rPr lang="en-US" i="1" dirty="0"/>
              <a:t>in From Pew to Pulpit </a:t>
            </a:r>
            <a:r>
              <a:rPr lang="en-US" dirty="0"/>
              <a:t>that when he is writing a sermon, he works behind closed doors because he speaks his words out loud as he writes them down. You may choose not to follow this method, but whatever method you choose, it is critical that you take time to speak your sermon out loud. Even better, find people you trust and read it out loud to them. Ask for their honest feedback. </a:t>
            </a:r>
          </a:p>
          <a:p>
            <a:r>
              <a:rPr lang="en-US" dirty="0"/>
              <a:t> </a:t>
            </a:r>
          </a:p>
          <a:p>
            <a:r>
              <a:rPr lang="en-US" dirty="0"/>
              <a:t>Remember, no matter how strong a writer you are, writing for the ear is different from writing something that is intended to be read. It requires that you use short sentences, simple words, and active verbs. Especially today, where so much information is delivered in soundbites, text messages and tweets, it is critical that we who craft sermons for modern listeners  be attentive to the need for simplicity.  </a:t>
            </a:r>
          </a:p>
          <a:p>
            <a:r>
              <a:rPr lang="en-US" dirty="0"/>
              <a:t> </a:t>
            </a:r>
          </a:p>
          <a:p>
            <a:r>
              <a:rPr lang="en-US" dirty="0"/>
              <a:t>Finally, practice your sermon out loud until it becomes so familiar that it is natural. If possible, practice it in the space where you will be preaching. If that is not possible, practice in front of a mirror. Watch your face, your gestures, and your expressions as you speak. Consider how a simple movement or change of posture might make a certain point clearer or more powerful. If it is possible to record your sermon, do so and assess the strengths of your delivery and your growing edges. Preaching is a craft that we continually work to improve, and new techniques and tips are always being made available. It takes time and effort to develop your own unique style and voice as a preacher. Take advantage of resources and training events on preaching that are available in your area. </a:t>
            </a:r>
          </a:p>
        </p:txBody>
      </p:sp>
      <p:sp>
        <p:nvSpPr>
          <p:cNvPr id="4" name="Slide Number Placeholder 3"/>
          <p:cNvSpPr>
            <a:spLocks noGrp="1"/>
          </p:cNvSpPr>
          <p:nvPr>
            <p:ph type="sldNum" sz="quarter" idx="10"/>
          </p:nvPr>
        </p:nvSpPr>
        <p:spPr/>
        <p:txBody>
          <a:bodyPr/>
          <a:lstStyle/>
          <a:p>
            <a:fld id="{03FDBD68-C65F-8746-8BEA-1E964EFEB241}" type="slidenum">
              <a:rPr lang="en-US" smtClean="0"/>
              <a:t>55</a:t>
            </a:fld>
            <a:endParaRPr lang="en-US" dirty="0"/>
          </a:p>
        </p:txBody>
      </p:sp>
    </p:spTree>
    <p:extLst>
      <p:ext uri="{BB962C8B-B14F-4D97-AF65-F5344CB8AC3E}">
        <p14:creationId xmlns:p14="http://schemas.microsoft.com/office/powerpoint/2010/main" val="7210734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Announce that the last session will include work on final preparations for preaching, including technical issues and preparing for delivery. Assign chapters nine and ten of </a:t>
            </a:r>
            <a:r>
              <a:rPr lang="en-US" i="1" dirty="0"/>
              <a:t>From Pew to Pulpit </a:t>
            </a:r>
            <a:r>
              <a:rPr lang="en-US" dirty="0"/>
              <a:t>for the last class. Ask if there are any questions and provide time to answer them. </a:t>
            </a:r>
          </a:p>
          <a:p>
            <a:r>
              <a:rPr lang="en-US" dirty="0"/>
              <a:t>  </a:t>
            </a:r>
          </a:p>
          <a:p>
            <a:r>
              <a:rPr lang="en-US" dirty="0"/>
              <a:t>Pray:</a:t>
            </a:r>
          </a:p>
          <a:p>
            <a:r>
              <a:rPr lang="en-US" dirty="0"/>
              <a:t>Holy God, we give thanks today for words: for your Word spoken  through the voices of our Scriptures; for your Word made flesh in Jesus Christ; and for your Word living in our world today by the power of the Holy Spirit. As we prepare to become preachers, let your Word guide our words in every part of the process. Amen. </a:t>
            </a:r>
          </a:p>
        </p:txBody>
      </p:sp>
      <p:sp>
        <p:nvSpPr>
          <p:cNvPr id="4" name="Slide Number Placeholder 3"/>
          <p:cNvSpPr>
            <a:spLocks noGrp="1"/>
          </p:cNvSpPr>
          <p:nvPr>
            <p:ph type="sldNum" sz="quarter" idx="10"/>
          </p:nvPr>
        </p:nvSpPr>
        <p:spPr/>
        <p:txBody>
          <a:bodyPr/>
          <a:lstStyle/>
          <a:p>
            <a:fld id="{03FDBD68-C65F-8746-8BEA-1E964EFEB241}" type="slidenum">
              <a:rPr lang="en-US" smtClean="0"/>
              <a:t>56</a:t>
            </a:fld>
            <a:endParaRPr lang="en-US" dirty="0"/>
          </a:p>
        </p:txBody>
      </p:sp>
    </p:spTree>
    <p:extLst>
      <p:ext uri="{BB962C8B-B14F-4D97-AF65-F5344CB8AC3E}">
        <p14:creationId xmlns:p14="http://schemas.microsoft.com/office/powerpoint/2010/main" val="10618493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Centering worship will not be a part of this session. Instead, there will be a closing worship time in the second part of the class. </a:t>
            </a:r>
          </a:p>
        </p:txBody>
      </p:sp>
      <p:sp>
        <p:nvSpPr>
          <p:cNvPr id="4" name="Slide Number Placeholder 3"/>
          <p:cNvSpPr>
            <a:spLocks noGrp="1"/>
          </p:cNvSpPr>
          <p:nvPr>
            <p:ph type="sldNum" sz="quarter" idx="10"/>
          </p:nvPr>
        </p:nvSpPr>
        <p:spPr/>
        <p:txBody>
          <a:bodyPr/>
          <a:lstStyle/>
          <a:p>
            <a:fld id="{03FDBD68-C65F-8746-8BEA-1E964EFEB241}" type="slidenum">
              <a:rPr lang="en-US" smtClean="0"/>
              <a:t>57</a:t>
            </a:fld>
            <a:endParaRPr lang="en-US" dirty="0"/>
          </a:p>
        </p:txBody>
      </p:sp>
    </p:spTree>
    <p:extLst>
      <p:ext uri="{BB962C8B-B14F-4D97-AF65-F5344CB8AC3E}">
        <p14:creationId xmlns:p14="http://schemas.microsoft.com/office/powerpoint/2010/main" val="18207935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participants that they once they have done the hard work, have prayed for the Spirit to be with them, have practiced the sermon (perhaps even learned to deliver it without notes), then they are ready. They pray one last time, asking the Spirit to take over so that the voice of God can be delivered. </a:t>
            </a:r>
          </a:p>
          <a:p>
            <a:r>
              <a:rPr lang="en-US" dirty="0"/>
              <a:t> </a:t>
            </a:r>
          </a:p>
          <a:p>
            <a:r>
              <a:rPr lang="en-US" dirty="0"/>
              <a:t>Then remind them: “But still, you are not finished. Why? What else is there to do?” (Allow responses) “The answer is: Your sermon is not finished until you deliver it.”  </a:t>
            </a:r>
          </a:p>
          <a:p>
            <a:r>
              <a:rPr lang="en-US" dirty="0"/>
              <a:t> </a:t>
            </a:r>
          </a:p>
          <a:p>
            <a:r>
              <a:rPr lang="en-US" dirty="0"/>
              <a:t>A sermon is not just what is written. It is what is spoken, and it is never completed until it is heard by those to whom it is offered.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58</a:t>
            </a:fld>
            <a:endParaRPr lang="en-US" dirty="0"/>
          </a:p>
        </p:txBody>
      </p:sp>
    </p:spTree>
    <p:extLst>
      <p:ext uri="{BB962C8B-B14F-4D97-AF65-F5344CB8AC3E}">
        <p14:creationId xmlns:p14="http://schemas.microsoft.com/office/powerpoint/2010/main" val="1631596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step in the process of preparing to preach is finding the courage to deliver the sermon</a:t>
            </a:r>
            <a:r>
              <a:rPr lang="en-US" baseline="0" dirty="0"/>
              <a:t> you</a:t>
            </a:r>
            <a:r>
              <a:rPr lang="en-US" dirty="0"/>
              <a:t> have created. The last questions speakers must ask themselves include: “What do I need to enable me to deliver my message? Should I read it? Should I try to memorize it? Should I create an outline? Should I put it on note cards? Should I put it on half pages inside my Bible?” All these are valid ways of enabling speakers to deliver their sermons.  </a:t>
            </a:r>
          </a:p>
          <a:p>
            <a:r>
              <a:rPr lang="en-US" dirty="0"/>
              <a:t> </a:t>
            </a:r>
          </a:p>
          <a:p>
            <a:r>
              <a:rPr lang="en-US" dirty="0"/>
              <a:t>Ask participants to discuss these questions: “In your experience as a listener, what have been the drawbacks, if any, of listening to a preacher who uses a manuscript? What have been the benefits?”  “What have been the drawbacks, if any, of listening to a preacher who preached without notes? What were the benefits?” </a:t>
            </a:r>
          </a:p>
          <a:p>
            <a:endParaRPr lang="en-US" dirty="0"/>
          </a:p>
          <a:p>
            <a:r>
              <a:rPr lang="en-US" dirty="0"/>
              <a:t>Guthrie, in </a:t>
            </a:r>
            <a:r>
              <a:rPr lang="en-US" i="1" dirty="0"/>
              <a:t>From Pew to Pulpit</a:t>
            </a:r>
            <a:r>
              <a:rPr lang="en-US" dirty="0"/>
              <a:t>, tells preachers not to draw attention to whatever they bring to the pulpit, be it a stack of papers, a single folded half-sheet, or note cards. However, there are excellent preachers who use a full manuscript and toss their pages, one-by-one, on the floor as they move through! I’m not suggesting that you take on this gimmick; rather, I’m suggesting that if you preach from a manuscript because that is what works best for you, don’t apologize for it or try to hide it. It is a valid method of sermon delivery. If that is what makes you most comfortable, there is no need to try and disguise it. Even if you have a manuscript in front of you, by the time you step into the pulpit, you should know your sermon well enough that you won’t really be reading it. It will be there if you need it; and if that makes you most comfortable, then bring it with you. </a:t>
            </a:r>
          </a:p>
          <a:p>
            <a:r>
              <a:rPr lang="en-US" dirty="0"/>
              <a:t>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59</a:t>
            </a:fld>
            <a:endParaRPr lang="en-US" dirty="0"/>
          </a:p>
        </p:txBody>
      </p:sp>
    </p:spTree>
    <p:extLst>
      <p:ext uri="{BB962C8B-B14F-4D97-AF65-F5344CB8AC3E}">
        <p14:creationId xmlns:p14="http://schemas.microsoft.com/office/powerpoint/2010/main" val="7144835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all possible methods of remembering the sermon are valid, preaching without notes has some great benefits. As a preacher, not being tied to words on a page allows you to respond to the people who are hearing you. You can watch them more closely. You are freer to move around and use your body to help deliver the message. You can look people in the eye in a sustained way. You can adjust your tempo or tone intentionally to bring the congregation back into active listening mode if some people seem to be drifting away. You can skip and dance and wave your arms if you want. Preaching without notes can release you to a whole new form of embodiment. </a:t>
            </a:r>
          </a:p>
          <a:p>
            <a:r>
              <a:rPr lang="en-US" dirty="0"/>
              <a:t> </a:t>
            </a:r>
          </a:p>
          <a:p>
            <a:r>
              <a:rPr lang="en-US" dirty="0"/>
              <a:t>There are some great methods available for learning how to preach without a manuscript, but be forewarned: There are no shortcuts. To preach well without notes, you have to dedicate additional time to remembering the sermon. Preaching without a manuscript does not mean you don’t have to write a manuscript in the first place. It only means that you take time to learn the sermon and practice it many, many times aloud. </a:t>
            </a:r>
          </a:p>
          <a:p>
            <a:r>
              <a:rPr lang="en-US" dirty="0"/>
              <a:t> </a:t>
            </a:r>
          </a:p>
          <a:p>
            <a:r>
              <a:rPr lang="en-US" dirty="0"/>
              <a:t>A word here to those who believe that all of this preparation is unnecessary and may even inhibit the power of the Holy Spirit to speak through you: A wise leader who has heard many sermons in many different settings once said, “Those who preach without preparing only have one or two sermons that they preach over and over. They just change the characters. I have heard these people preach more than once, and I’ve heard some version of the same sermon from them every time.” His point is well taken. Engaging the Word of God and preaching about it is indeed a holy task, but it is also hard work. The Holy Spirit is with you—teaching you and encouraging you—not just in the moment that you deliver the sermon, but through the entire process of preparing for that moment. </a:t>
            </a:r>
          </a:p>
          <a:p>
            <a:r>
              <a:rPr lang="en-US" dirty="0"/>
              <a:t> </a:t>
            </a:r>
          </a:p>
          <a:p>
            <a:r>
              <a:rPr lang="en-US" dirty="0"/>
              <a:t>There are a number of excellent resources for learning how to preach without notes. One good, basic resource is Preaching Without Notes by Joseph Webb. Individual coaches and webinars are available to provide techniques for remembering your sermon. If you are looking for additional training in this area, please contact preaching@umcdiscipleship.org for a list of people who can help you.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60</a:t>
            </a:fld>
            <a:endParaRPr lang="en-US" dirty="0"/>
          </a:p>
        </p:txBody>
      </p:sp>
    </p:spTree>
    <p:extLst>
      <p:ext uri="{BB962C8B-B14F-4D97-AF65-F5344CB8AC3E}">
        <p14:creationId xmlns:p14="http://schemas.microsoft.com/office/powerpoint/2010/main" val="36608555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a short discussion on pulpits, using the following questions: </a:t>
            </a:r>
          </a:p>
          <a:p>
            <a:r>
              <a:rPr lang="en-US" dirty="0"/>
              <a:t>• What is the pulpit like in your church? When was it built? Is it large or small? Does the preacher use it?  </a:t>
            </a:r>
          </a:p>
          <a:p>
            <a:r>
              <a:rPr lang="en-US" dirty="0"/>
              <a:t>• What are the pulpits like in other churches you have attended? </a:t>
            </a:r>
          </a:p>
          <a:p>
            <a:r>
              <a:rPr lang="en-US" dirty="0"/>
              <a:t>• What difference does the pulpit make for the person sitting in the pews?  </a:t>
            </a:r>
          </a:p>
          <a:p>
            <a:r>
              <a:rPr lang="en-US" dirty="0"/>
              <a:t>• When has the pulpit facilitated your ability to listen? When has it hindered your ability? </a:t>
            </a:r>
          </a:p>
          <a:p>
            <a:r>
              <a:rPr lang="en-US" dirty="0"/>
              <a:t> </a:t>
            </a:r>
          </a:p>
          <a:p>
            <a:r>
              <a:rPr lang="en-US" dirty="0"/>
              <a:t>Tell participants that if they do not have a chance to practice their sermon from the pulpit where they will be preaching, they should arrive early enough to become familiar with the space. They may decide not to preach from behind the pulpit if that is an option. Those who do decide to use the pulpit should pay attention to where they will be seated. Either way, the speakers should plan and walk through the route to the space where they will be delivering the message. </a:t>
            </a:r>
          </a:p>
          <a:p>
            <a:r>
              <a:rPr lang="en-US" dirty="0"/>
              <a:t> </a:t>
            </a:r>
          </a:p>
          <a:p>
            <a:r>
              <a:rPr lang="en-US" dirty="0"/>
              <a:t>Many pulpits have been built with the male body in mind and thus may be too tall for some preachers, both men and women. If you feel physically overwhelmed by a pulpit, ask someone to assist you by providing a stool to stand on or, alternatively, preach from a space that is more comfortable for you. As Guthrie points out in </a:t>
            </a:r>
            <a:r>
              <a:rPr lang="en-US" i="1" dirty="0"/>
              <a:t>From Pew to Pulpit</a:t>
            </a:r>
            <a:r>
              <a:rPr lang="en-US" dirty="0"/>
              <a:t>, you not only have permission, but you have a right and a responsibility, to make the preaching space work for you. Don’t be shy. The space makes a difference.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61</a:t>
            </a:fld>
            <a:endParaRPr lang="en-US" dirty="0"/>
          </a:p>
        </p:txBody>
      </p:sp>
    </p:spTree>
    <p:extLst>
      <p:ext uri="{BB962C8B-B14F-4D97-AF65-F5344CB8AC3E}">
        <p14:creationId xmlns:p14="http://schemas.microsoft.com/office/powerpoint/2010/main" val="6180434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most worship services, speakers need to wear a microphone when they preach. There are many different styles of microphones. Women, especially, need to be attentive to what they wear when they preach with a microphone. Some microphones are designed to attach to the waistline of pants or must be carried in a pocket, so wearing a dress without a belt or a pocket may make it difficult for women to properly carry the microphone. Those who wear hearing aids may find that a lapel microphone is more comfortable than the type worn over the ears. If possible, preachers should find out in advance what type of microphone they will be using, so they can be prepared.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62</a:t>
            </a:fld>
            <a:endParaRPr lang="en-US" dirty="0"/>
          </a:p>
        </p:txBody>
      </p:sp>
    </p:spTree>
    <p:extLst>
      <p:ext uri="{BB962C8B-B14F-4D97-AF65-F5344CB8AC3E}">
        <p14:creationId xmlns:p14="http://schemas.microsoft.com/office/powerpoint/2010/main" val="15700681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Guthrie spends a bit of time on different aspects of the delivery of the sermon, including the importance of the voice, eye contact, gesture, clothing, facial expressions, and all the things people see when they experience a sermon. While we may talk about how a sermon is primarily something meant to be heard, the truth is, preaching is also very much about what people see. </a:t>
            </a:r>
          </a:p>
          <a:p>
            <a:r>
              <a:rPr lang="en-US" dirty="0"/>
              <a:t> </a:t>
            </a:r>
          </a:p>
          <a:p>
            <a:r>
              <a:rPr lang="en-US" dirty="0"/>
              <a:t>Lead a discussion on the visual component of preaching. Ask the following questions: If you picture preachers you’ve heard, what one person stands out for you? What was it about that person that you remember? What did he or she look like? sound like?  Did he or she move around or stand still?  Was he funny? Was she eloquent with words?  Did he remind you of someone? Did you connect with her spirit?  Did you feel like he was speaking directly to you? Did she look straight at you so you felt that she understood just how you felt? </a:t>
            </a:r>
          </a:p>
          <a:p>
            <a:r>
              <a:rPr lang="en-US" dirty="0"/>
              <a:t> </a:t>
            </a:r>
          </a:p>
          <a:p>
            <a:r>
              <a:rPr lang="en-US" dirty="0"/>
              <a:t>Like it or not, when we stand in front of people and preach, everything about us is before the congregation. Women may have to deal with critiques to their appearance that men do not receive. Women often get comments about their hairstyle, clothing, jewelry, shoes, and the sound of their voices. In congregations that have not had the opportunity to hear women preach on a regular basis, the sound of a woman’s voice delivering a sermon may be different enough to be challenging. Women who speak loudly or strongly can be experienced in negative ways, sometimes described as “screechy” or “shrill.” This evaluation will often change once congregations become accustomed to the sound of a woman’s voice coming from the pulpit. However, many women who step into the pulpit—a space that has been occupied almost entirely by men prior to the last forty years or so— report some unexpected responses.  </a:t>
            </a:r>
          </a:p>
          <a:p>
            <a:r>
              <a:rPr lang="en-US" dirty="0"/>
              <a:t> </a:t>
            </a:r>
          </a:p>
          <a:p>
            <a:r>
              <a:rPr lang="en-US" dirty="0"/>
              <a:t>Of course, men do get compared with other men, in terms of voice as well as style and appearance. Congregations may be more open to lay speakers than they are to preachers. In fact, lay speakers can play a special role in helping congregations–especially congregations that have had a longtime pastor and have become comfortable with that preacher’s voice and style. Lay speakers assist a congregation in preparing to hear other kinds of voices and even to receive a new pastor.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63</a:t>
            </a:fld>
            <a:endParaRPr lang="en-US" dirty="0"/>
          </a:p>
        </p:txBody>
      </p:sp>
    </p:spTree>
    <p:extLst>
      <p:ext uri="{BB962C8B-B14F-4D97-AF65-F5344CB8AC3E}">
        <p14:creationId xmlns:p14="http://schemas.microsoft.com/office/powerpoint/2010/main" val="9284782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common things you will hear from preachers is that they have been surprised by what people heard them say. Often a person will report how much he or she appreciated a certain point, and the preacher will think, “Wow. I never said that.” </a:t>
            </a:r>
          </a:p>
          <a:p>
            <a:r>
              <a:rPr lang="en-US" dirty="0"/>
              <a:t> </a:t>
            </a:r>
          </a:p>
          <a:p>
            <a:r>
              <a:rPr lang="en-US" dirty="0"/>
              <a:t>No matter what kind of feedback you hear from people as you are shaking hands at the back of the church, say, “Thank you.” That is not the time to correct what they thought you said or to defend your position if they disagree. If someone says something critical (which is highly unlikely), simply respond with, “Well, thank you for your point of view. Let’s try to find a time to talk about that later,” and move him or her along. </a:t>
            </a:r>
          </a:p>
          <a:p>
            <a:r>
              <a:rPr lang="en-US" dirty="0"/>
              <a:t> </a:t>
            </a:r>
          </a:p>
          <a:p>
            <a:r>
              <a:rPr lang="en-US" dirty="0"/>
              <a:t>Remember that no preacher hits it out of the ballpark every time. Often, the sermon we worked the hardest on and feel the best about is the one no one really responds to, while the one we thought barely hung together is “the best sermon I ever heard you preach!” God opens each listener’s ears in the way he or she needs to hear. It is not for us as preachers to decide what people should hear from what we have said any more than it is up to us to convert someone to a relationship with Jesus Christ. Our job is, with the help of the Spirit, to be the best witnesses we can be. The rest is up to God. </a:t>
            </a:r>
          </a:p>
          <a:p>
            <a:r>
              <a:rPr lang="en-US" dirty="0"/>
              <a:t> </a:t>
            </a:r>
          </a:p>
          <a:p>
            <a:r>
              <a:rPr lang="en-US" i="1" dirty="0"/>
              <a:t>Guthrie has a number of strategies for gathering feedback about sermons including self-reflection, asking people to fill out surveys, and working with peer groups. All these methods can be helpful. Seeing ourselves through the eyes of listeners, especially people who are also engaged in the work of preaching, is one of the most effective strategies for growth in which we can engage. However, for this kind of work to be effective, it requires several key components:  regular gatherings in which participants view videos of one another preaching or actually listen to one another preach; strong leadership from someone who is skilled and trained in the art of guiding participants to offer feedback; and a strong sense of trust among the participants.  </a:t>
            </a:r>
          </a:p>
          <a:p>
            <a:r>
              <a:rPr lang="en-US" i="1" dirty="0"/>
              <a:t> </a:t>
            </a:r>
          </a:p>
          <a:p>
            <a:r>
              <a:rPr lang="en-US" i="1" dirty="0"/>
              <a:t>There are people in The United Methodist Church who have developed programs to help people who wish to establish or participate in peer consultation groups for preaching. If you have an interest in developing a program in your conference or district, please contact preaching@umcdiscipleship.org for more information.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64</a:t>
            </a:fld>
            <a:endParaRPr lang="en-US" dirty="0"/>
          </a:p>
        </p:txBody>
      </p:sp>
    </p:spTree>
    <p:extLst>
      <p:ext uri="{BB962C8B-B14F-4D97-AF65-F5344CB8AC3E}">
        <p14:creationId xmlns:p14="http://schemas.microsoft.com/office/powerpoint/2010/main" val="15148583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find the courage to even try stepping into the pulpit? It is only by the grace of God that any of us are able to do anything. Pray that as you step into the pulpit that you will move yourself aside to allow God’s Word to be spoken through you; then get out of the way so the Holy Spirit can work!  </a:t>
            </a:r>
          </a:p>
          <a:p>
            <a:r>
              <a:rPr lang="en-US" dirty="0"/>
              <a:t> </a:t>
            </a:r>
          </a:p>
          <a:p>
            <a:r>
              <a:rPr lang="en-US" dirty="0"/>
              <a:t> As you prepare to close the time together in worship, remind everyone that good preaching is a craft that, like anything else, takes practice and skill development. Participants have taken the first step, but there is more they can and should do to develop their gifts. Encourage them to take advantage of continuing education events in preaching offered by the district or conference. These events should be open to lay preachers. If they are not, encourage participants to ask their pastors or district superintendents to intervene to make the events open to all who are engaged in the work of preaching, be they lay speakers, local pastors, or ordained clergy.  </a:t>
            </a:r>
          </a:p>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65</a:t>
            </a:fld>
            <a:endParaRPr lang="en-US" dirty="0"/>
          </a:p>
        </p:txBody>
      </p:sp>
    </p:spTree>
    <p:extLst>
      <p:ext uri="{BB962C8B-B14F-4D97-AF65-F5344CB8AC3E}">
        <p14:creationId xmlns:p14="http://schemas.microsoft.com/office/powerpoint/2010/main" val="1484427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FDBD68-C65F-8746-8BEA-1E964EFEB241}" type="slidenum">
              <a:rPr lang="en-US" smtClean="0"/>
              <a:t>66</a:t>
            </a:fld>
            <a:endParaRPr lang="en-US" dirty="0"/>
          </a:p>
        </p:txBody>
      </p:sp>
    </p:spTree>
    <p:extLst>
      <p:ext uri="{BB962C8B-B14F-4D97-AF65-F5344CB8AC3E}">
        <p14:creationId xmlns:p14="http://schemas.microsoft.com/office/powerpoint/2010/main" val="24412098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participants in closing worship. Use the closing worship found in the appendix of the leader’s guide on page 42. Be sure to provide enough copies for the class.</a:t>
            </a:r>
          </a:p>
        </p:txBody>
      </p:sp>
      <p:sp>
        <p:nvSpPr>
          <p:cNvPr id="4" name="Slide Number Placeholder 3"/>
          <p:cNvSpPr>
            <a:spLocks noGrp="1"/>
          </p:cNvSpPr>
          <p:nvPr>
            <p:ph type="sldNum" sz="quarter" idx="10"/>
          </p:nvPr>
        </p:nvSpPr>
        <p:spPr/>
        <p:txBody>
          <a:bodyPr/>
          <a:lstStyle/>
          <a:p>
            <a:fld id="{03FDBD68-C65F-8746-8BEA-1E964EFEB241}" type="slidenum">
              <a:rPr lang="en-US" smtClean="0"/>
              <a:t>67</a:t>
            </a:fld>
            <a:endParaRPr lang="en-US" dirty="0"/>
          </a:p>
        </p:txBody>
      </p:sp>
    </p:spTree>
    <p:extLst>
      <p:ext uri="{BB962C8B-B14F-4D97-AF65-F5344CB8AC3E}">
        <p14:creationId xmlns:p14="http://schemas.microsoft.com/office/powerpoint/2010/main" val="259540936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fld id="{03FDBD68-C65F-8746-8BEA-1E964EFEB241}" type="slidenum">
              <a:rPr lang="en-US" smtClean="0"/>
              <a:t>68</a:t>
            </a:fld>
            <a:endParaRPr lang="en-US" dirty="0"/>
          </a:p>
        </p:txBody>
      </p:sp>
    </p:spTree>
    <p:extLst>
      <p:ext uri="{BB962C8B-B14F-4D97-AF65-F5344CB8AC3E}">
        <p14:creationId xmlns:p14="http://schemas.microsoft.com/office/powerpoint/2010/main" val="315244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5268" y="2452918"/>
            <a:ext cx="10363208" cy="956732"/>
          </a:xfrm>
          <a:prstGeom prst="rect">
            <a:avLst/>
          </a:prstGeom>
        </p:spPr>
        <p:txBody>
          <a:bodyPr/>
          <a:lstStyle>
            <a:lvl1pPr algn="l">
              <a:defRPr sz="5333" b="1" i="0" spc="-200">
                <a:solidFill>
                  <a:srgbClr val="E10C25"/>
                </a:solidFill>
                <a:latin typeface="Arial"/>
                <a:cs typeface="Arial"/>
              </a:defRPr>
            </a:lvl1pPr>
          </a:lstStyle>
          <a:p>
            <a:r>
              <a:rPr lang="en-US" dirty="0"/>
              <a:t>TITLE</a:t>
            </a:r>
          </a:p>
        </p:txBody>
      </p:sp>
      <p:sp>
        <p:nvSpPr>
          <p:cNvPr id="3" name="Subtitle 2"/>
          <p:cNvSpPr>
            <a:spLocks noGrp="1"/>
          </p:cNvSpPr>
          <p:nvPr>
            <p:ph type="subTitle" idx="1" hasCustomPrompt="1"/>
          </p:nvPr>
        </p:nvSpPr>
        <p:spPr>
          <a:xfrm>
            <a:off x="389457" y="3421745"/>
            <a:ext cx="9722160" cy="576943"/>
          </a:xfrm>
          <a:prstGeom prst="rect">
            <a:avLst/>
          </a:prstGeom>
        </p:spPr>
        <p:txBody>
          <a:bodyPr/>
          <a:lstStyle>
            <a:lvl1pPr marL="0" indent="0" algn="l">
              <a:buNone/>
              <a:defRPr sz="3200">
                <a:solidFill>
                  <a:schemeClr val="tx1">
                    <a:lumMod val="50000"/>
                    <a:lumOff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Subtitle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26383" y="275167"/>
            <a:ext cx="9756019" cy="1143000"/>
          </a:xfrm>
          <a:prstGeom prst="rect">
            <a:avLst/>
          </a:prstGeom>
        </p:spPr>
        <p:txBody>
          <a:bodyPr/>
          <a:lstStyle>
            <a:lvl1pPr>
              <a:defRPr spc="-200"/>
            </a:lvl1pPr>
          </a:lstStyle>
          <a:p>
            <a:r>
              <a:rPr lang="en-US" dirty="0"/>
              <a:t>Title</a:t>
            </a:r>
          </a:p>
        </p:txBody>
      </p:sp>
      <p:sp>
        <p:nvSpPr>
          <p:cNvPr id="3" name="Content Placeholder 2"/>
          <p:cNvSpPr>
            <a:spLocks noGrp="1"/>
          </p:cNvSpPr>
          <p:nvPr>
            <p:ph idx="1" hasCustomPrompt="1"/>
          </p:nvPr>
        </p:nvSpPr>
        <p:spPr>
          <a:xfrm>
            <a:off x="1826383" y="1600203"/>
            <a:ext cx="9756019" cy="3963608"/>
          </a:xfrm>
          <a:prstGeom prst="rect">
            <a:avLst/>
          </a:prstGeom>
        </p:spPr>
        <p:txBody>
          <a:bodyPr/>
          <a:lstStyle>
            <a:lvl1pPr>
              <a:defRPr>
                <a:solidFill>
                  <a:schemeClr val="bg1"/>
                </a:solidFill>
              </a:defRPr>
            </a:lvl1pPr>
          </a:lstStyle>
          <a:p>
            <a:pPr lvl="0"/>
            <a:r>
              <a:rPr lang="en-US" dirty="0"/>
              <a:t>Content</a:t>
            </a:r>
          </a:p>
        </p:txBody>
      </p:sp>
    </p:spTree>
    <p:extLst>
      <p:ext uri="{BB962C8B-B14F-4D97-AF65-F5344CB8AC3E}">
        <p14:creationId xmlns:p14="http://schemas.microsoft.com/office/powerpoint/2010/main" val="12836756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200"/>
            </a:lvl1pPr>
          </a:lstStyle>
          <a:p>
            <a:r>
              <a:rPr lang="en-US" dirty="0"/>
              <a:t>Title</a:t>
            </a:r>
          </a:p>
        </p:txBody>
      </p:sp>
      <p:sp>
        <p:nvSpPr>
          <p:cNvPr id="3" name="Content Placeholder 2"/>
          <p:cNvSpPr>
            <a:spLocks noGrp="1"/>
          </p:cNvSpPr>
          <p:nvPr>
            <p:ph idx="1" hasCustomPrompt="1"/>
          </p:nvPr>
        </p:nvSpPr>
        <p:spPr/>
        <p:txBody>
          <a:bodyPr/>
          <a:lstStyle>
            <a:lvl1pPr>
              <a:defRPr>
                <a:solidFill>
                  <a:schemeClr val="bg1"/>
                </a:solidFill>
              </a:defRPr>
            </a:lvl1pPr>
          </a:lstStyle>
          <a:p>
            <a:pPr lvl="0"/>
            <a:r>
              <a:rPr lang="en-US" dirty="0"/>
              <a:t>Content</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5268" y="2452918"/>
            <a:ext cx="10363208" cy="956732"/>
          </a:xfrm>
          <a:prstGeom prst="rect">
            <a:avLst/>
          </a:prstGeom>
        </p:spPr>
        <p:txBody>
          <a:bodyPr/>
          <a:lstStyle>
            <a:lvl1pPr algn="l">
              <a:defRPr sz="5333" b="1" i="0" spc="-200">
                <a:solidFill>
                  <a:srgbClr val="E10C25"/>
                </a:solidFill>
                <a:latin typeface="Arial"/>
                <a:cs typeface="Arial"/>
              </a:defRPr>
            </a:lvl1pPr>
          </a:lstStyle>
          <a:p>
            <a:r>
              <a:rPr lang="en-US" dirty="0"/>
              <a:t>TITLE</a:t>
            </a:r>
          </a:p>
        </p:txBody>
      </p:sp>
      <p:sp>
        <p:nvSpPr>
          <p:cNvPr id="3" name="Subtitle 2"/>
          <p:cNvSpPr>
            <a:spLocks noGrp="1"/>
          </p:cNvSpPr>
          <p:nvPr>
            <p:ph type="subTitle" idx="1" hasCustomPrompt="1"/>
          </p:nvPr>
        </p:nvSpPr>
        <p:spPr>
          <a:xfrm>
            <a:off x="389457" y="3421745"/>
            <a:ext cx="9722160" cy="576943"/>
          </a:xfrm>
          <a:prstGeom prst="rect">
            <a:avLst/>
          </a:prstGeom>
        </p:spPr>
        <p:txBody>
          <a:bodyPr/>
          <a:lstStyle>
            <a:lvl1pPr marL="0" indent="0" algn="l">
              <a:buNone/>
              <a:defRPr sz="3200">
                <a:solidFill>
                  <a:schemeClr val="tx1">
                    <a:lumMod val="50000"/>
                    <a:lumOff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2739536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5268" y="2452918"/>
            <a:ext cx="10363208" cy="956732"/>
          </a:xfrm>
          <a:prstGeom prst="rect">
            <a:avLst/>
          </a:prstGeom>
        </p:spPr>
        <p:txBody>
          <a:bodyPr/>
          <a:lstStyle>
            <a:lvl1pPr algn="l">
              <a:defRPr sz="5333" b="1" i="0" spc="-200">
                <a:solidFill>
                  <a:srgbClr val="E10C25"/>
                </a:solidFill>
                <a:latin typeface="Arial"/>
                <a:cs typeface="Arial"/>
              </a:defRPr>
            </a:lvl1pPr>
          </a:lstStyle>
          <a:p>
            <a:r>
              <a:rPr lang="en-US" dirty="0"/>
              <a:t>TITLE</a:t>
            </a:r>
          </a:p>
        </p:txBody>
      </p:sp>
      <p:sp>
        <p:nvSpPr>
          <p:cNvPr id="3" name="Subtitle 2"/>
          <p:cNvSpPr>
            <a:spLocks noGrp="1"/>
          </p:cNvSpPr>
          <p:nvPr>
            <p:ph type="subTitle" idx="1" hasCustomPrompt="1"/>
          </p:nvPr>
        </p:nvSpPr>
        <p:spPr>
          <a:xfrm>
            <a:off x="389457" y="3421745"/>
            <a:ext cx="9722160" cy="576943"/>
          </a:xfrm>
          <a:prstGeom prst="rect">
            <a:avLst/>
          </a:prstGeom>
        </p:spPr>
        <p:txBody>
          <a:bodyPr/>
          <a:lstStyle>
            <a:lvl1pPr marL="0" indent="0" algn="l">
              <a:buNone/>
              <a:defRPr sz="3200">
                <a:solidFill>
                  <a:schemeClr val="tx1">
                    <a:lumMod val="50000"/>
                    <a:lumOff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Subtitle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26383" y="275167"/>
            <a:ext cx="9756019" cy="1143000"/>
          </a:xfrm>
          <a:prstGeom prst="rect">
            <a:avLst/>
          </a:prstGeom>
        </p:spPr>
        <p:txBody>
          <a:bodyPr/>
          <a:lstStyle>
            <a:lvl1pPr>
              <a:defRPr spc="-200"/>
            </a:lvl1pPr>
          </a:lstStyle>
          <a:p>
            <a:r>
              <a:rPr lang="en-US" dirty="0"/>
              <a:t>Title</a:t>
            </a:r>
          </a:p>
        </p:txBody>
      </p:sp>
      <p:sp>
        <p:nvSpPr>
          <p:cNvPr id="3" name="Content Placeholder 2"/>
          <p:cNvSpPr>
            <a:spLocks noGrp="1"/>
          </p:cNvSpPr>
          <p:nvPr>
            <p:ph idx="1" hasCustomPrompt="1"/>
          </p:nvPr>
        </p:nvSpPr>
        <p:spPr>
          <a:xfrm>
            <a:off x="1826383" y="1600203"/>
            <a:ext cx="9756019" cy="3963608"/>
          </a:xfrm>
          <a:prstGeom prst="rect">
            <a:avLst/>
          </a:prstGeom>
        </p:spPr>
        <p:txBody>
          <a:bodyPr/>
          <a:lstStyle>
            <a:lvl1pPr>
              <a:defRPr>
                <a:solidFill>
                  <a:schemeClr val="bg1"/>
                </a:solidFill>
              </a:defRPr>
            </a:lvl1pPr>
          </a:lstStyle>
          <a:p>
            <a:pPr lvl="0"/>
            <a:r>
              <a:rPr lang="en-US" dirty="0"/>
              <a:t>Content</a:t>
            </a:r>
          </a:p>
        </p:txBody>
      </p:sp>
    </p:spTree>
    <p:extLst>
      <p:ext uri="{BB962C8B-B14F-4D97-AF65-F5344CB8AC3E}">
        <p14:creationId xmlns:p14="http://schemas.microsoft.com/office/powerpoint/2010/main" val="12022656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200"/>
            </a:lvl1pPr>
          </a:lstStyle>
          <a:p>
            <a:r>
              <a:rPr lang="en-US" dirty="0"/>
              <a:t>Title</a:t>
            </a:r>
          </a:p>
        </p:txBody>
      </p:sp>
      <p:sp>
        <p:nvSpPr>
          <p:cNvPr id="3" name="Content Placeholder 2"/>
          <p:cNvSpPr>
            <a:spLocks noGrp="1"/>
          </p:cNvSpPr>
          <p:nvPr>
            <p:ph idx="1" hasCustomPrompt="1"/>
          </p:nvPr>
        </p:nvSpPr>
        <p:spPr/>
        <p:txBody>
          <a:bodyPr/>
          <a:lstStyle>
            <a:lvl1pPr>
              <a:defRPr>
                <a:solidFill>
                  <a:schemeClr val="bg1"/>
                </a:solidFill>
              </a:defRPr>
            </a:lvl1pPr>
          </a:lstStyle>
          <a:p>
            <a:pPr lvl="0"/>
            <a:r>
              <a:rPr lang="en-US" dirty="0"/>
              <a:t>Content</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5268" y="2452918"/>
            <a:ext cx="10363208" cy="956732"/>
          </a:xfrm>
          <a:prstGeom prst="rect">
            <a:avLst/>
          </a:prstGeom>
        </p:spPr>
        <p:txBody>
          <a:bodyPr/>
          <a:lstStyle>
            <a:lvl1pPr algn="l">
              <a:defRPr sz="5333" b="1" i="0" spc="-200">
                <a:solidFill>
                  <a:srgbClr val="E10C25"/>
                </a:solidFill>
                <a:latin typeface="Arial"/>
                <a:cs typeface="Arial"/>
              </a:defRPr>
            </a:lvl1pPr>
          </a:lstStyle>
          <a:p>
            <a:r>
              <a:rPr lang="en-US" dirty="0"/>
              <a:t>TITLE</a:t>
            </a:r>
          </a:p>
        </p:txBody>
      </p:sp>
      <p:sp>
        <p:nvSpPr>
          <p:cNvPr id="3" name="Subtitle 2"/>
          <p:cNvSpPr>
            <a:spLocks noGrp="1"/>
          </p:cNvSpPr>
          <p:nvPr>
            <p:ph type="subTitle" idx="1" hasCustomPrompt="1"/>
          </p:nvPr>
        </p:nvSpPr>
        <p:spPr>
          <a:xfrm>
            <a:off x="389457" y="3421745"/>
            <a:ext cx="9722160" cy="576943"/>
          </a:xfrm>
          <a:prstGeom prst="rect">
            <a:avLst/>
          </a:prstGeom>
        </p:spPr>
        <p:txBody>
          <a:bodyPr/>
          <a:lstStyle>
            <a:lvl1pPr marL="0" indent="0" algn="l">
              <a:buNone/>
              <a:defRPr sz="3200">
                <a:solidFill>
                  <a:schemeClr val="tx1">
                    <a:lumMod val="50000"/>
                    <a:lumOff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464009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5268" y="2452918"/>
            <a:ext cx="10363208" cy="956732"/>
          </a:xfrm>
          <a:prstGeom prst="rect">
            <a:avLst/>
          </a:prstGeom>
        </p:spPr>
        <p:txBody>
          <a:bodyPr/>
          <a:lstStyle>
            <a:lvl1pPr algn="l">
              <a:defRPr sz="5333" b="1" i="0" spc="-200">
                <a:solidFill>
                  <a:srgbClr val="E10C25"/>
                </a:solidFill>
                <a:latin typeface="Arial"/>
                <a:cs typeface="Arial"/>
              </a:defRPr>
            </a:lvl1pPr>
          </a:lstStyle>
          <a:p>
            <a:r>
              <a:rPr lang="en-US" dirty="0"/>
              <a:t>TITLE</a:t>
            </a:r>
          </a:p>
        </p:txBody>
      </p:sp>
      <p:sp>
        <p:nvSpPr>
          <p:cNvPr id="3" name="Subtitle 2"/>
          <p:cNvSpPr>
            <a:spLocks noGrp="1"/>
          </p:cNvSpPr>
          <p:nvPr>
            <p:ph type="subTitle" idx="1" hasCustomPrompt="1"/>
          </p:nvPr>
        </p:nvSpPr>
        <p:spPr>
          <a:xfrm>
            <a:off x="389457" y="3421745"/>
            <a:ext cx="9722160" cy="576943"/>
          </a:xfrm>
          <a:prstGeom prst="rect">
            <a:avLst/>
          </a:prstGeom>
        </p:spPr>
        <p:txBody>
          <a:bodyPr/>
          <a:lstStyle>
            <a:lvl1pPr marL="0" indent="0" algn="l">
              <a:buNone/>
              <a:defRPr sz="3200">
                <a:solidFill>
                  <a:schemeClr val="tx1">
                    <a:lumMod val="50000"/>
                    <a:lumOff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Subtitle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26383" y="275167"/>
            <a:ext cx="9756019" cy="1143000"/>
          </a:xfrm>
          <a:prstGeom prst="rect">
            <a:avLst/>
          </a:prstGeom>
        </p:spPr>
        <p:txBody>
          <a:bodyPr/>
          <a:lstStyle>
            <a:lvl1pPr>
              <a:defRPr spc="-200"/>
            </a:lvl1pPr>
          </a:lstStyle>
          <a:p>
            <a:r>
              <a:rPr lang="en-US" dirty="0"/>
              <a:t>Title</a:t>
            </a:r>
          </a:p>
        </p:txBody>
      </p:sp>
      <p:sp>
        <p:nvSpPr>
          <p:cNvPr id="3" name="Content Placeholder 2"/>
          <p:cNvSpPr>
            <a:spLocks noGrp="1"/>
          </p:cNvSpPr>
          <p:nvPr>
            <p:ph idx="1" hasCustomPrompt="1"/>
          </p:nvPr>
        </p:nvSpPr>
        <p:spPr>
          <a:xfrm>
            <a:off x="1826383" y="1600203"/>
            <a:ext cx="9756019" cy="3963608"/>
          </a:xfrm>
          <a:prstGeom prst="rect">
            <a:avLst/>
          </a:prstGeom>
        </p:spPr>
        <p:txBody>
          <a:bodyPr/>
          <a:lstStyle>
            <a:lvl1pPr>
              <a:defRPr>
                <a:solidFill>
                  <a:schemeClr val="bg1"/>
                </a:solidFill>
              </a:defRPr>
            </a:lvl1pPr>
          </a:lstStyle>
          <a:p>
            <a:pPr lvl="0"/>
            <a:r>
              <a:rPr lang="en-US" dirty="0"/>
              <a:t>Content</a:t>
            </a:r>
          </a:p>
        </p:txBody>
      </p:sp>
    </p:spTree>
    <p:extLst>
      <p:ext uri="{BB962C8B-B14F-4D97-AF65-F5344CB8AC3E}">
        <p14:creationId xmlns:p14="http://schemas.microsoft.com/office/powerpoint/2010/main" val="17711418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200"/>
            </a:lvl1pPr>
          </a:lstStyle>
          <a:p>
            <a:r>
              <a:rPr lang="en-US" dirty="0"/>
              <a:t>Title</a:t>
            </a:r>
          </a:p>
        </p:txBody>
      </p:sp>
      <p:sp>
        <p:nvSpPr>
          <p:cNvPr id="3" name="Content Placeholder 2"/>
          <p:cNvSpPr>
            <a:spLocks noGrp="1"/>
          </p:cNvSpPr>
          <p:nvPr>
            <p:ph idx="1" hasCustomPrompt="1"/>
          </p:nvPr>
        </p:nvSpPr>
        <p:spPr/>
        <p:txBody>
          <a:bodyPr/>
          <a:lstStyle>
            <a:lvl1pPr>
              <a:defRPr>
                <a:solidFill>
                  <a:schemeClr val="bg1"/>
                </a:solidFill>
              </a:defRPr>
            </a:lvl1pPr>
          </a:lstStyle>
          <a:p>
            <a:pPr lvl="0"/>
            <a:r>
              <a:rPr lang="en-US" dirty="0"/>
              <a:t>Content</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5268" y="2452918"/>
            <a:ext cx="10363208" cy="956732"/>
          </a:xfrm>
          <a:prstGeom prst="rect">
            <a:avLst/>
          </a:prstGeom>
        </p:spPr>
        <p:txBody>
          <a:bodyPr/>
          <a:lstStyle>
            <a:lvl1pPr algn="l">
              <a:defRPr sz="5333" b="1" i="0" spc="-200">
                <a:solidFill>
                  <a:srgbClr val="E10C25"/>
                </a:solidFill>
                <a:latin typeface="Arial"/>
                <a:cs typeface="Arial"/>
              </a:defRPr>
            </a:lvl1pPr>
          </a:lstStyle>
          <a:p>
            <a:r>
              <a:rPr lang="en-US" dirty="0"/>
              <a:t>TITLE</a:t>
            </a:r>
          </a:p>
        </p:txBody>
      </p:sp>
      <p:sp>
        <p:nvSpPr>
          <p:cNvPr id="3" name="Subtitle 2"/>
          <p:cNvSpPr>
            <a:spLocks noGrp="1"/>
          </p:cNvSpPr>
          <p:nvPr>
            <p:ph type="subTitle" idx="1" hasCustomPrompt="1"/>
          </p:nvPr>
        </p:nvSpPr>
        <p:spPr>
          <a:xfrm>
            <a:off x="389457" y="3421745"/>
            <a:ext cx="9722160" cy="576943"/>
          </a:xfrm>
          <a:prstGeom prst="rect">
            <a:avLst/>
          </a:prstGeom>
        </p:spPr>
        <p:txBody>
          <a:bodyPr/>
          <a:lstStyle>
            <a:lvl1pPr marL="0" indent="0" algn="l">
              <a:buNone/>
              <a:defRPr sz="3200">
                <a:solidFill>
                  <a:schemeClr val="tx1">
                    <a:lumMod val="50000"/>
                    <a:lumOff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6238152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image" Target="../media/image3.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EXTERNAL_AU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 y="5246837"/>
            <a:ext cx="5535183" cy="1611161"/>
          </a:xfrm>
          <a:prstGeom prst="rect">
            <a:avLst/>
          </a:prstGeom>
        </p:spPr>
      </p:pic>
      <p:pic>
        <p:nvPicPr>
          <p:cNvPr id="2" name="Picture 1" descr="flame-top-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59568" y="0"/>
            <a:ext cx="4432433" cy="6858000"/>
          </a:xfrm>
          <a:prstGeom prst="rect">
            <a:avLst/>
          </a:prstGeom>
        </p:spPr>
      </p:pic>
    </p:spTree>
    <p:extLst>
      <p:ext uri="{BB962C8B-B14F-4D97-AF65-F5344CB8AC3E}">
        <p14:creationId xmlns:p14="http://schemas.microsoft.com/office/powerpoint/2010/main" val="532166871"/>
      </p:ext>
    </p:extLst>
  </p:cSld>
  <p:clrMap bg1="lt1" tx1="dk1" bg2="lt2" tx2="dk2" accent1="accent1" accent2="accent2" accent3="accent3" accent4="accent4" accent5="accent5" accent6="accent6" hlink="hlink" folHlink="folHlink"/>
  <p:sldLayoutIdLst>
    <p:sldLayoutId id="2147483661" r:id="rId1"/>
    <p:sldLayoutId id="2147483673" r:id="rId2"/>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10C2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26383" y="275167"/>
            <a:ext cx="9756019" cy="1143000"/>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1826383" y="1600203"/>
            <a:ext cx="9756019" cy="3963608"/>
          </a:xfrm>
          <a:prstGeom prst="rect">
            <a:avLst/>
          </a:prstGeom>
        </p:spPr>
        <p:txBody>
          <a:bodyPr vert="horz" lIns="91440" tIns="45720" rIns="91440" bIns="45720" rtlCol="0">
            <a:normAutofit/>
          </a:bodyPr>
          <a:lstStyle/>
          <a:p>
            <a:pPr lvl="0"/>
            <a:r>
              <a:rPr lang="en-US" dirty="0"/>
              <a:t>Content</a:t>
            </a:r>
          </a:p>
        </p:txBody>
      </p:sp>
      <p:sp>
        <p:nvSpPr>
          <p:cNvPr id="10" name="Rectangle 9"/>
          <p:cNvSpPr/>
          <p:nvPr/>
        </p:nvSpPr>
        <p:spPr>
          <a:xfrm>
            <a:off x="0" y="5770481"/>
            <a:ext cx="12192000" cy="10875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1" name="Picture 10" descr="EXTERNAL_AU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5770480"/>
            <a:ext cx="3736199" cy="1087520"/>
          </a:xfrm>
          <a:prstGeom prst="rect">
            <a:avLst/>
          </a:prstGeom>
        </p:spPr>
      </p:pic>
      <p:pic>
        <p:nvPicPr>
          <p:cNvPr id="6" name="Picture 5" descr="flame_red-02.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712" y="-20913"/>
            <a:ext cx="1678488" cy="5791393"/>
          </a:xfrm>
          <a:prstGeom prst="rect">
            <a:avLst/>
          </a:prstGeom>
        </p:spPr>
      </p:pic>
    </p:spTree>
    <p:extLst>
      <p:ext uri="{BB962C8B-B14F-4D97-AF65-F5344CB8AC3E}">
        <p14:creationId xmlns:p14="http://schemas.microsoft.com/office/powerpoint/2010/main" val="2006694789"/>
      </p:ext>
    </p:extLst>
  </p:cSld>
  <p:clrMap bg1="lt1" tx1="dk1" bg2="lt2" tx2="dk2" accent1="accent1" accent2="accent2" accent3="accent3" accent4="accent4" accent5="accent5" accent6="accent6" hlink="hlink" folHlink="folHlink"/>
  <p:sldLayoutIdLst>
    <p:sldLayoutId id="2147483663" r:id="rId1"/>
    <p:sldLayoutId id="2147483674" r:id="rId2"/>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l" defTabSz="609585" rtl="0" eaLnBrk="1" latinLnBrk="0" hangingPunct="1">
        <a:spcBef>
          <a:spcPct val="0"/>
        </a:spcBef>
        <a:buNone/>
        <a:defRPr sz="5333" b="1" i="0" kern="1200" spc="-200">
          <a:solidFill>
            <a:schemeClr val="bg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b="0" i="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3200" b="0" i="0"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3200" b="0" i="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3200" b="0" i="0"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3200" b="0" i="0"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EXTERNAL_AU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 y="5246837"/>
            <a:ext cx="5535183" cy="1611161"/>
          </a:xfrm>
          <a:prstGeom prst="rect">
            <a:avLst/>
          </a:prstGeom>
        </p:spPr>
      </p:pic>
      <p:pic>
        <p:nvPicPr>
          <p:cNvPr id="2" name="Picture 1" descr="flame-top-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59568" y="0"/>
            <a:ext cx="4432433" cy="6858000"/>
          </a:xfrm>
          <a:prstGeom prst="rect">
            <a:avLst/>
          </a:prstGeom>
        </p:spPr>
      </p:pic>
    </p:spTree>
    <p:extLst>
      <p:ext uri="{BB962C8B-B14F-4D97-AF65-F5344CB8AC3E}">
        <p14:creationId xmlns:p14="http://schemas.microsoft.com/office/powerpoint/2010/main" val="1245987702"/>
      </p:ext>
    </p:extLst>
  </p:cSld>
  <p:clrMap bg1="lt1" tx1="dk1" bg2="lt2" tx2="dk2" accent1="accent1" accent2="accent2" accent3="accent3" accent4="accent4" accent5="accent5" accent6="accent6" hlink="hlink" folHlink="folHlink"/>
  <p:sldLayoutIdLst>
    <p:sldLayoutId id="2147483665" r:id="rId1"/>
    <p:sldLayoutId id="2147483666" r:id="rId2"/>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E10C2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26383" y="275167"/>
            <a:ext cx="9756019" cy="1143000"/>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1826383" y="1600203"/>
            <a:ext cx="9756019" cy="3963608"/>
          </a:xfrm>
          <a:prstGeom prst="rect">
            <a:avLst/>
          </a:prstGeom>
        </p:spPr>
        <p:txBody>
          <a:bodyPr vert="horz" lIns="91440" tIns="45720" rIns="91440" bIns="45720" rtlCol="0">
            <a:normAutofit/>
          </a:bodyPr>
          <a:lstStyle/>
          <a:p>
            <a:pPr lvl="0"/>
            <a:r>
              <a:rPr lang="en-US" dirty="0"/>
              <a:t>Content</a:t>
            </a:r>
          </a:p>
        </p:txBody>
      </p:sp>
      <p:sp>
        <p:nvSpPr>
          <p:cNvPr id="10" name="Rectangle 9"/>
          <p:cNvSpPr/>
          <p:nvPr/>
        </p:nvSpPr>
        <p:spPr>
          <a:xfrm>
            <a:off x="0" y="5770481"/>
            <a:ext cx="12192000" cy="10875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1" name="Picture 10" descr="EXTERNAL_AU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5770480"/>
            <a:ext cx="3736199" cy="1087520"/>
          </a:xfrm>
          <a:prstGeom prst="rect">
            <a:avLst/>
          </a:prstGeom>
        </p:spPr>
      </p:pic>
      <p:pic>
        <p:nvPicPr>
          <p:cNvPr id="6" name="Picture 5" descr="flame_red-02.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712" y="-20913"/>
            <a:ext cx="1678488" cy="5791393"/>
          </a:xfrm>
          <a:prstGeom prst="rect">
            <a:avLst/>
          </a:prstGeom>
        </p:spPr>
      </p:pic>
    </p:spTree>
    <p:extLst>
      <p:ext uri="{BB962C8B-B14F-4D97-AF65-F5344CB8AC3E}">
        <p14:creationId xmlns:p14="http://schemas.microsoft.com/office/powerpoint/2010/main" val="804590296"/>
      </p:ext>
    </p:extLst>
  </p:cSld>
  <p:clrMap bg1="lt1" tx1="dk1" bg2="lt2" tx2="dk2" accent1="accent1" accent2="accent2" accent3="accent3" accent4="accent4" accent5="accent5" accent6="accent6" hlink="hlink" folHlink="folHlink"/>
  <p:sldLayoutIdLst>
    <p:sldLayoutId id="2147483668" r:id="rId1"/>
    <p:sldLayoutId id="2147483675" r:id="rId2"/>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l" defTabSz="609585" rtl="0" eaLnBrk="1" latinLnBrk="0" hangingPunct="1">
        <a:spcBef>
          <a:spcPct val="0"/>
        </a:spcBef>
        <a:buNone/>
        <a:defRPr sz="5333" b="1" i="0" kern="1200" spc="-200">
          <a:solidFill>
            <a:schemeClr val="bg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b="0" i="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3200" b="0" i="0"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3200" b="0" i="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3200" b="0" i="0"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3200" b="0" i="0"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EXTERNAL_AU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 y="5246837"/>
            <a:ext cx="5535183" cy="1611161"/>
          </a:xfrm>
          <a:prstGeom prst="rect">
            <a:avLst/>
          </a:prstGeom>
        </p:spPr>
      </p:pic>
      <p:pic>
        <p:nvPicPr>
          <p:cNvPr id="2" name="Picture 1" descr="flame-top-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59568" y="0"/>
            <a:ext cx="4432433" cy="6858000"/>
          </a:xfrm>
          <a:prstGeom prst="rect">
            <a:avLst/>
          </a:prstGeom>
        </p:spPr>
      </p:pic>
    </p:spTree>
    <p:extLst>
      <p:ext uri="{BB962C8B-B14F-4D97-AF65-F5344CB8AC3E}">
        <p14:creationId xmlns:p14="http://schemas.microsoft.com/office/powerpoint/2010/main" val="44579713"/>
      </p:ext>
    </p:extLst>
  </p:cSld>
  <p:clrMap bg1="lt1" tx1="dk1" bg2="lt2" tx2="dk2" accent1="accent1" accent2="accent2" accent3="accent3" accent4="accent4" accent5="accent5" accent6="accent6" hlink="hlink" folHlink="folHlink"/>
  <p:sldLayoutIdLst>
    <p:sldLayoutId id="2147483670" r:id="rId1"/>
    <p:sldLayoutId id="2147483677" r:id="rId2"/>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E10C2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26383" y="275167"/>
            <a:ext cx="9756019" cy="1143000"/>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1826383" y="1600203"/>
            <a:ext cx="9756019" cy="3963608"/>
          </a:xfrm>
          <a:prstGeom prst="rect">
            <a:avLst/>
          </a:prstGeom>
        </p:spPr>
        <p:txBody>
          <a:bodyPr vert="horz" lIns="91440" tIns="45720" rIns="91440" bIns="45720" rtlCol="0">
            <a:normAutofit/>
          </a:bodyPr>
          <a:lstStyle/>
          <a:p>
            <a:pPr lvl="0"/>
            <a:r>
              <a:rPr lang="en-US" dirty="0"/>
              <a:t>Content</a:t>
            </a:r>
          </a:p>
        </p:txBody>
      </p:sp>
      <p:sp>
        <p:nvSpPr>
          <p:cNvPr id="10" name="Rectangle 9"/>
          <p:cNvSpPr/>
          <p:nvPr/>
        </p:nvSpPr>
        <p:spPr>
          <a:xfrm>
            <a:off x="0" y="5770481"/>
            <a:ext cx="12192000" cy="10875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1" name="Picture 10" descr="EXTERNAL_AU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5770480"/>
            <a:ext cx="3736199" cy="1087520"/>
          </a:xfrm>
          <a:prstGeom prst="rect">
            <a:avLst/>
          </a:prstGeom>
        </p:spPr>
      </p:pic>
      <p:pic>
        <p:nvPicPr>
          <p:cNvPr id="6" name="Picture 5" descr="flame_red-02.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712" y="-20913"/>
            <a:ext cx="1678488" cy="5791393"/>
          </a:xfrm>
          <a:prstGeom prst="rect">
            <a:avLst/>
          </a:prstGeom>
        </p:spPr>
      </p:pic>
    </p:spTree>
    <p:extLst>
      <p:ext uri="{BB962C8B-B14F-4D97-AF65-F5344CB8AC3E}">
        <p14:creationId xmlns:p14="http://schemas.microsoft.com/office/powerpoint/2010/main" val="1926927235"/>
      </p:ext>
    </p:extLst>
  </p:cSld>
  <p:clrMap bg1="lt1" tx1="dk1" bg2="lt2" tx2="dk2" accent1="accent1" accent2="accent2" accent3="accent3" accent4="accent4" accent5="accent5" accent6="accent6" hlink="hlink" folHlink="folHlink"/>
  <p:sldLayoutIdLst>
    <p:sldLayoutId id="2147483672" r:id="rId1"/>
    <p:sldLayoutId id="2147483676" r:id="rId2"/>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l" defTabSz="609585" rtl="0" eaLnBrk="1" latinLnBrk="0" hangingPunct="1">
        <a:spcBef>
          <a:spcPct val="0"/>
        </a:spcBef>
        <a:buNone/>
        <a:defRPr sz="5333" b="1" i="0" kern="1200" spc="-200">
          <a:solidFill>
            <a:schemeClr val="bg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3200" b="0" i="0" kern="1200">
          <a:solidFill>
            <a:srgbClr val="FFFFFF"/>
          </a:solidFill>
          <a:latin typeface="Arial"/>
          <a:ea typeface="+mn-ea"/>
          <a:cs typeface="Arial"/>
        </a:defRPr>
      </a:lvl1pPr>
      <a:lvl2pPr marL="990575" indent="-380990" algn="l" defTabSz="609585" rtl="0" eaLnBrk="1" latinLnBrk="0" hangingPunct="1">
        <a:spcBef>
          <a:spcPct val="20000"/>
        </a:spcBef>
        <a:buFont typeface="Arial"/>
        <a:buChar char="–"/>
        <a:defRPr sz="3200" b="0" i="0"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3200" b="0" i="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3200" b="0" i="0"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3200" b="0" i="0"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8.xml"/><Relationship Id="rId1" Type="http://schemas.openxmlformats.org/officeDocument/2006/relationships/slideLayout" Target="../slideLayouts/slideLayout4.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65109" y="2604645"/>
            <a:ext cx="4725035" cy="956732"/>
          </a:xfrm>
        </p:spPr>
        <p:txBody>
          <a:bodyPr>
            <a:noAutofit/>
          </a:bodyPr>
          <a:lstStyle/>
          <a:p>
            <a:r>
              <a:rPr lang="en-US" sz="9600" dirty="0"/>
              <a:t>Called to Preach</a:t>
            </a:r>
          </a:p>
        </p:txBody>
      </p:sp>
      <p:pic>
        <p:nvPicPr>
          <p:cNvPr id="5" name="Picture 4">
            <a:extLst>
              <a:ext uri="{FF2B5EF4-FFF2-40B4-BE49-F238E27FC236}">
                <a16:creationId xmlns:a16="http://schemas.microsoft.com/office/drawing/2014/main" id="{5FF448A9-59B5-4168-8E24-CF929063FDBF}"/>
              </a:ext>
            </a:extLst>
          </p:cNvPr>
          <p:cNvPicPr>
            <a:picLocks noChangeAspect="1"/>
          </p:cNvPicPr>
          <p:nvPr/>
        </p:nvPicPr>
        <p:blipFill>
          <a:blip r:embed="rId3"/>
          <a:stretch>
            <a:fillRect/>
          </a:stretch>
        </p:blipFill>
        <p:spPr>
          <a:xfrm>
            <a:off x="7364374" y="1114318"/>
            <a:ext cx="3782080" cy="3672632"/>
          </a:xfrm>
          <a:prstGeom prst="rect">
            <a:avLst/>
          </a:prstGeom>
        </p:spPr>
      </p:pic>
    </p:spTree>
    <p:extLst>
      <p:ext uri="{BB962C8B-B14F-4D97-AF65-F5344CB8AC3E}">
        <p14:creationId xmlns:p14="http://schemas.microsoft.com/office/powerpoint/2010/main" val="13543249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0717" y="2286000"/>
            <a:ext cx="5352893" cy="1143000"/>
          </a:xfrm>
        </p:spPr>
        <p:txBody>
          <a:bodyPr>
            <a:normAutofit fontScale="90000"/>
          </a:bodyPr>
          <a:lstStyle/>
          <a:p>
            <a:r>
              <a:rPr lang="en-US" dirty="0"/>
              <a:t>Session 1: </a:t>
            </a:r>
            <a:br>
              <a:rPr lang="en-US" dirty="0"/>
            </a:br>
            <a:r>
              <a:rPr lang="en-US" sz="8000" dirty="0">
                <a:solidFill>
                  <a:srgbClr val="FFCC00"/>
                </a:solidFill>
                <a:latin typeface="Arial" panose="020B0604020202020204" pitchFamily="34" charset="0"/>
                <a:cs typeface="Arial" panose="020B0604020202020204" pitchFamily="34" charset="0"/>
              </a:rPr>
              <a:t>Claiming the Call to Preach</a:t>
            </a:r>
          </a:p>
        </p:txBody>
      </p:sp>
      <p:pic>
        <p:nvPicPr>
          <p:cNvPr id="15" name="Content Placeholder 14">
            <a:extLst>
              <a:ext uri="{FF2B5EF4-FFF2-40B4-BE49-F238E27FC236}">
                <a16:creationId xmlns:a16="http://schemas.microsoft.com/office/drawing/2014/main" id="{3C0F8111-92F7-4F1A-A356-9C5D008AFC1F}"/>
              </a:ext>
            </a:extLst>
          </p:cNvPr>
          <p:cNvPicPr>
            <a:picLocks noGrp="1" noChangeAspect="1"/>
          </p:cNvPicPr>
          <p:nvPr>
            <p:ph idx="1"/>
          </p:nvPr>
        </p:nvPicPr>
        <p:blipFill>
          <a:blip r:embed="rId3"/>
          <a:stretch>
            <a:fillRect/>
          </a:stretch>
        </p:blipFill>
        <p:spPr>
          <a:xfrm>
            <a:off x="7372866" y="0"/>
            <a:ext cx="3855307" cy="5782962"/>
          </a:xfrm>
          <a:prstGeom prst="rect">
            <a:avLst/>
          </a:prstGeom>
        </p:spPr>
      </p:pic>
    </p:spTree>
    <p:extLst>
      <p:ext uri="{BB962C8B-B14F-4D97-AF65-F5344CB8AC3E}">
        <p14:creationId xmlns:p14="http://schemas.microsoft.com/office/powerpoint/2010/main" val="15956074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80407-D365-4C30-8211-3B317A4AF82C}"/>
              </a:ext>
            </a:extLst>
          </p:cNvPr>
          <p:cNvSpPr>
            <a:spLocks noGrp="1"/>
          </p:cNvSpPr>
          <p:nvPr>
            <p:ph type="title"/>
          </p:nvPr>
        </p:nvSpPr>
        <p:spPr>
          <a:xfrm rot="5400000">
            <a:off x="8383747" y="2394531"/>
            <a:ext cx="5115695" cy="1143000"/>
          </a:xfrm>
        </p:spPr>
        <p:txBody>
          <a:bodyPr>
            <a:noAutofit/>
          </a:bodyPr>
          <a:lstStyle/>
          <a:p>
            <a:r>
              <a:rPr lang="en-US" sz="8000" dirty="0">
                <a:solidFill>
                  <a:srgbClr val="FFCC00"/>
                </a:solidFill>
              </a:rPr>
              <a:t>WORSHIP</a:t>
            </a:r>
          </a:p>
        </p:txBody>
      </p:sp>
      <p:pic>
        <p:nvPicPr>
          <p:cNvPr id="4" name="Content Placeholder 3">
            <a:extLst>
              <a:ext uri="{FF2B5EF4-FFF2-40B4-BE49-F238E27FC236}">
                <a16:creationId xmlns:a16="http://schemas.microsoft.com/office/drawing/2014/main" id="{CF3558D0-21E4-4B18-BC37-0420106A1622}"/>
              </a:ext>
            </a:extLst>
          </p:cNvPr>
          <p:cNvPicPr>
            <a:picLocks noGrp="1" noChangeAspect="1"/>
          </p:cNvPicPr>
          <p:nvPr>
            <p:ph idx="1"/>
          </p:nvPr>
        </p:nvPicPr>
        <p:blipFill>
          <a:blip r:embed="rId3"/>
          <a:stretch>
            <a:fillRect/>
          </a:stretch>
        </p:blipFill>
        <p:spPr>
          <a:xfrm>
            <a:off x="1814025" y="0"/>
            <a:ext cx="7713033" cy="5759065"/>
          </a:xfrm>
          <a:prstGeom prst="rect">
            <a:avLst/>
          </a:prstGeom>
        </p:spPr>
      </p:pic>
    </p:spTree>
    <p:extLst>
      <p:ext uri="{BB962C8B-B14F-4D97-AF65-F5344CB8AC3E}">
        <p14:creationId xmlns:p14="http://schemas.microsoft.com/office/powerpoint/2010/main" val="33748333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B9784-FCA2-42F2-BE2A-654D0EE55CFD}"/>
              </a:ext>
            </a:extLst>
          </p:cNvPr>
          <p:cNvSpPr>
            <a:spLocks noGrp="1"/>
          </p:cNvSpPr>
          <p:nvPr>
            <p:ph type="title"/>
          </p:nvPr>
        </p:nvSpPr>
        <p:spPr>
          <a:xfrm>
            <a:off x="4077730" y="304196"/>
            <a:ext cx="7970108" cy="1143000"/>
          </a:xfrm>
        </p:spPr>
        <p:txBody>
          <a:bodyPr/>
          <a:lstStyle/>
          <a:p>
            <a:pPr algn="l"/>
            <a:r>
              <a:rPr lang="en-US" sz="7200" b="1" dirty="0">
                <a:solidFill>
                  <a:srgbClr val="7030A0"/>
                </a:solidFill>
              </a:rPr>
              <a:t>Barriers to Preaching</a:t>
            </a:r>
          </a:p>
        </p:txBody>
      </p:sp>
      <p:sp>
        <p:nvSpPr>
          <p:cNvPr id="6" name="Content Placeholder 2">
            <a:extLst>
              <a:ext uri="{FF2B5EF4-FFF2-40B4-BE49-F238E27FC236}">
                <a16:creationId xmlns:a16="http://schemas.microsoft.com/office/drawing/2014/main" id="{46F7F5EA-1A42-4487-BA78-25558190CA0D}"/>
              </a:ext>
            </a:extLst>
          </p:cNvPr>
          <p:cNvSpPr>
            <a:spLocks noGrp="1"/>
          </p:cNvSpPr>
          <p:nvPr>
            <p:ph idx="1"/>
          </p:nvPr>
        </p:nvSpPr>
        <p:spPr>
          <a:xfrm>
            <a:off x="4173493" y="1447196"/>
            <a:ext cx="6737523" cy="3963608"/>
          </a:xfrm>
        </p:spPr>
        <p:txBody>
          <a:bodyPr/>
          <a:lstStyle/>
          <a:p>
            <a:r>
              <a:rPr lang="en-US" sz="3600" dirty="0">
                <a:solidFill>
                  <a:schemeClr val="tx1"/>
                </a:solidFill>
              </a:rPr>
              <a:t>What are some of the barriers women have faced in answering God’s call to preach?</a:t>
            </a:r>
          </a:p>
          <a:p>
            <a:r>
              <a:rPr lang="en-US" sz="3600" dirty="0">
                <a:solidFill>
                  <a:schemeClr val="tx1"/>
                </a:solidFill>
              </a:rPr>
              <a:t>What barriers have laity experienced in responding to this call?</a:t>
            </a:r>
          </a:p>
        </p:txBody>
      </p:sp>
      <p:pic>
        <p:nvPicPr>
          <p:cNvPr id="7" name="Picture 6">
            <a:extLst>
              <a:ext uri="{FF2B5EF4-FFF2-40B4-BE49-F238E27FC236}">
                <a16:creationId xmlns:a16="http://schemas.microsoft.com/office/drawing/2014/main" id="{11B46DB1-056E-4FEC-9AAB-5B05B3AEB2C5}"/>
              </a:ext>
            </a:extLst>
          </p:cNvPr>
          <p:cNvPicPr>
            <a:picLocks noChangeAspect="1"/>
          </p:cNvPicPr>
          <p:nvPr/>
        </p:nvPicPr>
        <p:blipFill>
          <a:blip r:embed="rId3"/>
          <a:stretch>
            <a:fillRect/>
          </a:stretch>
        </p:blipFill>
        <p:spPr>
          <a:xfrm>
            <a:off x="237000" y="155000"/>
            <a:ext cx="3399537" cy="5096621"/>
          </a:xfrm>
          <a:prstGeom prst="rect">
            <a:avLst/>
          </a:prstGeom>
        </p:spPr>
      </p:pic>
    </p:spTree>
    <p:extLst>
      <p:ext uri="{BB962C8B-B14F-4D97-AF65-F5344CB8AC3E}">
        <p14:creationId xmlns:p14="http://schemas.microsoft.com/office/powerpoint/2010/main" val="1189630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CC00"/>
                </a:solidFill>
              </a:rPr>
              <a:t>Affirming the Call to Preach</a:t>
            </a:r>
          </a:p>
        </p:txBody>
      </p:sp>
      <p:sp>
        <p:nvSpPr>
          <p:cNvPr id="3" name="Content Placeholder 2"/>
          <p:cNvSpPr>
            <a:spLocks noGrp="1"/>
          </p:cNvSpPr>
          <p:nvPr>
            <p:ph idx="1"/>
          </p:nvPr>
        </p:nvSpPr>
        <p:spPr/>
        <p:txBody>
          <a:bodyPr/>
          <a:lstStyle/>
          <a:p>
            <a:r>
              <a:rPr lang="en-US" dirty="0"/>
              <a:t>When, where, and how have you heard God calling you to preach?</a:t>
            </a:r>
          </a:p>
          <a:p>
            <a:r>
              <a:rPr lang="en-US" dirty="0"/>
              <a:t>What are some of the strengths you bring to the act of preaching?</a:t>
            </a:r>
          </a:p>
          <a:p>
            <a:r>
              <a:rPr lang="en-US" dirty="0"/>
              <a:t>What are your greatest reservations or fears about stepping into the pulpit?</a:t>
            </a:r>
          </a:p>
        </p:txBody>
      </p:sp>
    </p:spTree>
    <p:extLst>
      <p:ext uri="{BB962C8B-B14F-4D97-AF65-F5344CB8AC3E}">
        <p14:creationId xmlns:p14="http://schemas.microsoft.com/office/powerpoint/2010/main" val="10898580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2A9414-6A17-4EEE-BEC1-F1BC31F9873D}"/>
              </a:ext>
            </a:extLst>
          </p:cNvPr>
          <p:cNvPicPr>
            <a:picLocks noChangeAspect="1"/>
          </p:cNvPicPr>
          <p:nvPr/>
        </p:nvPicPr>
        <p:blipFill>
          <a:blip r:embed="rId3"/>
          <a:stretch>
            <a:fillRect/>
          </a:stretch>
        </p:blipFill>
        <p:spPr>
          <a:xfrm>
            <a:off x="3731741" y="-12504"/>
            <a:ext cx="8460259" cy="6870504"/>
          </a:xfrm>
          <a:prstGeom prst="rect">
            <a:avLst/>
          </a:prstGeom>
        </p:spPr>
      </p:pic>
      <p:sp>
        <p:nvSpPr>
          <p:cNvPr id="2" name="Title 1">
            <a:extLst>
              <a:ext uri="{FF2B5EF4-FFF2-40B4-BE49-F238E27FC236}">
                <a16:creationId xmlns:a16="http://schemas.microsoft.com/office/drawing/2014/main" id="{5CAD1AFD-11FD-45EF-8960-8B4780CA8353}"/>
              </a:ext>
            </a:extLst>
          </p:cNvPr>
          <p:cNvSpPr>
            <a:spLocks noGrp="1"/>
          </p:cNvSpPr>
          <p:nvPr>
            <p:ph type="ctrTitle"/>
          </p:nvPr>
        </p:nvSpPr>
        <p:spPr>
          <a:xfrm rot="5400000">
            <a:off x="159368" y="2944382"/>
            <a:ext cx="5181604" cy="956732"/>
          </a:xfrm>
        </p:spPr>
        <p:txBody>
          <a:bodyPr>
            <a:noAutofit/>
          </a:bodyPr>
          <a:lstStyle/>
          <a:p>
            <a:pPr algn="ctr"/>
            <a:r>
              <a:rPr lang="en-US" sz="7200" dirty="0">
                <a:solidFill>
                  <a:schemeClr val="accent1">
                    <a:lumMod val="75000"/>
                  </a:schemeClr>
                </a:solidFill>
              </a:rPr>
              <a:t>BREAK</a:t>
            </a:r>
          </a:p>
        </p:txBody>
      </p:sp>
      <p:sp>
        <p:nvSpPr>
          <p:cNvPr id="3" name="Subtitle 2">
            <a:extLst>
              <a:ext uri="{FF2B5EF4-FFF2-40B4-BE49-F238E27FC236}">
                <a16:creationId xmlns:a16="http://schemas.microsoft.com/office/drawing/2014/main" id="{3AEF1D24-20F9-4CD1-98AB-C0EC2BDB8CC7}"/>
              </a:ext>
            </a:extLst>
          </p:cNvPr>
          <p:cNvSpPr>
            <a:spLocks noGrp="1"/>
          </p:cNvSpPr>
          <p:nvPr>
            <p:ph type="subTitle" idx="1"/>
          </p:nvPr>
        </p:nvSpPr>
        <p:spPr>
          <a:xfrm>
            <a:off x="4591674" y="6512010"/>
            <a:ext cx="6616824" cy="345585"/>
          </a:xfrm>
        </p:spPr>
        <p:txBody>
          <a:bodyPr>
            <a:normAutofit/>
          </a:bodyPr>
          <a:lstStyle/>
          <a:p>
            <a:pPr algn="ctr"/>
            <a:r>
              <a:rPr lang="en-US" sz="1200" dirty="0">
                <a:solidFill>
                  <a:schemeClr val="bg1"/>
                </a:solidFill>
              </a:rPr>
              <a:t>Copyright: &lt;a href='https://www.123rf.com/profile_enciktep'&gt;enciktep / 123RF Stock Photo&lt;/a&gt;</a:t>
            </a:r>
          </a:p>
        </p:txBody>
      </p:sp>
    </p:spTree>
    <p:extLst>
      <p:ext uri="{BB962C8B-B14F-4D97-AF65-F5344CB8AC3E}">
        <p14:creationId xmlns:p14="http://schemas.microsoft.com/office/powerpoint/2010/main" val="40552145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C4FB80-518C-4937-BB2A-253DC98548B7}"/>
              </a:ext>
            </a:extLst>
          </p:cNvPr>
          <p:cNvPicPr>
            <a:picLocks noChangeAspect="1"/>
          </p:cNvPicPr>
          <p:nvPr/>
        </p:nvPicPr>
        <p:blipFill>
          <a:blip r:embed="rId3"/>
          <a:stretch>
            <a:fillRect/>
          </a:stretch>
        </p:blipFill>
        <p:spPr>
          <a:xfrm>
            <a:off x="1" y="-36111"/>
            <a:ext cx="12192000" cy="6894112"/>
          </a:xfrm>
          <a:prstGeom prst="rect">
            <a:avLst/>
          </a:prstGeom>
        </p:spPr>
      </p:pic>
      <p:sp>
        <p:nvSpPr>
          <p:cNvPr id="9" name="Content Placeholder 2">
            <a:extLst>
              <a:ext uri="{FF2B5EF4-FFF2-40B4-BE49-F238E27FC236}">
                <a16:creationId xmlns:a16="http://schemas.microsoft.com/office/drawing/2014/main" id="{02F63D5F-6E14-4D59-AF49-6B849B096B01}"/>
              </a:ext>
            </a:extLst>
          </p:cNvPr>
          <p:cNvSpPr>
            <a:spLocks noGrp="1"/>
          </p:cNvSpPr>
          <p:nvPr>
            <p:ph idx="1"/>
          </p:nvPr>
        </p:nvSpPr>
        <p:spPr>
          <a:xfrm>
            <a:off x="792481" y="365763"/>
            <a:ext cx="11003282" cy="2209797"/>
          </a:xfrm>
        </p:spPr>
        <p:txBody>
          <a:bodyPr>
            <a:normAutofit/>
          </a:bodyPr>
          <a:lstStyle/>
          <a:p>
            <a:r>
              <a:rPr lang="en-US" sz="3600" dirty="0"/>
              <a:t>We preach within a local community of faith.</a:t>
            </a:r>
          </a:p>
          <a:p>
            <a:r>
              <a:rPr lang="en-US" sz="3600" dirty="0"/>
              <a:t>We preach with a community of fellow preachers.</a:t>
            </a:r>
          </a:p>
          <a:p>
            <a:r>
              <a:rPr lang="en-US" sz="3600" dirty="0"/>
              <a:t>We preach within a community of saints.</a:t>
            </a:r>
          </a:p>
          <a:p>
            <a:endParaRPr lang="en-US" sz="4000" dirty="0"/>
          </a:p>
          <a:p>
            <a:endParaRPr lang="en-US" dirty="0"/>
          </a:p>
        </p:txBody>
      </p:sp>
    </p:spTree>
    <p:extLst>
      <p:ext uri="{BB962C8B-B14F-4D97-AF65-F5344CB8AC3E}">
        <p14:creationId xmlns:p14="http://schemas.microsoft.com/office/powerpoint/2010/main" val="9295238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87680"/>
            <a:ext cx="4212651" cy="5333999"/>
          </a:xfrm>
        </p:spPr>
        <p:txBody>
          <a:bodyPr>
            <a:normAutofit/>
          </a:bodyPr>
          <a:lstStyle/>
          <a:p>
            <a:pPr marL="0" indent="0" algn="ctr">
              <a:buNone/>
            </a:pPr>
            <a:r>
              <a:rPr lang="en-US" sz="4000" b="1" dirty="0">
                <a:solidFill>
                  <a:srgbClr val="FFCC00"/>
                </a:solidFill>
              </a:rPr>
              <a:t>The Wesleyan Quadrilateral</a:t>
            </a:r>
          </a:p>
          <a:p>
            <a:pPr marL="0" indent="0" algn="ctr">
              <a:buNone/>
            </a:pPr>
            <a:endParaRPr lang="en-US" sz="2400" b="1" dirty="0"/>
          </a:p>
          <a:p>
            <a:pPr marL="0" indent="0" algn="ctr">
              <a:buNone/>
            </a:pPr>
            <a:r>
              <a:rPr lang="en-US" sz="4000" b="1" dirty="0"/>
              <a:t>Scripture</a:t>
            </a:r>
          </a:p>
          <a:p>
            <a:pPr marL="0" indent="0" algn="ctr">
              <a:buNone/>
            </a:pPr>
            <a:r>
              <a:rPr lang="en-US" sz="4000" b="1" dirty="0"/>
              <a:t>Tradition</a:t>
            </a:r>
          </a:p>
          <a:p>
            <a:pPr marL="0" indent="0" algn="ctr">
              <a:buNone/>
            </a:pPr>
            <a:r>
              <a:rPr lang="en-US" sz="4000" b="1" dirty="0"/>
              <a:t>Reason</a:t>
            </a:r>
          </a:p>
          <a:p>
            <a:pPr marL="0" indent="0" algn="ctr">
              <a:buNone/>
            </a:pPr>
            <a:r>
              <a:rPr lang="en-US" sz="4000" b="1" dirty="0"/>
              <a:t>Experience</a:t>
            </a:r>
          </a:p>
          <a:p>
            <a:pPr marL="0" indent="0" algn="ctr">
              <a:buNone/>
            </a:pPr>
            <a:endParaRPr lang="en-US" dirty="0"/>
          </a:p>
        </p:txBody>
      </p:sp>
      <p:pic>
        <p:nvPicPr>
          <p:cNvPr id="4" name="Picture 3">
            <a:extLst>
              <a:ext uri="{FF2B5EF4-FFF2-40B4-BE49-F238E27FC236}">
                <a16:creationId xmlns:a16="http://schemas.microsoft.com/office/drawing/2014/main" id="{4ACD2E93-1057-4D8E-B197-3E021238240C}"/>
              </a:ext>
            </a:extLst>
          </p:cNvPr>
          <p:cNvPicPr>
            <a:picLocks noChangeAspect="1"/>
          </p:cNvPicPr>
          <p:nvPr/>
        </p:nvPicPr>
        <p:blipFill>
          <a:blip r:embed="rId3"/>
          <a:stretch>
            <a:fillRect/>
          </a:stretch>
        </p:blipFill>
        <p:spPr>
          <a:xfrm>
            <a:off x="4212651" y="353422"/>
            <a:ext cx="7546980" cy="5028353"/>
          </a:xfrm>
          <a:prstGeom prst="rect">
            <a:avLst/>
          </a:prstGeom>
        </p:spPr>
      </p:pic>
    </p:spTree>
    <p:extLst>
      <p:ext uri="{BB962C8B-B14F-4D97-AF65-F5344CB8AC3E}">
        <p14:creationId xmlns:p14="http://schemas.microsoft.com/office/powerpoint/2010/main" val="11677263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5359" y="266566"/>
            <a:ext cx="7406641" cy="1143000"/>
          </a:xfrm>
        </p:spPr>
        <p:txBody>
          <a:bodyPr>
            <a:noAutofit/>
          </a:bodyPr>
          <a:lstStyle/>
          <a:p>
            <a:pPr algn="ctr"/>
            <a:r>
              <a:rPr lang="en-US" sz="4400" dirty="0">
                <a:solidFill>
                  <a:srgbClr val="FFCC00"/>
                </a:solidFill>
              </a:rPr>
              <a:t>Assessing Sermon Resources</a:t>
            </a:r>
          </a:p>
        </p:txBody>
      </p:sp>
      <p:sp>
        <p:nvSpPr>
          <p:cNvPr id="3" name="Content Placeholder 2"/>
          <p:cNvSpPr>
            <a:spLocks noGrp="1"/>
          </p:cNvSpPr>
          <p:nvPr>
            <p:ph idx="1"/>
          </p:nvPr>
        </p:nvSpPr>
        <p:spPr>
          <a:xfrm>
            <a:off x="2133600" y="28058"/>
            <a:ext cx="2651759" cy="5745847"/>
          </a:xfrm>
          <a:solidFill>
            <a:schemeClr val="accent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marL="0" indent="0" algn="ctr">
              <a:buNone/>
            </a:pPr>
            <a:endParaRPr lang="en-US" b="1" dirty="0">
              <a:solidFill>
                <a:srgbClr val="FFFFFF"/>
              </a:solidFill>
            </a:endParaRPr>
          </a:p>
          <a:p>
            <a:pPr marL="0" indent="0" algn="ctr">
              <a:buNone/>
            </a:pPr>
            <a:r>
              <a:rPr lang="en-US" b="1" dirty="0">
                <a:solidFill>
                  <a:srgbClr val="FFFFFF"/>
                </a:solidFill>
              </a:rPr>
              <a:t>The Wesleyan Quadrilateral</a:t>
            </a:r>
          </a:p>
          <a:p>
            <a:pPr marL="0" indent="0" algn="ctr">
              <a:buNone/>
            </a:pPr>
            <a:endParaRPr lang="en-US" dirty="0"/>
          </a:p>
          <a:p>
            <a:pPr marL="0" indent="0" algn="ctr">
              <a:buNone/>
            </a:pPr>
            <a:r>
              <a:rPr lang="en-US" dirty="0"/>
              <a:t>Scripture</a:t>
            </a:r>
          </a:p>
          <a:p>
            <a:pPr marL="0" indent="0" algn="ctr">
              <a:buNone/>
            </a:pPr>
            <a:r>
              <a:rPr lang="en-US" dirty="0"/>
              <a:t>Tradition</a:t>
            </a:r>
          </a:p>
          <a:p>
            <a:pPr marL="0" indent="0" algn="ctr">
              <a:buNone/>
            </a:pPr>
            <a:r>
              <a:rPr lang="en-US" dirty="0"/>
              <a:t>Reason</a:t>
            </a:r>
          </a:p>
          <a:p>
            <a:pPr marL="0" indent="0" algn="ctr">
              <a:buNone/>
            </a:pPr>
            <a:r>
              <a:rPr lang="en-US" dirty="0"/>
              <a:t>Experience</a:t>
            </a:r>
          </a:p>
          <a:p>
            <a:pPr marL="0" indent="0" algn="ctr">
              <a:buNone/>
            </a:pPr>
            <a:endParaRPr lang="en-US" dirty="0"/>
          </a:p>
        </p:txBody>
      </p:sp>
      <p:sp>
        <p:nvSpPr>
          <p:cNvPr id="4" name="TextBox 3"/>
          <p:cNvSpPr txBox="1"/>
          <p:nvPr/>
        </p:nvSpPr>
        <p:spPr>
          <a:xfrm>
            <a:off x="5437114" y="1698909"/>
            <a:ext cx="6221264" cy="3785652"/>
          </a:xfrm>
          <a:prstGeom prst="rect">
            <a:avLst/>
          </a:prstGeom>
          <a:noFill/>
        </p:spPr>
        <p:txBody>
          <a:bodyPr wrap="square" rtlCol="0">
            <a:spAutoFit/>
          </a:bodyPr>
          <a:lstStyle/>
          <a:p>
            <a:r>
              <a:rPr lang="en-US" sz="2800" dirty="0">
                <a:solidFill>
                  <a:schemeClr val="bg1"/>
                </a:solidFill>
              </a:rPr>
              <a:t>Five major needs of women: </a:t>
            </a:r>
          </a:p>
          <a:p>
            <a:r>
              <a:rPr lang="en-US" sz="2800" dirty="0">
                <a:solidFill>
                  <a:schemeClr val="bg1"/>
                </a:solidFill>
              </a:rPr>
              <a:t>1) affection, (2) conversation, (3) honesty and openness, (4) financial support, </a:t>
            </a:r>
          </a:p>
          <a:p>
            <a:r>
              <a:rPr lang="en-US" sz="2800" dirty="0">
                <a:solidFill>
                  <a:schemeClr val="bg1"/>
                </a:solidFill>
              </a:rPr>
              <a:t>(5) family commitment.</a:t>
            </a:r>
          </a:p>
          <a:p>
            <a:endParaRPr lang="en-US" sz="1600" dirty="0">
              <a:solidFill>
                <a:schemeClr val="bg1"/>
              </a:solidFill>
            </a:endParaRPr>
          </a:p>
          <a:p>
            <a:r>
              <a:rPr lang="en-US" sz="2800" dirty="0">
                <a:solidFill>
                  <a:schemeClr val="bg1"/>
                </a:solidFill>
              </a:rPr>
              <a:t>Five major needs of men: </a:t>
            </a:r>
          </a:p>
          <a:p>
            <a:r>
              <a:rPr lang="en-US" sz="2800" dirty="0">
                <a:solidFill>
                  <a:schemeClr val="bg1"/>
                </a:solidFill>
              </a:rPr>
              <a:t>(1) sexual fulfillment, (2) recreational companionship, (3) an attractive spouse, (4) domestic support, (5) admiration.</a:t>
            </a:r>
          </a:p>
        </p:txBody>
      </p:sp>
      <p:sp>
        <p:nvSpPr>
          <p:cNvPr id="5" name="Rectangle 4"/>
          <p:cNvSpPr/>
          <p:nvPr/>
        </p:nvSpPr>
        <p:spPr>
          <a:xfrm>
            <a:off x="5535465" y="5850300"/>
            <a:ext cx="6024563" cy="584775"/>
          </a:xfrm>
          <a:prstGeom prst="rect">
            <a:avLst/>
          </a:prstGeom>
        </p:spPr>
        <p:txBody>
          <a:bodyPr wrap="square">
            <a:spAutoFit/>
          </a:bodyPr>
          <a:lstStyle/>
          <a:p>
            <a:r>
              <a:rPr lang="en-US" sz="1600" i="1" dirty="0"/>
              <a:t>(Presented on the website www.sermonillustrations.com, which quoted Charles Swindoll’s The Grace Awakening, Word, 1990, 256)</a:t>
            </a:r>
          </a:p>
        </p:txBody>
      </p:sp>
    </p:spTree>
    <p:extLst>
      <p:ext uri="{BB962C8B-B14F-4D97-AF65-F5344CB8AC3E}">
        <p14:creationId xmlns:p14="http://schemas.microsoft.com/office/powerpoint/2010/main" val="909052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CBF0CD0-53A4-4905-8A88-F2B3BADEB667}"/>
              </a:ext>
            </a:extLst>
          </p:cNvPr>
          <p:cNvPicPr>
            <a:picLocks noGrp="1" noChangeAspect="1"/>
          </p:cNvPicPr>
          <p:nvPr>
            <p:ph idx="1"/>
          </p:nvPr>
        </p:nvPicPr>
        <p:blipFill>
          <a:blip r:embed="rId3"/>
          <a:stretch>
            <a:fillRect/>
          </a:stretch>
        </p:blipFill>
        <p:spPr>
          <a:xfrm>
            <a:off x="0" y="0"/>
            <a:ext cx="6278880" cy="5075332"/>
          </a:xfrm>
          <a:prstGeom prst="rect">
            <a:avLst/>
          </a:prstGeom>
        </p:spPr>
      </p:pic>
      <p:sp>
        <p:nvSpPr>
          <p:cNvPr id="5" name="TextBox 4">
            <a:extLst>
              <a:ext uri="{FF2B5EF4-FFF2-40B4-BE49-F238E27FC236}">
                <a16:creationId xmlns:a16="http://schemas.microsoft.com/office/drawing/2014/main" id="{F54B9146-0821-4506-A0BA-729D27622106}"/>
              </a:ext>
            </a:extLst>
          </p:cNvPr>
          <p:cNvSpPr txBox="1"/>
          <p:nvPr/>
        </p:nvSpPr>
        <p:spPr>
          <a:xfrm>
            <a:off x="6537960" y="243240"/>
            <a:ext cx="5074920" cy="4832092"/>
          </a:xfrm>
          <a:prstGeom prst="rect">
            <a:avLst/>
          </a:prstGeom>
          <a:noFill/>
        </p:spPr>
        <p:txBody>
          <a:bodyPr wrap="square" rtlCol="0">
            <a:spAutoFit/>
          </a:bodyPr>
          <a:lstStyle/>
          <a:p>
            <a:pPr indent="-285750">
              <a:buFont typeface="Arial" panose="020B0604020202020204" pitchFamily="34" charset="0"/>
              <a:buChar char="•"/>
            </a:pPr>
            <a:r>
              <a:rPr lang="en-US" sz="2800" dirty="0">
                <a:solidFill>
                  <a:schemeClr val="bg2">
                    <a:lumMod val="10000"/>
                  </a:schemeClr>
                </a:solidFill>
              </a:rPr>
              <a:t>As you think about your own time in the pews, what has made certain sermons memorable?</a:t>
            </a:r>
          </a:p>
          <a:p>
            <a:pPr indent="-285750">
              <a:buFont typeface="Arial" panose="020B0604020202020204" pitchFamily="34" charset="0"/>
              <a:buChar char="•"/>
            </a:pPr>
            <a:r>
              <a:rPr lang="en-US" sz="2800" dirty="0">
                <a:solidFill>
                  <a:schemeClr val="bg2">
                    <a:lumMod val="10000"/>
                  </a:schemeClr>
                </a:solidFill>
              </a:rPr>
              <a:t>What has been said from the pulpit that left a lasting impression or caused a shift in your own journey of faith?</a:t>
            </a:r>
          </a:p>
          <a:p>
            <a:pPr indent="-285750">
              <a:buFont typeface="Arial" panose="020B0604020202020204" pitchFamily="34" charset="0"/>
              <a:buChar char="•"/>
            </a:pPr>
            <a:r>
              <a:rPr lang="en-US" sz="2800" dirty="0">
                <a:solidFill>
                  <a:schemeClr val="bg2">
                    <a:lumMod val="10000"/>
                  </a:schemeClr>
                </a:solidFill>
              </a:rPr>
              <a:t>What made you </a:t>
            </a:r>
          </a:p>
          <a:p>
            <a:r>
              <a:rPr lang="en-US" sz="2800" dirty="0">
                <a:solidFill>
                  <a:schemeClr val="bg2">
                    <a:lumMod val="10000"/>
                  </a:schemeClr>
                </a:solidFill>
              </a:rPr>
              <a:t>remember that one </a:t>
            </a:r>
          </a:p>
          <a:p>
            <a:r>
              <a:rPr lang="en-US" sz="2800" dirty="0">
                <a:solidFill>
                  <a:schemeClr val="bg2">
                    <a:lumMod val="10000"/>
                  </a:schemeClr>
                </a:solidFill>
              </a:rPr>
              <a:t>story or that one </a:t>
            </a:r>
          </a:p>
          <a:p>
            <a:r>
              <a:rPr lang="en-US" sz="2800" dirty="0">
                <a:solidFill>
                  <a:schemeClr val="bg2">
                    <a:lumMod val="10000"/>
                  </a:schemeClr>
                </a:solidFill>
              </a:rPr>
              <a:t>line?</a:t>
            </a:r>
          </a:p>
        </p:txBody>
      </p:sp>
    </p:spTree>
    <p:extLst>
      <p:ext uri="{BB962C8B-B14F-4D97-AF65-F5344CB8AC3E}">
        <p14:creationId xmlns:p14="http://schemas.microsoft.com/office/powerpoint/2010/main" val="31718316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
            <a:ext cx="7239002" cy="571500"/>
          </a:xfrm>
        </p:spPr>
        <p:txBody>
          <a:bodyPr>
            <a:normAutofit fontScale="90000"/>
          </a:bodyPr>
          <a:lstStyle/>
          <a:p>
            <a:pPr algn="ctr"/>
            <a:r>
              <a:rPr lang="en-US" sz="4000" dirty="0">
                <a:solidFill>
                  <a:srgbClr val="FFCC00"/>
                </a:solidFill>
              </a:rPr>
              <a:t>Theological Responsibility</a:t>
            </a:r>
          </a:p>
        </p:txBody>
      </p:sp>
      <p:sp>
        <p:nvSpPr>
          <p:cNvPr id="3" name="Content Placeholder 2"/>
          <p:cNvSpPr>
            <a:spLocks noGrp="1"/>
          </p:cNvSpPr>
          <p:nvPr>
            <p:ph idx="1"/>
          </p:nvPr>
        </p:nvSpPr>
        <p:spPr>
          <a:xfrm>
            <a:off x="1630686" y="571500"/>
            <a:ext cx="2087874" cy="5077152"/>
          </a:xfrm>
        </p:spPr>
        <p:txBody>
          <a:bodyPr>
            <a:normAutofit/>
          </a:bodyPr>
          <a:lstStyle/>
          <a:p>
            <a:pPr marL="0" indent="0">
              <a:buNone/>
            </a:pPr>
            <a:r>
              <a:rPr lang="en-US" sz="2400" dirty="0">
                <a:solidFill>
                  <a:schemeClr val="accent1">
                    <a:lumMod val="60000"/>
                    <a:lumOff val="40000"/>
                  </a:schemeClr>
                </a:solidFill>
                <a:latin typeface="+mn-lt"/>
              </a:rPr>
              <a:t>Instead of:</a:t>
            </a:r>
            <a:r>
              <a:rPr lang="en-US" sz="2400" dirty="0">
                <a:latin typeface="+mn-lt"/>
              </a:rPr>
              <a:t> “The Bible is a book that provides answers.”</a:t>
            </a:r>
          </a:p>
          <a:p>
            <a:pPr marL="0" indent="0">
              <a:buNone/>
            </a:pPr>
            <a:r>
              <a:rPr lang="en-US" sz="2400" dirty="0">
                <a:solidFill>
                  <a:schemeClr val="accent1">
                    <a:lumMod val="60000"/>
                    <a:lumOff val="40000"/>
                  </a:schemeClr>
                </a:solidFill>
                <a:latin typeface="+mn-lt"/>
              </a:rPr>
              <a:t>Try:</a:t>
            </a:r>
            <a:r>
              <a:rPr lang="en-US" sz="2400" dirty="0">
                <a:latin typeface="+mn-lt"/>
              </a:rPr>
              <a:t> “The Bible helps us ask the right questions.”</a:t>
            </a:r>
          </a:p>
          <a:p>
            <a:pPr marL="0" indent="0">
              <a:buNone/>
            </a:pPr>
            <a:endParaRPr lang="en-US" sz="2800" dirty="0"/>
          </a:p>
          <a:p>
            <a:pPr marL="0" indent="0">
              <a:buNone/>
            </a:pPr>
            <a:endParaRPr lang="en-US" sz="2800" dirty="0"/>
          </a:p>
        </p:txBody>
      </p:sp>
      <p:sp>
        <p:nvSpPr>
          <p:cNvPr id="4" name="TextBox 3">
            <a:extLst>
              <a:ext uri="{FF2B5EF4-FFF2-40B4-BE49-F238E27FC236}">
                <a16:creationId xmlns:a16="http://schemas.microsoft.com/office/drawing/2014/main" id="{1F58AD94-066C-4BF9-9E2F-0634887176EC}"/>
              </a:ext>
            </a:extLst>
          </p:cNvPr>
          <p:cNvSpPr txBox="1"/>
          <p:nvPr/>
        </p:nvSpPr>
        <p:spPr>
          <a:xfrm>
            <a:off x="3985260" y="571500"/>
            <a:ext cx="3322314" cy="4216539"/>
          </a:xfrm>
          <a:prstGeom prst="rect">
            <a:avLst/>
          </a:prstGeom>
          <a:noFill/>
        </p:spPr>
        <p:txBody>
          <a:bodyPr wrap="square" rtlCol="0">
            <a:spAutoFit/>
          </a:bodyPr>
          <a:lstStyle/>
          <a:p>
            <a:r>
              <a:rPr lang="en-US" sz="2400" dirty="0">
                <a:solidFill>
                  <a:schemeClr val="accent1">
                    <a:lumMod val="60000"/>
                    <a:lumOff val="40000"/>
                  </a:schemeClr>
                </a:solidFill>
              </a:rPr>
              <a:t>Instead of: </a:t>
            </a:r>
            <a:r>
              <a:rPr lang="en-US" sz="2400" dirty="0">
                <a:solidFill>
                  <a:schemeClr val="bg1"/>
                </a:solidFill>
              </a:rPr>
              <a:t>“Bad days and problems are teachable moments</a:t>
            </a:r>
          </a:p>
          <a:p>
            <a:r>
              <a:rPr lang="en-US" sz="2400" dirty="0">
                <a:solidFill>
                  <a:schemeClr val="bg1"/>
                </a:solidFill>
              </a:rPr>
              <a:t>from God.”</a:t>
            </a:r>
          </a:p>
          <a:p>
            <a:r>
              <a:rPr lang="en-US" sz="2400" dirty="0">
                <a:solidFill>
                  <a:schemeClr val="bg1"/>
                </a:solidFill>
              </a:rPr>
              <a:t>“There are no accidents.”</a:t>
            </a:r>
          </a:p>
          <a:p>
            <a:r>
              <a:rPr lang="en-US" sz="2400" dirty="0">
                <a:solidFill>
                  <a:schemeClr val="bg1"/>
                </a:solidFill>
              </a:rPr>
              <a:t>“Suffering is our cross to bear as faithful disciples.”</a:t>
            </a:r>
          </a:p>
          <a:p>
            <a:r>
              <a:rPr lang="en-US" sz="2400" dirty="0">
                <a:solidFill>
                  <a:schemeClr val="accent1">
                    <a:lumMod val="60000"/>
                    <a:lumOff val="40000"/>
                  </a:schemeClr>
                </a:solidFill>
              </a:rPr>
              <a:t>Try:</a:t>
            </a:r>
            <a:r>
              <a:rPr lang="en-US" sz="2400" dirty="0">
                <a:solidFill>
                  <a:schemeClr val="bg1"/>
                </a:solidFill>
              </a:rPr>
              <a:t> “God is with us in our suffering</a:t>
            </a:r>
            <a:r>
              <a:rPr lang="en-US" sz="2800" dirty="0">
                <a:solidFill>
                  <a:schemeClr val="bg1"/>
                </a:solidFill>
              </a:rPr>
              <a:t>.”</a:t>
            </a:r>
          </a:p>
        </p:txBody>
      </p:sp>
      <p:sp>
        <p:nvSpPr>
          <p:cNvPr id="5" name="TextBox 4">
            <a:extLst>
              <a:ext uri="{FF2B5EF4-FFF2-40B4-BE49-F238E27FC236}">
                <a16:creationId xmlns:a16="http://schemas.microsoft.com/office/drawing/2014/main" id="{72B655A5-6E0E-4969-B5A3-C88833574554}"/>
              </a:ext>
            </a:extLst>
          </p:cNvPr>
          <p:cNvSpPr txBox="1"/>
          <p:nvPr/>
        </p:nvSpPr>
        <p:spPr>
          <a:xfrm>
            <a:off x="7574274" y="0"/>
            <a:ext cx="4587244" cy="4955203"/>
          </a:xfrm>
          <a:prstGeom prst="rect">
            <a:avLst/>
          </a:prstGeom>
          <a:noFill/>
        </p:spPr>
        <p:txBody>
          <a:bodyPr wrap="square" rtlCol="0">
            <a:spAutoFit/>
          </a:bodyPr>
          <a:lstStyle/>
          <a:p>
            <a:r>
              <a:rPr lang="en-US" sz="2400" dirty="0">
                <a:solidFill>
                  <a:schemeClr val="accent1">
                    <a:lumMod val="60000"/>
                    <a:lumOff val="40000"/>
                  </a:schemeClr>
                </a:solidFill>
              </a:rPr>
              <a:t>Instead of: </a:t>
            </a:r>
            <a:r>
              <a:rPr lang="en-US" sz="2400" dirty="0">
                <a:solidFill>
                  <a:schemeClr val="bg1"/>
                </a:solidFill>
              </a:rPr>
              <a:t>“If you have faith in God, you will be healed/ your problems will disappear.”</a:t>
            </a:r>
          </a:p>
          <a:p>
            <a:r>
              <a:rPr lang="en-US" sz="2400" dirty="0">
                <a:solidFill>
                  <a:schemeClr val="bg1"/>
                </a:solidFill>
              </a:rPr>
              <a:t>“God has it all worked out.”</a:t>
            </a:r>
          </a:p>
          <a:p>
            <a:r>
              <a:rPr lang="en-US" sz="2400" dirty="0">
                <a:solidFill>
                  <a:schemeClr val="bg1"/>
                </a:solidFill>
              </a:rPr>
              <a:t>“If we follow God’s will, it will all be good.”</a:t>
            </a:r>
          </a:p>
          <a:p>
            <a:r>
              <a:rPr lang="en-US" sz="2400" dirty="0">
                <a:solidFill>
                  <a:schemeClr val="bg1"/>
                </a:solidFill>
              </a:rPr>
              <a:t>“God helps those who help themselves!”</a:t>
            </a:r>
          </a:p>
          <a:p>
            <a:r>
              <a:rPr lang="en-US" sz="2400" dirty="0">
                <a:solidFill>
                  <a:schemeClr val="accent1">
                    <a:lumMod val="60000"/>
                    <a:lumOff val="40000"/>
                  </a:schemeClr>
                </a:solidFill>
              </a:rPr>
              <a:t>Try:</a:t>
            </a:r>
            <a:r>
              <a:rPr lang="en-US" sz="2400" dirty="0">
                <a:solidFill>
                  <a:schemeClr val="bg1"/>
                </a:solidFill>
              </a:rPr>
              <a:t> “God is the source of our abundant life, not our abundance in life.</a:t>
            </a:r>
            <a:r>
              <a:rPr lang="en-US" sz="2800" dirty="0">
                <a:solidFill>
                  <a:schemeClr val="bg1"/>
                </a:solidFill>
              </a:rPr>
              <a:t>”</a:t>
            </a:r>
          </a:p>
          <a:p>
            <a:r>
              <a:rPr lang="en-US" sz="2400" dirty="0">
                <a:solidFill>
                  <a:schemeClr val="bg1"/>
                </a:solidFill>
              </a:rPr>
              <a:t>“Everything we have is a gift from God.”</a:t>
            </a:r>
          </a:p>
        </p:txBody>
      </p:sp>
      <p:sp>
        <p:nvSpPr>
          <p:cNvPr id="6" name="TextBox 5">
            <a:extLst>
              <a:ext uri="{FF2B5EF4-FFF2-40B4-BE49-F238E27FC236}">
                <a16:creationId xmlns:a16="http://schemas.microsoft.com/office/drawing/2014/main" id="{4D20BB45-80DF-4F02-A695-4DEF8081E270}"/>
              </a:ext>
            </a:extLst>
          </p:cNvPr>
          <p:cNvSpPr txBox="1"/>
          <p:nvPr/>
        </p:nvSpPr>
        <p:spPr>
          <a:xfrm>
            <a:off x="3925660" y="6098529"/>
            <a:ext cx="8176258" cy="523220"/>
          </a:xfrm>
          <a:prstGeom prst="rect">
            <a:avLst/>
          </a:prstGeom>
          <a:noFill/>
        </p:spPr>
        <p:txBody>
          <a:bodyPr wrap="square" rtlCol="0">
            <a:spAutoFit/>
          </a:bodyPr>
          <a:lstStyle/>
          <a:p>
            <a:r>
              <a:rPr lang="en-US" sz="1400" i="1" dirty="0"/>
              <a:t>(John C. Holbert and Alyce McKenzie, What Not to Say: Avoiding the Common Mistakes That Can Sink Your Sermon. Philadelphia: Westminster John Knox Press, 2011, pages 2-3, 6-8, and 21-24)</a:t>
            </a:r>
          </a:p>
        </p:txBody>
      </p:sp>
    </p:spTree>
    <p:extLst>
      <p:ext uri="{BB962C8B-B14F-4D97-AF65-F5344CB8AC3E}">
        <p14:creationId xmlns:p14="http://schemas.microsoft.com/office/powerpoint/2010/main" val="1921451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1D7C679-6C02-43DA-9C27-235E8727FBC9}"/>
              </a:ext>
            </a:extLst>
          </p:cNvPr>
          <p:cNvPicPr>
            <a:picLocks noChangeAspect="1"/>
          </p:cNvPicPr>
          <p:nvPr/>
        </p:nvPicPr>
        <p:blipFill>
          <a:blip r:embed="rId3"/>
          <a:stretch>
            <a:fillRect/>
          </a:stretch>
        </p:blipFill>
        <p:spPr>
          <a:xfrm>
            <a:off x="2399473" y="0"/>
            <a:ext cx="9792527" cy="4343400"/>
          </a:xfrm>
          <a:prstGeom prst="rect">
            <a:avLst/>
          </a:prstGeom>
        </p:spPr>
      </p:pic>
      <p:sp>
        <p:nvSpPr>
          <p:cNvPr id="2" name="Title 1"/>
          <p:cNvSpPr>
            <a:spLocks noGrp="1"/>
          </p:cNvSpPr>
          <p:nvPr>
            <p:ph type="title"/>
          </p:nvPr>
        </p:nvSpPr>
        <p:spPr>
          <a:xfrm>
            <a:off x="2746596" y="151190"/>
            <a:ext cx="9098280" cy="1143000"/>
          </a:xfrm>
        </p:spPr>
        <p:txBody>
          <a:bodyPr>
            <a:normAutofit/>
          </a:bodyPr>
          <a:lstStyle/>
          <a:p>
            <a:pPr algn="ctr"/>
            <a:r>
              <a:rPr lang="en-US" sz="6000" dirty="0">
                <a:solidFill>
                  <a:srgbClr val="FFCC00"/>
                </a:solidFill>
              </a:rPr>
              <a:t>Giving Witness to Hope</a:t>
            </a:r>
          </a:p>
        </p:txBody>
      </p:sp>
      <p:sp>
        <p:nvSpPr>
          <p:cNvPr id="3" name="Content Placeholder 2"/>
          <p:cNvSpPr>
            <a:spLocks noGrp="1"/>
          </p:cNvSpPr>
          <p:nvPr>
            <p:ph idx="1"/>
          </p:nvPr>
        </p:nvSpPr>
        <p:spPr>
          <a:xfrm>
            <a:off x="2262313" y="4495800"/>
            <a:ext cx="9792527" cy="1434980"/>
          </a:xfrm>
        </p:spPr>
        <p:txBody>
          <a:bodyPr>
            <a:normAutofit/>
          </a:bodyPr>
          <a:lstStyle/>
          <a:p>
            <a:pPr marL="0" indent="0">
              <a:buNone/>
            </a:pPr>
            <a:r>
              <a:rPr lang="en-US" sz="2800" dirty="0">
                <a:solidFill>
                  <a:srgbClr val="FFCC00"/>
                </a:solidFill>
              </a:rPr>
              <a:t>“Always be ready to make your defense to anyone who demands from you an accounting for the hope that is in you.” </a:t>
            </a:r>
            <a:r>
              <a:rPr lang="en-US" sz="2000" i="1" dirty="0"/>
              <a:t>–(I Peter 3:15, NRSV)</a:t>
            </a:r>
          </a:p>
        </p:txBody>
      </p:sp>
    </p:spTree>
    <p:extLst>
      <p:ext uri="{BB962C8B-B14F-4D97-AF65-F5344CB8AC3E}">
        <p14:creationId xmlns:p14="http://schemas.microsoft.com/office/powerpoint/2010/main" val="1223829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80B58-CDEA-4624-86E1-8D96F278720C}"/>
              </a:ext>
            </a:extLst>
          </p:cNvPr>
          <p:cNvSpPr>
            <a:spLocks noGrp="1"/>
          </p:cNvSpPr>
          <p:nvPr>
            <p:ph type="ctrTitle"/>
          </p:nvPr>
        </p:nvSpPr>
        <p:spPr>
          <a:xfrm>
            <a:off x="1880469" y="205294"/>
            <a:ext cx="5114691" cy="937705"/>
          </a:xfrm>
        </p:spPr>
        <p:txBody>
          <a:bodyPr>
            <a:noAutofit/>
          </a:bodyPr>
          <a:lstStyle/>
          <a:p>
            <a:pPr algn="ctr"/>
            <a:r>
              <a:rPr lang="en-US" sz="5400" dirty="0">
                <a:solidFill>
                  <a:srgbClr val="7030A0"/>
                </a:solidFill>
              </a:rPr>
              <a:t>Closing Prayer</a:t>
            </a:r>
          </a:p>
        </p:txBody>
      </p:sp>
      <p:sp>
        <p:nvSpPr>
          <p:cNvPr id="3" name="Subtitle 2">
            <a:extLst>
              <a:ext uri="{FF2B5EF4-FFF2-40B4-BE49-F238E27FC236}">
                <a16:creationId xmlns:a16="http://schemas.microsoft.com/office/drawing/2014/main" id="{5E996107-E945-479F-A22F-66E953A0EA22}"/>
              </a:ext>
            </a:extLst>
          </p:cNvPr>
          <p:cNvSpPr>
            <a:spLocks noGrp="1"/>
          </p:cNvSpPr>
          <p:nvPr>
            <p:ph type="subTitle" idx="1"/>
          </p:nvPr>
        </p:nvSpPr>
        <p:spPr>
          <a:xfrm>
            <a:off x="1880469" y="1325880"/>
            <a:ext cx="5526171" cy="4968239"/>
          </a:xfrm>
        </p:spPr>
        <p:txBody>
          <a:bodyPr>
            <a:normAutofit fontScale="92500" lnSpcReduction="10000"/>
          </a:bodyPr>
          <a:lstStyle/>
          <a:p>
            <a:r>
              <a:rPr lang="en-US" b="1" dirty="0">
                <a:solidFill>
                  <a:schemeClr val="tx1"/>
                </a:solidFill>
              </a:rPr>
              <a:t>Lord, we thank you for this day of learning and affirming our call to preach. As we continue on this journey, we ask you to bless us to live into our own readiness to make our personal defense, at every opportunity that comes our way, of the hope that we have found in Jesus Christ, our Lord. Amen. </a:t>
            </a:r>
          </a:p>
          <a:p>
            <a:endParaRPr lang="en-US" dirty="0"/>
          </a:p>
        </p:txBody>
      </p:sp>
      <p:pic>
        <p:nvPicPr>
          <p:cNvPr id="4" name="Picture 3">
            <a:extLst>
              <a:ext uri="{FF2B5EF4-FFF2-40B4-BE49-F238E27FC236}">
                <a16:creationId xmlns:a16="http://schemas.microsoft.com/office/drawing/2014/main" id="{B0C9DBF2-5BFC-4E14-BC5D-42F01259FF2A}"/>
              </a:ext>
            </a:extLst>
          </p:cNvPr>
          <p:cNvPicPr>
            <a:picLocks noChangeAspect="1"/>
          </p:cNvPicPr>
          <p:nvPr/>
        </p:nvPicPr>
        <p:blipFill>
          <a:blip r:embed="rId3"/>
          <a:stretch>
            <a:fillRect/>
          </a:stretch>
        </p:blipFill>
        <p:spPr>
          <a:xfrm>
            <a:off x="7610709" y="16488"/>
            <a:ext cx="4581291" cy="6863726"/>
          </a:xfrm>
          <a:prstGeom prst="rect">
            <a:avLst/>
          </a:prstGeom>
        </p:spPr>
      </p:pic>
    </p:spTree>
    <p:extLst>
      <p:ext uri="{BB962C8B-B14F-4D97-AF65-F5344CB8AC3E}">
        <p14:creationId xmlns:p14="http://schemas.microsoft.com/office/powerpoint/2010/main" val="26356323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3557" y="2319981"/>
            <a:ext cx="5352893" cy="1143000"/>
          </a:xfrm>
        </p:spPr>
        <p:txBody>
          <a:bodyPr>
            <a:normAutofit fontScale="90000"/>
          </a:bodyPr>
          <a:lstStyle/>
          <a:p>
            <a:r>
              <a:rPr lang="en-US" dirty="0"/>
              <a:t>Session 2: </a:t>
            </a:r>
            <a:br>
              <a:rPr lang="en-US" dirty="0"/>
            </a:br>
            <a:r>
              <a:rPr lang="en-US" sz="8000" dirty="0">
                <a:solidFill>
                  <a:srgbClr val="FFCC00"/>
                </a:solidFill>
                <a:latin typeface="Arial" panose="020B0604020202020204" pitchFamily="34" charset="0"/>
                <a:cs typeface="Arial" panose="020B0604020202020204" pitchFamily="34" charset="0"/>
              </a:rPr>
              <a:t>Text and Context</a:t>
            </a:r>
          </a:p>
        </p:txBody>
      </p:sp>
      <p:pic>
        <p:nvPicPr>
          <p:cNvPr id="15" name="Content Placeholder 14">
            <a:extLst>
              <a:ext uri="{FF2B5EF4-FFF2-40B4-BE49-F238E27FC236}">
                <a16:creationId xmlns:a16="http://schemas.microsoft.com/office/drawing/2014/main" id="{3C0F8111-92F7-4F1A-A356-9C5D008AFC1F}"/>
              </a:ext>
            </a:extLst>
          </p:cNvPr>
          <p:cNvPicPr>
            <a:picLocks noGrp="1" noChangeAspect="1"/>
          </p:cNvPicPr>
          <p:nvPr>
            <p:ph idx="1"/>
          </p:nvPr>
        </p:nvPicPr>
        <p:blipFill>
          <a:blip r:embed="rId3"/>
          <a:stretch>
            <a:fillRect/>
          </a:stretch>
        </p:blipFill>
        <p:spPr>
          <a:xfrm>
            <a:off x="7372866" y="0"/>
            <a:ext cx="3855307" cy="5782962"/>
          </a:xfrm>
          <a:prstGeom prst="rect">
            <a:avLst/>
          </a:prstGeom>
        </p:spPr>
      </p:pic>
    </p:spTree>
    <p:extLst>
      <p:ext uri="{BB962C8B-B14F-4D97-AF65-F5344CB8AC3E}">
        <p14:creationId xmlns:p14="http://schemas.microsoft.com/office/powerpoint/2010/main" val="24643583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80407-D365-4C30-8211-3B317A4AF82C}"/>
              </a:ext>
            </a:extLst>
          </p:cNvPr>
          <p:cNvSpPr>
            <a:spLocks noGrp="1"/>
          </p:cNvSpPr>
          <p:nvPr>
            <p:ph type="title"/>
          </p:nvPr>
        </p:nvSpPr>
        <p:spPr>
          <a:xfrm rot="5400000">
            <a:off x="8383747" y="2394531"/>
            <a:ext cx="5115695" cy="1143000"/>
          </a:xfrm>
        </p:spPr>
        <p:txBody>
          <a:bodyPr>
            <a:noAutofit/>
          </a:bodyPr>
          <a:lstStyle/>
          <a:p>
            <a:r>
              <a:rPr lang="en-US" sz="8000" dirty="0">
                <a:solidFill>
                  <a:srgbClr val="FFCC00"/>
                </a:solidFill>
              </a:rPr>
              <a:t>WORSHIP</a:t>
            </a:r>
          </a:p>
        </p:txBody>
      </p:sp>
      <p:pic>
        <p:nvPicPr>
          <p:cNvPr id="4" name="Content Placeholder 3">
            <a:extLst>
              <a:ext uri="{FF2B5EF4-FFF2-40B4-BE49-F238E27FC236}">
                <a16:creationId xmlns:a16="http://schemas.microsoft.com/office/drawing/2014/main" id="{CF3558D0-21E4-4B18-BC37-0420106A1622}"/>
              </a:ext>
            </a:extLst>
          </p:cNvPr>
          <p:cNvPicPr>
            <a:picLocks noGrp="1" noChangeAspect="1"/>
          </p:cNvPicPr>
          <p:nvPr>
            <p:ph idx="1"/>
          </p:nvPr>
        </p:nvPicPr>
        <p:blipFill>
          <a:blip r:embed="rId3"/>
          <a:stretch>
            <a:fillRect/>
          </a:stretch>
        </p:blipFill>
        <p:spPr>
          <a:xfrm>
            <a:off x="1814025" y="-18674"/>
            <a:ext cx="7713033" cy="5759065"/>
          </a:xfrm>
          <a:prstGeom prst="rect">
            <a:avLst/>
          </a:prstGeom>
        </p:spPr>
      </p:pic>
    </p:spTree>
    <p:extLst>
      <p:ext uri="{BB962C8B-B14F-4D97-AF65-F5344CB8AC3E}">
        <p14:creationId xmlns:p14="http://schemas.microsoft.com/office/powerpoint/2010/main" val="52277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7921" y="399628"/>
            <a:ext cx="6583679" cy="1143000"/>
          </a:xfrm>
        </p:spPr>
        <p:txBody>
          <a:bodyPr>
            <a:normAutofit fontScale="90000"/>
          </a:bodyPr>
          <a:lstStyle/>
          <a:p>
            <a:pPr algn="ctr"/>
            <a:r>
              <a:rPr lang="en-US" sz="6000" dirty="0">
                <a:solidFill>
                  <a:srgbClr val="FFCC00"/>
                </a:solidFill>
              </a:rPr>
              <a:t>Proclaiming the Good News</a:t>
            </a:r>
          </a:p>
        </p:txBody>
      </p:sp>
      <p:sp>
        <p:nvSpPr>
          <p:cNvPr id="3" name="Content Placeholder 2"/>
          <p:cNvSpPr>
            <a:spLocks noGrp="1"/>
          </p:cNvSpPr>
          <p:nvPr>
            <p:ph idx="1"/>
          </p:nvPr>
        </p:nvSpPr>
        <p:spPr>
          <a:xfrm>
            <a:off x="2407921" y="1790913"/>
            <a:ext cx="7011608" cy="3963608"/>
          </a:xfrm>
        </p:spPr>
        <p:txBody>
          <a:bodyPr>
            <a:normAutofit/>
          </a:bodyPr>
          <a:lstStyle/>
          <a:p>
            <a:pPr marL="0" indent="0">
              <a:buNone/>
            </a:pPr>
            <a:r>
              <a:rPr lang="en-US" sz="3600" dirty="0"/>
              <a:t>“Sermons first need to be about what God is doing in the text and in the world that makes human action possible. </a:t>
            </a:r>
            <a:r>
              <a:rPr lang="en-US" sz="3600" b="1" dirty="0"/>
              <a:t>Otherwise, it's just a motivational speech</a:t>
            </a:r>
            <a:r>
              <a:rPr lang="en-US" sz="3600" dirty="0"/>
              <a:t>.”</a:t>
            </a:r>
          </a:p>
          <a:p>
            <a:pPr marL="0" indent="0">
              <a:buNone/>
            </a:pPr>
            <a:r>
              <a:rPr lang="en-US" sz="3600" dirty="0"/>
              <a:t>—Rev. Dr. Sam Persons Parkes</a:t>
            </a:r>
          </a:p>
          <a:p>
            <a:pPr marL="0" indent="0">
              <a:buNone/>
            </a:pPr>
            <a:endParaRPr lang="en-US" sz="3600" dirty="0"/>
          </a:p>
        </p:txBody>
      </p:sp>
      <p:pic>
        <p:nvPicPr>
          <p:cNvPr id="4" name="Picture 3">
            <a:extLst>
              <a:ext uri="{FF2B5EF4-FFF2-40B4-BE49-F238E27FC236}">
                <a16:creationId xmlns:a16="http://schemas.microsoft.com/office/drawing/2014/main" id="{891718AA-DFB7-4091-B2C8-95507E49289F}"/>
              </a:ext>
            </a:extLst>
          </p:cNvPr>
          <p:cNvPicPr>
            <a:picLocks noChangeAspect="1"/>
          </p:cNvPicPr>
          <p:nvPr/>
        </p:nvPicPr>
        <p:blipFill>
          <a:blip r:embed="rId3"/>
          <a:stretch>
            <a:fillRect/>
          </a:stretch>
        </p:blipFill>
        <p:spPr>
          <a:xfrm>
            <a:off x="9585960" y="1847520"/>
            <a:ext cx="2606040" cy="3907001"/>
          </a:xfrm>
          <a:prstGeom prst="rect">
            <a:avLst/>
          </a:prstGeom>
        </p:spPr>
      </p:pic>
    </p:spTree>
    <p:extLst>
      <p:ext uri="{BB962C8B-B14F-4D97-AF65-F5344CB8AC3E}">
        <p14:creationId xmlns:p14="http://schemas.microsoft.com/office/powerpoint/2010/main" val="7747878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F449F1-0C70-4ACD-A321-755C534BA175}"/>
              </a:ext>
            </a:extLst>
          </p:cNvPr>
          <p:cNvPicPr>
            <a:picLocks noChangeAspect="1"/>
          </p:cNvPicPr>
          <p:nvPr/>
        </p:nvPicPr>
        <p:blipFill>
          <a:blip r:embed="rId3"/>
          <a:stretch>
            <a:fillRect/>
          </a:stretch>
        </p:blipFill>
        <p:spPr>
          <a:xfrm>
            <a:off x="0" y="0"/>
            <a:ext cx="12192000" cy="6858000"/>
          </a:xfrm>
          <a:prstGeom prst="rect">
            <a:avLst/>
          </a:prstGeom>
        </p:spPr>
      </p:pic>
      <p:sp>
        <p:nvSpPr>
          <p:cNvPr id="5" name="Content Placeholder 4"/>
          <p:cNvSpPr>
            <a:spLocks noGrp="1"/>
          </p:cNvSpPr>
          <p:nvPr>
            <p:ph idx="1"/>
          </p:nvPr>
        </p:nvSpPr>
        <p:spPr>
          <a:xfrm>
            <a:off x="350520" y="228600"/>
            <a:ext cx="11841480" cy="4571997"/>
          </a:xfr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b="1" dirty="0">
                <a:solidFill>
                  <a:srgbClr val="FFCC00"/>
                </a:solidFill>
              </a:rPr>
              <a:t>Expository: </a:t>
            </a:r>
          </a:p>
          <a:p>
            <a:pPr marL="0" marR="0" lvl="0" indent="0" defTabSz="914400" eaLnBrk="1" fontAlgn="auto" latinLnBrk="0" hangingPunct="1">
              <a:lnSpc>
                <a:spcPct val="100000"/>
              </a:lnSpc>
              <a:spcBef>
                <a:spcPts val="0"/>
              </a:spcBef>
              <a:spcAft>
                <a:spcPts val="0"/>
              </a:spcAft>
              <a:buClrTx/>
              <a:buSzTx/>
              <a:buFontTx/>
              <a:buNone/>
              <a:tabLst/>
              <a:defRPr/>
            </a:pPr>
            <a:r>
              <a:rPr lang="en-US" sz="2800" dirty="0"/>
              <a:t>Sermon preparation begins with the TEXT.</a:t>
            </a:r>
          </a:p>
          <a:p>
            <a:pPr marL="0" marR="0" lvl="0" indent="0" defTabSz="914400" eaLnBrk="1" fontAlgn="auto" latinLnBrk="0" hangingPunct="1">
              <a:lnSpc>
                <a:spcPct val="100000"/>
              </a:lnSpc>
              <a:spcBef>
                <a:spcPts val="0"/>
              </a:spcBef>
              <a:spcAft>
                <a:spcPts val="0"/>
              </a:spcAft>
              <a:buClrTx/>
              <a:buSzTx/>
              <a:buFontTx/>
              <a:buNone/>
              <a:tabLst/>
              <a:defRPr/>
            </a:pPr>
            <a:endParaRPr lang="en-US" sz="1000" b="1" dirty="0"/>
          </a:p>
          <a:p>
            <a:pPr marL="0" marR="0" lvl="0" indent="0" defTabSz="914400" eaLnBrk="1" fontAlgn="auto" latinLnBrk="0" hangingPunct="1">
              <a:lnSpc>
                <a:spcPct val="100000"/>
              </a:lnSpc>
              <a:spcBef>
                <a:spcPts val="0"/>
              </a:spcBef>
              <a:spcAft>
                <a:spcPts val="0"/>
              </a:spcAft>
              <a:buClrTx/>
              <a:buSzTx/>
              <a:buFontTx/>
              <a:buNone/>
              <a:tabLst/>
              <a:defRPr/>
            </a:pPr>
            <a:r>
              <a:rPr lang="en-US" sz="2800" b="1" dirty="0">
                <a:solidFill>
                  <a:srgbClr val="FFCC00"/>
                </a:solidFill>
              </a:rPr>
              <a:t>Topical: </a:t>
            </a:r>
          </a:p>
          <a:p>
            <a:pPr marL="0" marR="0" lvl="0" indent="0" defTabSz="914400" eaLnBrk="1" fontAlgn="auto" latinLnBrk="0" hangingPunct="1">
              <a:lnSpc>
                <a:spcPct val="100000"/>
              </a:lnSpc>
              <a:spcBef>
                <a:spcPts val="0"/>
              </a:spcBef>
              <a:spcAft>
                <a:spcPts val="0"/>
              </a:spcAft>
              <a:buClrTx/>
              <a:buSzTx/>
              <a:buFontTx/>
              <a:buNone/>
              <a:tabLst/>
              <a:defRPr/>
            </a:pPr>
            <a:r>
              <a:rPr lang="en-US" sz="2800" dirty="0"/>
              <a:t>Sermon preparation begins with an idea or theme the speaker wishes to explore.</a:t>
            </a:r>
          </a:p>
        </p:txBody>
      </p:sp>
    </p:spTree>
    <p:extLst>
      <p:ext uri="{BB962C8B-B14F-4D97-AF65-F5344CB8AC3E}">
        <p14:creationId xmlns:p14="http://schemas.microsoft.com/office/powerpoint/2010/main" val="15048782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67763A8-74AD-4A60-B3D6-479B9BC42D72}"/>
              </a:ext>
            </a:extLst>
          </p:cNvPr>
          <p:cNvSpPr>
            <a:spLocks noGrp="1"/>
          </p:cNvSpPr>
          <p:nvPr>
            <p:ph idx="1"/>
          </p:nvPr>
        </p:nvSpPr>
        <p:spPr>
          <a:xfrm>
            <a:off x="1033903" y="1447196"/>
            <a:ext cx="9756019" cy="3963608"/>
          </a:xfrm>
        </p:spPr>
        <p:txBody>
          <a:bodyPr>
            <a:normAutofit fontScale="92500" lnSpcReduction="10000"/>
          </a:bodyPr>
          <a:lstStyle/>
          <a:p>
            <a:pPr marL="0" indent="0">
              <a:buNone/>
            </a:pPr>
            <a:r>
              <a:rPr lang="en-US" sz="4800" dirty="0">
                <a:solidFill>
                  <a:schemeClr val="tx1"/>
                </a:solidFill>
              </a:rPr>
              <a:t>“Sermons first need to be about what God is doing in the text and in the world that makes human action possible. </a:t>
            </a:r>
            <a:r>
              <a:rPr lang="en-US" sz="4800" b="1" dirty="0">
                <a:solidFill>
                  <a:schemeClr val="tx1"/>
                </a:solidFill>
              </a:rPr>
              <a:t>Otherwise, it's just a motivational speech</a:t>
            </a:r>
            <a:r>
              <a:rPr lang="en-US" sz="4800" dirty="0">
                <a:solidFill>
                  <a:schemeClr val="tx1"/>
                </a:solidFill>
              </a:rPr>
              <a:t>.”</a:t>
            </a:r>
          </a:p>
          <a:p>
            <a:pPr marL="0" indent="0">
              <a:buNone/>
            </a:pPr>
            <a:r>
              <a:rPr lang="en-US" sz="3600" dirty="0">
                <a:solidFill>
                  <a:schemeClr val="tx1"/>
                </a:solidFill>
              </a:rPr>
              <a:t>—Rev. Dr. Sam Persons Parkes</a:t>
            </a:r>
          </a:p>
          <a:p>
            <a:pPr marL="0" indent="0">
              <a:buNone/>
            </a:pPr>
            <a:endParaRPr lang="en-US" sz="3600" dirty="0"/>
          </a:p>
        </p:txBody>
      </p:sp>
    </p:spTree>
    <p:extLst>
      <p:ext uri="{BB962C8B-B14F-4D97-AF65-F5344CB8AC3E}">
        <p14:creationId xmlns:p14="http://schemas.microsoft.com/office/powerpoint/2010/main" val="6019994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8649067" y="2610880"/>
            <a:ext cx="5267474" cy="1143000"/>
          </a:xfrm>
        </p:spPr>
        <p:txBody>
          <a:bodyPr>
            <a:normAutofit fontScale="90000"/>
          </a:bodyPr>
          <a:lstStyle/>
          <a:p>
            <a:r>
              <a:rPr lang="en-US" dirty="0"/>
              <a:t>SMALL GROUPS</a:t>
            </a:r>
          </a:p>
        </p:txBody>
      </p:sp>
      <p:pic>
        <p:nvPicPr>
          <p:cNvPr id="4" name="Picture 3">
            <a:extLst>
              <a:ext uri="{FF2B5EF4-FFF2-40B4-BE49-F238E27FC236}">
                <a16:creationId xmlns:a16="http://schemas.microsoft.com/office/drawing/2014/main" id="{D05E88E6-11C9-474B-A545-5E2959177FF0}"/>
              </a:ext>
            </a:extLst>
          </p:cNvPr>
          <p:cNvPicPr>
            <a:picLocks noChangeAspect="1"/>
          </p:cNvPicPr>
          <p:nvPr/>
        </p:nvPicPr>
        <p:blipFill>
          <a:blip r:embed="rId3"/>
          <a:stretch>
            <a:fillRect/>
          </a:stretch>
        </p:blipFill>
        <p:spPr>
          <a:xfrm>
            <a:off x="0" y="0"/>
            <a:ext cx="10291156" cy="6858000"/>
          </a:xfrm>
          <a:prstGeom prst="rect">
            <a:avLst/>
          </a:prstGeom>
        </p:spPr>
      </p:pic>
    </p:spTree>
    <p:extLst>
      <p:ext uri="{BB962C8B-B14F-4D97-AF65-F5344CB8AC3E}">
        <p14:creationId xmlns:p14="http://schemas.microsoft.com/office/powerpoint/2010/main" val="4293731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2A9414-6A17-4EEE-BEC1-F1BC31F9873D}"/>
              </a:ext>
            </a:extLst>
          </p:cNvPr>
          <p:cNvPicPr>
            <a:picLocks noChangeAspect="1"/>
          </p:cNvPicPr>
          <p:nvPr/>
        </p:nvPicPr>
        <p:blipFill>
          <a:blip r:embed="rId3"/>
          <a:stretch>
            <a:fillRect/>
          </a:stretch>
        </p:blipFill>
        <p:spPr>
          <a:xfrm>
            <a:off x="3731741" y="-12504"/>
            <a:ext cx="8460259" cy="6870504"/>
          </a:xfrm>
          <a:prstGeom prst="rect">
            <a:avLst/>
          </a:prstGeom>
        </p:spPr>
      </p:pic>
      <p:sp>
        <p:nvSpPr>
          <p:cNvPr id="2" name="Title 1">
            <a:extLst>
              <a:ext uri="{FF2B5EF4-FFF2-40B4-BE49-F238E27FC236}">
                <a16:creationId xmlns:a16="http://schemas.microsoft.com/office/drawing/2014/main" id="{5CAD1AFD-11FD-45EF-8960-8B4780CA8353}"/>
              </a:ext>
            </a:extLst>
          </p:cNvPr>
          <p:cNvSpPr>
            <a:spLocks noGrp="1"/>
          </p:cNvSpPr>
          <p:nvPr>
            <p:ph type="ctrTitle"/>
          </p:nvPr>
        </p:nvSpPr>
        <p:spPr>
          <a:xfrm rot="5400000">
            <a:off x="159368" y="2944382"/>
            <a:ext cx="5181604" cy="956732"/>
          </a:xfrm>
        </p:spPr>
        <p:txBody>
          <a:bodyPr>
            <a:noAutofit/>
          </a:bodyPr>
          <a:lstStyle/>
          <a:p>
            <a:pPr algn="ctr"/>
            <a:r>
              <a:rPr lang="en-US" sz="7200" dirty="0">
                <a:solidFill>
                  <a:schemeClr val="accent1">
                    <a:lumMod val="75000"/>
                  </a:schemeClr>
                </a:solidFill>
              </a:rPr>
              <a:t>BREAK</a:t>
            </a:r>
          </a:p>
        </p:txBody>
      </p:sp>
      <p:sp>
        <p:nvSpPr>
          <p:cNvPr id="3" name="Subtitle 2">
            <a:extLst>
              <a:ext uri="{FF2B5EF4-FFF2-40B4-BE49-F238E27FC236}">
                <a16:creationId xmlns:a16="http://schemas.microsoft.com/office/drawing/2014/main" id="{3AEF1D24-20F9-4CD1-98AB-C0EC2BDB8CC7}"/>
              </a:ext>
            </a:extLst>
          </p:cNvPr>
          <p:cNvSpPr>
            <a:spLocks noGrp="1"/>
          </p:cNvSpPr>
          <p:nvPr>
            <p:ph type="subTitle" idx="1"/>
          </p:nvPr>
        </p:nvSpPr>
        <p:spPr>
          <a:xfrm>
            <a:off x="4591674" y="6512010"/>
            <a:ext cx="6616824" cy="345585"/>
          </a:xfrm>
        </p:spPr>
        <p:txBody>
          <a:bodyPr>
            <a:normAutofit/>
          </a:bodyPr>
          <a:lstStyle/>
          <a:p>
            <a:pPr algn="ctr"/>
            <a:r>
              <a:rPr lang="en-US" sz="1200" dirty="0">
                <a:solidFill>
                  <a:schemeClr val="bg1"/>
                </a:solidFill>
              </a:rPr>
              <a:t>Copyright: &lt;a href='https://www.123rf.com/profile_enciktep'&gt;enciktep / 123RF Stock Photo&lt;/a&gt;</a:t>
            </a:r>
          </a:p>
        </p:txBody>
      </p:sp>
    </p:spTree>
    <p:extLst>
      <p:ext uri="{BB962C8B-B14F-4D97-AF65-F5344CB8AC3E}">
        <p14:creationId xmlns:p14="http://schemas.microsoft.com/office/powerpoint/2010/main" val="40489717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200" y="844008"/>
            <a:ext cx="5029202" cy="1426043"/>
          </a:xfrm>
        </p:spPr>
        <p:txBody>
          <a:bodyPr>
            <a:normAutofit fontScale="90000"/>
          </a:bodyPr>
          <a:lstStyle/>
          <a:p>
            <a:pPr algn="ctr"/>
            <a:r>
              <a:rPr lang="en-US" sz="5300" dirty="0">
                <a:solidFill>
                  <a:srgbClr val="FFCC00"/>
                </a:solidFill>
              </a:rPr>
              <a:t>Listening to the Text:</a:t>
            </a:r>
            <a:r>
              <a:rPr lang="en-US" sz="4400" dirty="0"/>
              <a:t> </a:t>
            </a:r>
            <a:br>
              <a:rPr lang="en-US" sz="4400" dirty="0"/>
            </a:br>
            <a:r>
              <a:rPr lang="en-US" sz="4400" dirty="0"/>
              <a:t>The Word of God for the People of God</a:t>
            </a:r>
          </a:p>
        </p:txBody>
      </p:sp>
      <p:sp>
        <p:nvSpPr>
          <p:cNvPr id="4" name="TextBox 3"/>
          <p:cNvSpPr txBox="1"/>
          <p:nvPr/>
        </p:nvSpPr>
        <p:spPr>
          <a:xfrm>
            <a:off x="1554481" y="5744497"/>
            <a:ext cx="9525000" cy="338554"/>
          </a:xfrm>
          <a:prstGeom prst="rect">
            <a:avLst/>
          </a:prstGeom>
          <a:noFill/>
        </p:spPr>
        <p:txBody>
          <a:bodyPr wrap="square" rtlCol="0">
            <a:spAutoFit/>
          </a:bodyPr>
          <a:lstStyle/>
          <a:p>
            <a:r>
              <a:rPr lang="en-US" sz="1600" dirty="0"/>
              <a:t>Paul Scott Wilson. </a:t>
            </a:r>
            <a:r>
              <a:rPr lang="en-US" sz="1600" i="1" dirty="0"/>
              <a:t>The Four Pages of the Sermon: A Guide to Biblical Preaching </a:t>
            </a:r>
            <a:r>
              <a:rPr lang="en-US" sz="1600" dirty="0"/>
              <a:t>(Nashville: Abingdon Press, 1999)</a:t>
            </a:r>
          </a:p>
        </p:txBody>
      </p:sp>
      <p:sp>
        <p:nvSpPr>
          <p:cNvPr id="6" name="Content Placeholder 2">
            <a:extLst>
              <a:ext uri="{FF2B5EF4-FFF2-40B4-BE49-F238E27FC236}">
                <a16:creationId xmlns:a16="http://schemas.microsoft.com/office/drawing/2014/main" id="{32252570-0525-4FD9-8F41-0075B9FCA3A0}"/>
              </a:ext>
            </a:extLst>
          </p:cNvPr>
          <p:cNvSpPr txBox="1">
            <a:spLocks/>
          </p:cNvSpPr>
          <p:nvPr/>
        </p:nvSpPr>
        <p:spPr>
          <a:xfrm>
            <a:off x="1920240" y="0"/>
            <a:ext cx="4175760" cy="5745847"/>
          </a:xfrm>
          <a:prstGeom prst="rect">
            <a:avLst/>
          </a:prstGeom>
          <a:solidFill>
            <a:schemeClr val="accent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ormAutofit/>
          </a:bodyPr>
          <a:lstStyle>
            <a:lvl1pPr marL="457189" indent="-457189" algn="l" defTabSz="609585" rtl="0" eaLnBrk="1" latinLnBrk="0" hangingPunct="1">
              <a:spcBef>
                <a:spcPct val="20000"/>
              </a:spcBef>
              <a:buFont typeface="Arial"/>
              <a:buChar char="•"/>
              <a:defRPr sz="3200" b="0" i="0" kern="1200">
                <a:solidFill>
                  <a:schemeClr val="bg1"/>
                </a:solidFill>
                <a:latin typeface="+mn-lt"/>
                <a:ea typeface="+mn-ea"/>
                <a:cs typeface="+mn-cs"/>
              </a:defRPr>
            </a:lvl1pPr>
            <a:lvl2pPr marL="990575" indent="-380990" algn="l" defTabSz="609585" rtl="0" eaLnBrk="1" latinLnBrk="0" hangingPunct="1">
              <a:spcBef>
                <a:spcPct val="20000"/>
              </a:spcBef>
              <a:buFont typeface="Arial"/>
              <a:buChar char="–"/>
              <a:defRPr sz="3200" b="0" i="0" kern="1200">
                <a:solidFill>
                  <a:schemeClr val="lt1"/>
                </a:solidFill>
                <a:latin typeface="+mn-lt"/>
                <a:ea typeface="+mn-ea"/>
                <a:cs typeface="+mn-cs"/>
              </a:defRPr>
            </a:lvl2pPr>
            <a:lvl3pPr marL="1523962" indent="-304792" algn="l" defTabSz="609585" rtl="0" eaLnBrk="1" latinLnBrk="0" hangingPunct="1">
              <a:spcBef>
                <a:spcPct val="20000"/>
              </a:spcBef>
              <a:buFont typeface="Arial"/>
              <a:buChar char="•"/>
              <a:defRPr sz="3200" b="0" i="0" kern="1200">
                <a:solidFill>
                  <a:schemeClr val="lt1"/>
                </a:solidFill>
                <a:latin typeface="+mn-lt"/>
                <a:ea typeface="+mn-ea"/>
                <a:cs typeface="+mn-cs"/>
              </a:defRPr>
            </a:lvl3pPr>
            <a:lvl4pPr marL="2133547" indent="-304792" algn="l" defTabSz="609585" rtl="0" eaLnBrk="1" latinLnBrk="0" hangingPunct="1">
              <a:spcBef>
                <a:spcPct val="20000"/>
              </a:spcBef>
              <a:buFont typeface="Arial"/>
              <a:buChar char="–"/>
              <a:defRPr sz="3200" b="0" i="0" kern="1200">
                <a:solidFill>
                  <a:schemeClr val="lt1"/>
                </a:solidFill>
                <a:latin typeface="+mn-lt"/>
                <a:ea typeface="+mn-ea"/>
                <a:cs typeface="+mn-cs"/>
              </a:defRPr>
            </a:lvl4pPr>
            <a:lvl5pPr marL="2743131" indent="-304792" algn="l" defTabSz="609585" rtl="0" eaLnBrk="1" latinLnBrk="0" hangingPunct="1">
              <a:spcBef>
                <a:spcPct val="20000"/>
              </a:spcBef>
              <a:buFont typeface="Arial"/>
              <a:buChar char="»"/>
              <a:defRPr sz="3200" b="0" i="0" kern="1200">
                <a:solidFill>
                  <a:schemeClr val="lt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lt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lt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lt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lt1"/>
                </a:solidFill>
                <a:latin typeface="+mn-lt"/>
                <a:ea typeface="+mn-ea"/>
                <a:cs typeface="+mn-cs"/>
              </a:defRPr>
            </a:lvl9pPr>
          </a:lstStyle>
          <a:p>
            <a:pPr marL="0" indent="0" algn="ctr">
              <a:buFont typeface="Arial"/>
              <a:buNone/>
            </a:pPr>
            <a:endParaRPr lang="en-US" sz="1500" b="1" dirty="0">
              <a:solidFill>
                <a:srgbClr val="FFFFFF"/>
              </a:solidFill>
            </a:endParaRPr>
          </a:p>
          <a:p>
            <a:pPr marL="0" indent="0" algn="ctr">
              <a:buFont typeface="Arial"/>
              <a:buNone/>
            </a:pPr>
            <a:r>
              <a:rPr lang="en-US" b="1" dirty="0">
                <a:solidFill>
                  <a:srgbClr val="FFFFFF"/>
                </a:solidFill>
              </a:rPr>
              <a:t>Organizing the Sermon</a:t>
            </a:r>
          </a:p>
          <a:p>
            <a:pPr marL="0" indent="0" algn="ctr">
              <a:buFont typeface="Arial"/>
              <a:buNone/>
            </a:pPr>
            <a:endParaRPr lang="en-US" dirty="0"/>
          </a:p>
          <a:p>
            <a:pPr marL="0" indent="0" algn="ctr">
              <a:buFont typeface="Arial"/>
              <a:buNone/>
            </a:pPr>
            <a:r>
              <a:rPr lang="en-US" dirty="0"/>
              <a:t>Trouble in the Text</a:t>
            </a:r>
          </a:p>
          <a:p>
            <a:pPr marL="0" indent="0" algn="ctr">
              <a:buFont typeface="Arial"/>
              <a:buNone/>
            </a:pPr>
            <a:endParaRPr lang="en-US" dirty="0"/>
          </a:p>
          <a:p>
            <a:pPr marL="0" indent="0" algn="ctr">
              <a:buFont typeface="Arial"/>
              <a:buNone/>
            </a:pPr>
            <a:r>
              <a:rPr lang="en-US" dirty="0"/>
              <a:t>Trouble in the World</a:t>
            </a:r>
          </a:p>
          <a:p>
            <a:pPr marL="0" indent="0" algn="ctr">
              <a:buFont typeface="Arial"/>
              <a:buNone/>
            </a:pPr>
            <a:endParaRPr lang="en-US" dirty="0"/>
          </a:p>
          <a:p>
            <a:pPr marL="0" indent="0" algn="ctr">
              <a:buFont typeface="Arial"/>
              <a:buNone/>
            </a:pPr>
            <a:r>
              <a:rPr lang="en-US" dirty="0"/>
              <a:t>Grace in the Text</a:t>
            </a:r>
          </a:p>
          <a:p>
            <a:pPr marL="0" indent="0" algn="ctr">
              <a:buFont typeface="Arial"/>
              <a:buNone/>
            </a:pPr>
            <a:endParaRPr lang="en-US" dirty="0"/>
          </a:p>
          <a:p>
            <a:pPr marL="0" indent="0" algn="ctr">
              <a:buFont typeface="Arial"/>
              <a:buNone/>
            </a:pPr>
            <a:r>
              <a:rPr lang="en-US" dirty="0"/>
              <a:t>Grace in the World</a:t>
            </a:r>
          </a:p>
          <a:p>
            <a:pPr marL="0" indent="0" algn="ctr">
              <a:buFont typeface="Arial"/>
              <a:buNone/>
            </a:pPr>
            <a:endParaRPr lang="en-US" dirty="0"/>
          </a:p>
        </p:txBody>
      </p:sp>
      <p:pic>
        <p:nvPicPr>
          <p:cNvPr id="9" name="Picture 8">
            <a:extLst>
              <a:ext uri="{FF2B5EF4-FFF2-40B4-BE49-F238E27FC236}">
                <a16:creationId xmlns:a16="http://schemas.microsoft.com/office/drawing/2014/main" id="{8FED26CF-3648-4E2C-8702-E83ED2F3A62C}"/>
              </a:ext>
            </a:extLst>
          </p:cNvPr>
          <p:cNvPicPr>
            <a:picLocks noChangeAspect="1"/>
          </p:cNvPicPr>
          <p:nvPr/>
        </p:nvPicPr>
        <p:blipFill>
          <a:blip r:embed="rId3"/>
          <a:stretch>
            <a:fillRect/>
          </a:stretch>
        </p:blipFill>
        <p:spPr>
          <a:xfrm>
            <a:off x="6096000" y="3038116"/>
            <a:ext cx="6096000" cy="2707731"/>
          </a:xfrm>
          <a:prstGeom prst="rect">
            <a:avLst/>
          </a:prstGeom>
        </p:spPr>
      </p:pic>
    </p:spTree>
    <p:extLst>
      <p:ext uri="{BB962C8B-B14F-4D97-AF65-F5344CB8AC3E}">
        <p14:creationId xmlns:p14="http://schemas.microsoft.com/office/powerpoint/2010/main" val="19840200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09800" y="1508760"/>
            <a:ext cx="9479280" cy="4253171"/>
          </a:xfrm>
        </p:spPr>
        <p:txBody>
          <a:bodyPr>
            <a:normAutofit/>
          </a:bodyPr>
          <a:lstStyle/>
          <a:p>
            <a:pPr marL="742950" indent="-742950">
              <a:buFont typeface="+mj-lt"/>
              <a:buAutoNum type="arabicPeriod"/>
            </a:pPr>
            <a:r>
              <a:rPr lang="en-US" sz="3600" dirty="0"/>
              <a:t>What does the text say?</a:t>
            </a:r>
          </a:p>
          <a:p>
            <a:pPr marL="742950" indent="-742950">
              <a:buFont typeface="+mj-lt"/>
              <a:buAutoNum type="arabicPeriod"/>
            </a:pPr>
            <a:r>
              <a:rPr lang="en-US" sz="3600" dirty="0"/>
              <a:t>What concern(s) did the text address in its context?</a:t>
            </a:r>
          </a:p>
          <a:p>
            <a:pPr marL="742950" indent="-742950">
              <a:buFont typeface="+mj-lt"/>
              <a:buAutoNum type="arabicPeriod"/>
            </a:pPr>
            <a:r>
              <a:rPr lang="en-US" sz="3600" dirty="0"/>
              <a:t>What do listeners share in common with those to (or about) whom it was written or the one by whom it was written? </a:t>
            </a:r>
            <a:r>
              <a:rPr lang="en-US" sz="2000" dirty="0"/>
              <a:t>(Wilson, 74.)</a:t>
            </a:r>
          </a:p>
        </p:txBody>
      </p:sp>
      <p:sp>
        <p:nvSpPr>
          <p:cNvPr id="4" name="Title 1">
            <a:extLst>
              <a:ext uri="{FF2B5EF4-FFF2-40B4-BE49-F238E27FC236}">
                <a16:creationId xmlns:a16="http://schemas.microsoft.com/office/drawing/2014/main" id="{A20DB36B-15F7-4EA8-8BF7-290A0861BBC6}"/>
              </a:ext>
            </a:extLst>
          </p:cNvPr>
          <p:cNvSpPr>
            <a:spLocks noGrp="1"/>
          </p:cNvSpPr>
          <p:nvPr>
            <p:ph type="title"/>
          </p:nvPr>
        </p:nvSpPr>
        <p:spPr>
          <a:xfrm>
            <a:off x="2209800" y="0"/>
            <a:ext cx="10576562" cy="1426043"/>
          </a:xfrm>
        </p:spPr>
        <p:txBody>
          <a:bodyPr>
            <a:normAutofit/>
          </a:bodyPr>
          <a:lstStyle/>
          <a:p>
            <a:r>
              <a:rPr lang="en-US" sz="6600" dirty="0">
                <a:solidFill>
                  <a:srgbClr val="FFCC00"/>
                </a:solidFill>
              </a:rPr>
              <a:t>Listening to the Text</a:t>
            </a:r>
            <a:endParaRPr lang="en-US" sz="6600" dirty="0"/>
          </a:p>
        </p:txBody>
      </p:sp>
    </p:spTree>
    <p:extLst>
      <p:ext uri="{BB962C8B-B14F-4D97-AF65-F5344CB8AC3E}">
        <p14:creationId xmlns:p14="http://schemas.microsoft.com/office/powerpoint/2010/main" val="16479667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3982" y="723014"/>
            <a:ext cx="10396098" cy="4691941"/>
          </a:xfrm>
        </p:spPr>
        <p:txBody>
          <a:bodyPr>
            <a:noAutofit/>
          </a:bodyPr>
          <a:lstStyle/>
          <a:p>
            <a:pPr marL="0" indent="0">
              <a:buNone/>
            </a:pPr>
            <a:r>
              <a:rPr lang="en-US" dirty="0"/>
              <a:t>In the year that King Uzziah died, I saw the Lord sitting on a throne, high and lofty; and the hem of his robe filled the temple. Seraphs were in attendance above him; each had six wings: with two they covered their faces, and with two they covered their feet, and with two they flew. </a:t>
            </a:r>
          </a:p>
          <a:p>
            <a:pPr marL="0" indent="0">
              <a:buNone/>
            </a:pPr>
            <a:r>
              <a:rPr lang="en-US" dirty="0"/>
              <a:t>	And one called to another and said: ‘Holy, holy, holy is the </a:t>
            </a:r>
            <a:r>
              <a:rPr lang="en-US" cap="small" dirty="0"/>
              <a:t>Lord</a:t>
            </a:r>
            <a:r>
              <a:rPr lang="en-US" dirty="0"/>
              <a:t> of hosts; the whole earth is full of his glory.’ The pivots</a:t>
            </a:r>
            <a:r>
              <a:rPr lang="en-US" baseline="30000" dirty="0"/>
              <a:t>*</a:t>
            </a:r>
            <a:r>
              <a:rPr lang="en-US" dirty="0"/>
              <a:t> on the thresholds shook at the voices of those who called, and the house filled with smoke. </a:t>
            </a:r>
          </a:p>
        </p:txBody>
      </p:sp>
      <p:sp>
        <p:nvSpPr>
          <p:cNvPr id="5" name="Title 1">
            <a:extLst>
              <a:ext uri="{FF2B5EF4-FFF2-40B4-BE49-F238E27FC236}">
                <a16:creationId xmlns:a16="http://schemas.microsoft.com/office/drawing/2014/main" id="{08382426-BD13-431E-9C0D-8F302ECFB43A}"/>
              </a:ext>
            </a:extLst>
          </p:cNvPr>
          <p:cNvSpPr>
            <a:spLocks noGrp="1"/>
          </p:cNvSpPr>
          <p:nvPr>
            <p:ph type="title"/>
          </p:nvPr>
        </p:nvSpPr>
        <p:spPr>
          <a:xfrm>
            <a:off x="1673982" y="275167"/>
            <a:ext cx="9756019" cy="447847"/>
          </a:xfrm>
        </p:spPr>
        <p:txBody>
          <a:bodyPr>
            <a:noAutofit/>
          </a:bodyPr>
          <a:lstStyle/>
          <a:p>
            <a:r>
              <a:rPr lang="en-US" sz="4000" dirty="0"/>
              <a:t>Isaiah 6:1-11 (NRSV)</a:t>
            </a:r>
          </a:p>
        </p:txBody>
      </p:sp>
    </p:spTree>
    <p:extLst>
      <p:ext uri="{BB962C8B-B14F-4D97-AF65-F5344CB8AC3E}">
        <p14:creationId xmlns:p14="http://schemas.microsoft.com/office/powerpoint/2010/main" val="10727882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04463" y="-1"/>
            <a:ext cx="10487537" cy="5882639"/>
          </a:xfrm>
        </p:spPr>
        <p:txBody>
          <a:bodyPr>
            <a:normAutofit/>
          </a:bodyPr>
          <a:lstStyle/>
          <a:p>
            <a:pPr marL="0" indent="0">
              <a:buNone/>
            </a:pPr>
            <a:r>
              <a:rPr lang="en-US" dirty="0"/>
              <a:t>And I said: ‘Woe is me! I am lost, for I am a man of unclean lips, and I live among a people of unclean lips; yet my eyes have seen the King, the </a:t>
            </a:r>
            <a:r>
              <a:rPr lang="en-US" cap="small" dirty="0"/>
              <a:t>Lord</a:t>
            </a:r>
            <a:r>
              <a:rPr lang="en-US" dirty="0"/>
              <a:t> of hosts!’</a:t>
            </a:r>
          </a:p>
          <a:p>
            <a:pPr marL="0" indent="0">
              <a:buNone/>
            </a:pPr>
            <a:r>
              <a:rPr lang="en-US" dirty="0"/>
              <a:t>	Then one of the seraphs flew to me, holding a live coal that had been taken from the altar with a pair of tongs. The seraph</a:t>
            </a:r>
            <a:r>
              <a:rPr lang="en-US" baseline="30000" dirty="0"/>
              <a:t>*</a:t>
            </a:r>
            <a:r>
              <a:rPr lang="en-US" dirty="0"/>
              <a:t> touched my mouth with it and said: ‘Now that this has touched your lips, your guilt has departed and your sin is blotted out.’ </a:t>
            </a:r>
          </a:p>
          <a:p>
            <a:pPr marL="0" indent="0">
              <a:buNone/>
            </a:pPr>
            <a:r>
              <a:rPr lang="en-US" dirty="0"/>
              <a:t>	Then I heard the voice of the Lord saying, ‘Whom shall I send, and who will go for us?’ And I said, ‘Here am I; send me!’ And he said, ‘Go and say to this people:</a:t>
            </a:r>
            <a:endParaRPr lang="en-US" sz="3600" dirty="0"/>
          </a:p>
        </p:txBody>
      </p:sp>
    </p:spTree>
    <p:extLst>
      <p:ext uri="{BB962C8B-B14F-4D97-AF65-F5344CB8AC3E}">
        <p14:creationId xmlns:p14="http://schemas.microsoft.com/office/powerpoint/2010/main" val="15772883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3983" y="182880"/>
            <a:ext cx="10518017" cy="5380931"/>
          </a:xfrm>
        </p:spPr>
        <p:txBody>
          <a:bodyPr>
            <a:normAutofit fontScale="85000" lnSpcReduction="10000"/>
          </a:bodyPr>
          <a:lstStyle/>
          <a:p>
            <a:pPr marL="0" indent="0">
              <a:buNone/>
            </a:pPr>
            <a:r>
              <a:rPr lang="en-US" sz="4100" dirty="0"/>
              <a:t>Keep listening, but do not comprehend; keep looking, but do not understand.</a:t>
            </a:r>
            <a:br>
              <a:rPr lang="en-US" sz="4100" dirty="0"/>
            </a:br>
            <a:r>
              <a:rPr lang="en-US" sz="4100" dirty="0"/>
              <a:t>	Make the mind of this people dull, and stop their ears, and shut their eyes, so that they may not look with their eyes, and listen with their ears,</a:t>
            </a:r>
            <a:br>
              <a:rPr lang="en-US" sz="4100" dirty="0"/>
            </a:br>
            <a:r>
              <a:rPr lang="en-US" sz="4100" dirty="0"/>
              <a:t>and comprehend with their minds, and turn and be healed.’ </a:t>
            </a:r>
            <a:br>
              <a:rPr lang="en-US" sz="4100" dirty="0"/>
            </a:br>
            <a:r>
              <a:rPr lang="en-US" sz="4100" dirty="0"/>
              <a:t>	Then I said, ‘How long, O Lord?’ And he said:</a:t>
            </a:r>
            <a:br>
              <a:rPr lang="en-US" sz="4100" dirty="0"/>
            </a:br>
            <a:r>
              <a:rPr lang="en-US" sz="4100" dirty="0"/>
              <a:t>‘Until cities lie waste without inhabitant,</a:t>
            </a:r>
            <a:br>
              <a:rPr lang="en-US" sz="4100" dirty="0"/>
            </a:br>
            <a:r>
              <a:rPr lang="en-US" sz="4100" dirty="0"/>
              <a:t>and houses without people, and the land is utterly desolate.</a:t>
            </a:r>
          </a:p>
          <a:p>
            <a:pPr marL="0" indent="0">
              <a:buNone/>
            </a:pPr>
            <a:endParaRPr lang="en-US" sz="3600" dirty="0"/>
          </a:p>
        </p:txBody>
      </p:sp>
    </p:spTree>
    <p:extLst>
      <p:ext uri="{BB962C8B-B14F-4D97-AF65-F5344CB8AC3E}">
        <p14:creationId xmlns:p14="http://schemas.microsoft.com/office/powerpoint/2010/main" val="16898644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A4AA4-25BD-4318-99F6-E2FF8C24C620}"/>
              </a:ext>
            </a:extLst>
          </p:cNvPr>
          <p:cNvSpPr>
            <a:spLocks noGrp="1"/>
          </p:cNvSpPr>
          <p:nvPr>
            <p:ph type="title"/>
          </p:nvPr>
        </p:nvSpPr>
        <p:spPr>
          <a:xfrm>
            <a:off x="3977640" y="-18509"/>
            <a:ext cx="7330442" cy="864564"/>
          </a:xfrm>
        </p:spPr>
        <p:txBody>
          <a:bodyPr/>
          <a:lstStyle/>
          <a:p>
            <a:r>
              <a:rPr lang="en-US" b="1" dirty="0">
                <a:solidFill>
                  <a:srgbClr val="7030A0"/>
                </a:solidFill>
              </a:rPr>
              <a:t>EXAMPLE</a:t>
            </a:r>
          </a:p>
        </p:txBody>
      </p:sp>
      <p:pic>
        <p:nvPicPr>
          <p:cNvPr id="5" name="Picture 4">
            <a:extLst>
              <a:ext uri="{FF2B5EF4-FFF2-40B4-BE49-F238E27FC236}">
                <a16:creationId xmlns:a16="http://schemas.microsoft.com/office/drawing/2014/main" id="{D29B702B-FF37-443A-8156-9D415E1C5037}"/>
              </a:ext>
            </a:extLst>
          </p:cNvPr>
          <p:cNvPicPr>
            <a:picLocks noChangeAspect="1"/>
          </p:cNvPicPr>
          <p:nvPr/>
        </p:nvPicPr>
        <p:blipFill>
          <a:blip r:embed="rId3"/>
          <a:stretch>
            <a:fillRect/>
          </a:stretch>
        </p:blipFill>
        <p:spPr>
          <a:xfrm>
            <a:off x="274318" y="161099"/>
            <a:ext cx="3401863" cy="5096698"/>
          </a:xfrm>
          <a:prstGeom prst="rect">
            <a:avLst/>
          </a:prstGeom>
        </p:spPr>
      </p:pic>
      <p:sp>
        <p:nvSpPr>
          <p:cNvPr id="7" name="TextBox 6">
            <a:extLst>
              <a:ext uri="{FF2B5EF4-FFF2-40B4-BE49-F238E27FC236}">
                <a16:creationId xmlns:a16="http://schemas.microsoft.com/office/drawing/2014/main" id="{8D535AFE-902E-4AA8-AD0F-F7EE7BEA1D1E}"/>
              </a:ext>
            </a:extLst>
          </p:cNvPr>
          <p:cNvSpPr txBox="1"/>
          <p:nvPr/>
        </p:nvSpPr>
        <p:spPr>
          <a:xfrm>
            <a:off x="3840481" y="5135877"/>
            <a:ext cx="5486400" cy="553998"/>
          </a:xfrm>
          <a:prstGeom prst="rect">
            <a:avLst/>
          </a:prstGeom>
          <a:noFill/>
        </p:spPr>
        <p:txBody>
          <a:bodyPr wrap="square" rtlCol="0">
            <a:spAutoFit/>
          </a:bodyPr>
          <a:lstStyle/>
          <a:p>
            <a:r>
              <a:rPr lang="en-US" sz="1400" dirty="0"/>
              <a:t>Paul Scott Wilson, </a:t>
            </a:r>
            <a:r>
              <a:rPr lang="en-US" sz="1400" i="1" dirty="0"/>
              <a:t>The Four Pages of the Sermon: A Guide to Biblical Preaching </a:t>
            </a:r>
            <a:r>
              <a:rPr lang="en-US" sz="1400" dirty="0"/>
              <a:t> (Nashville, TN: Abingdon Press, </a:t>
            </a:r>
            <a:r>
              <a:rPr lang="is-IS" sz="1400" dirty="0"/>
              <a:t>1999), 200</a:t>
            </a:r>
            <a:r>
              <a:rPr lang="is-IS" sz="1600" dirty="0"/>
              <a:t>.</a:t>
            </a:r>
            <a:endParaRPr lang="en-US" sz="1600" dirty="0"/>
          </a:p>
        </p:txBody>
      </p:sp>
      <p:sp>
        <p:nvSpPr>
          <p:cNvPr id="8" name="Content Placeholder 2">
            <a:extLst>
              <a:ext uri="{FF2B5EF4-FFF2-40B4-BE49-F238E27FC236}">
                <a16:creationId xmlns:a16="http://schemas.microsoft.com/office/drawing/2014/main" id="{48B15B3E-7869-43FF-9E45-9D4ACDEEE7DE}"/>
              </a:ext>
            </a:extLst>
          </p:cNvPr>
          <p:cNvSpPr>
            <a:spLocks noGrp="1"/>
          </p:cNvSpPr>
          <p:nvPr>
            <p:ph idx="1"/>
          </p:nvPr>
        </p:nvSpPr>
        <p:spPr>
          <a:xfrm>
            <a:off x="3840480" y="880651"/>
            <a:ext cx="7467602" cy="5096698"/>
          </a:xfrm>
        </p:spPr>
        <p:txBody>
          <a:bodyPr>
            <a:normAutofit/>
          </a:bodyPr>
          <a:lstStyle/>
          <a:p>
            <a:pPr marL="514350" indent="-514350">
              <a:buAutoNum type="arabicPeriod"/>
            </a:pPr>
            <a:r>
              <a:rPr lang="en-US" sz="3200" dirty="0">
                <a:solidFill>
                  <a:schemeClr val="tx1"/>
                </a:solidFill>
              </a:rPr>
              <a:t>Isaiah was not good enough (trouble in the text).</a:t>
            </a:r>
          </a:p>
          <a:p>
            <a:pPr marL="514350" indent="-514350">
              <a:buAutoNum type="arabicPeriod"/>
            </a:pPr>
            <a:r>
              <a:rPr lang="en-US" sz="3200" dirty="0">
                <a:solidFill>
                  <a:schemeClr val="tx1"/>
                </a:solidFill>
              </a:rPr>
              <a:t>The world is not good enough, or I am not good enough (trouble in the world).</a:t>
            </a:r>
          </a:p>
          <a:p>
            <a:pPr marL="514350" indent="-514350">
              <a:buAutoNum type="arabicPeriod"/>
            </a:pPr>
            <a:r>
              <a:rPr lang="en-US" sz="3200" dirty="0">
                <a:solidFill>
                  <a:schemeClr val="tx1"/>
                </a:solidFill>
              </a:rPr>
              <a:t>God calls Isaiah. God gives Isaiah a new identity (grace in the text).</a:t>
            </a:r>
            <a:endParaRPr lang="is-IS" sz="3200" dirty="0">
              <a:solidFill>
                <a:schemeClr val="tx1"/>
              </a:solidFill>
            </a:endParaRPr>
          </a:p>
          <a:p>
            <a:pPr marL="514350" indent="-514350">
              <a:spcBef>
                <a:spcPts val="0"/>
              </a:spcBef>
              <a:buAutoNum type="arabicPeriod"/>
            </a:pPr>
            <a:r>
              <a:rPr lang="en-US" sz="3200" dirty="0">
                <a:solidFill>
                  <a:schemeClr val="tx1"/>
                </a:solidFill>
              </a:rPr>
              <a:t>God calls us. God gives us a new </a:t>
            </a:r>
          </a:p>
          <a:p>
            <a:pPr marL="0" indent="0">
              <a:spcBef>
                <a:spcPts val="0"/>
              </a:spcBef>
              <a:buNone/>
            </a:pPr>
            <a:r>
              <a:rPr lang="en-US" sz="3200" dirty="0">
                <a:solidFill>
                  <a:schemeClr val="tx1"/>
                </a:solidFill>
              </a:rPr>
              <a:t>      identity (grace in the world).</a:t>
            </a:r>
          </a:p>
        </p:txBody>
      </p:sp>
    </p:spTree>
    <p:extLst>
      <p:ext uri="{BB962C8B-B14F-4D97-AF65-F5344CB8AC3E}">
        <p14:creationId xmlns:p14="http://schemas.microsoft.com/office/powerpoint/2010/main" val="18470650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34632" y="281762"/>
            <a:ext cx="8343014" cy="5262979"/>
          </a:xfrm>
          <a:prstGeom prst="rect">
            <a:avLst/>
          </a:prstGeom>
          <a:noFill/>
        </p:spPr>
        <p:txBody>
          <a:bodyPr wrap="square" rtlCol="0">
            <a:spAutoFit/>
          </a:bodyPr>
          <a:lstStyle/>
          <a:p>
            <a:r>
              <a:rPr lang="en-US" sz="2800" b="1" baseline="30000" dirty="0">
                <a:solidFill>
                  <a:schemeClr val="bg1"/>
                </a:solidFill>
              </a:rPr>
              <a:t>24 </a:t>
            </a:r>
            <a:r>
              <a:rPr lang="en-US" sz="2800" dirty="0">
                <a:solidFill>
                  <a:schemeClr val="bg1"/>
                </a:solidFill>
              </a:rPr>
              <a:t>When they reached Capernaum, the collectors of the temple tax came to Peter and said, “Does your teacher not pay the temple tax?”</a:t>
            </a:r>
            <a:r>
              <a:rPr lang="en-US" sz="2800" baseline="30000" dirty="0">
                <a:solidFill>
                  <a:schemeClr val="bg1"/>
                </a:solidFill>
              </a:rPr>
              <a:t> </a:t>
            </a:r>
            <a:r>
              <a:rPr lang="en-US" sz="2800" b="1" baseline="30000" dirty="0">
                <a:solidFill>
                  <a:schemeClr val="bg1"/>
                </a:solidFill>
              </a:rPr>
              <a:t>25 </a:t>
            </a:r>
            <a:r>
              <a:rPr lang="en-US" sz="2800" dirty="0">
                <a:solidFill>
                  <a:schemeClr val="bg1"/>
                </a:solidFill>
              </a:rPr>
              <a:t>He said, “Yes, he does.” And when he came home, Jesus spoke of it first, asking, “What do you think, Simon? From whom do kings of the earth take toll or tribute? From their children or from others?” </a:t>
            </a:r>
            <a:r>
              <a:rPr lang="en-US" sz="2800" b="1" baseline="30000" dirty="0">
                <a:solidFill>
                  <a:schemeClr val="bg1"/>
                </a:solidFill>
              </a:rPr>
              <a:t>26 </a:t>
            </a:r>
            <a:r>
              <a:rPr lang="en-US" sz="2800" dirty="0">
                <a:solidFill>
                  <a:schemeClr val="bg1"/>
                </a:solidFill>
              </a:rPr>
              <a:t>When Peter</a:t>
            </a:r>
            <a:r>
              <a:rPr lang="en-US" sz="2800" baseline="30000" dirty="0">
                <a:solidFill>
                  <a:schemeClr val="bg1"/>
                </a:solidFill>
              </a:rPr>
              <a:t> </a:t>
            </a:r>
            <a:r>
              <a:rPr lang="en-US" sz="2800" dirty="0">
                <a:solidFill>
                  <a:schemeClr val="bg1"/>
                </a:solidFill>
              </a:rPr>
              <a:t>said, “From others,” Jesus said to him, “Then the children are free. </a:t>
            </a:r>
            <a:r>
              <a:rPr lang="en-US" sz="2800" b="1" baseline="30000" dirty="0">
                <a:solidFill>
                  <a:schemeClr val="bg1"/>
                </a:solidFill>
              </a:rPr>
              <a:t>27 </a:t>
            </a:r>
            <a:r>
              <a:rPr lang="en-US" sz="2800" dirty="0">
                <a:solidFill>
                  <a:schemeClr val="bg1"/>
                </a:solidFill>
              </a:rPr>
              <a:t>However, so that we do not give offense to them, go to the sea and cast a hook; take the first fish that comes up; and when you open its mouth, you will find a coin; take that and give it to them for you and me.”—Matthew 17:24-27 (NRSV)</a:t>
            </a:r>
          </a:p>
        </p:txBody>
      </p:sp>
      <p:sp>
        <p:nvSpPr>
          <p:cNvPr id="5" name="Content Placeholder 2">
            <a:extLst>
              <a:ext uri="{FF2B5EF4-FFF2-40B4-BE49-F238E27FC236}">
                <a16:creationId xmlns:a16="http://schemas.microsoft.com/office/drawing/2014/main" id="{D9EBC7E4-C129-4AAD-9486-F450A2052B05}"/>
              </a:ext>
            </a:extLst>
          </p:cNvPr>
          <p:cNvSpPr txBox="1">
            <a:spLocks/>
          </p:cNvSpPr>
          <p:nvPr/>
        </p:nvSpPr>
        <p:spPr>
          <a:xfrm>
            <a:off x="9877646" y="1"/>
            <a:ext cx="2314354" cy="5760720"/>
          </a:xfrm>
          <a:prstGeom prst="rect">
            <a:avLst/>
          </a:prstGeom>
          <a:solidFill>
            <a:schemeClr val="accent4">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ormAutofit/>
          </a:bodyPr>
          <a:lstStyle>
            <a:lvl1pPr marL="457189" indent="-457189" algn="l" defTabSz="609585" rtl="0" eaLnBrk="1" latinLnBrk="0" hangingPunct="1">
              <a:spcBef>
                <a:spcPct val="20000"/>
              </a:spcBef>
              <a:buFont typeface="Arial"/>
              <a:buChar char="•"/>
              <a:defRPr sz="3200" b="0" i="0" kern="1200">
                <a:solidFill>
                  <a:schemeClr val="bg1"/>
                </a:solidFill>
                <a:latin typeface="+mn-lt"/>
                <a:ea typeface="+mn-ea"/>
                <a:cs typeface="+mn-cs"/>
              </a:defRPr>
            </a:lvl1pPr>
            <a:lvl2pPr marL="990575" indent="-380990" algn="l" defTabSz="609585" rtl="0" eaLnBrk="1" latinLnBrk="0" hangingPunct="1">
              <a:spcBef>
                <a:spcPct val="20000"/>
              </a:spcBef>
              <a:buFont typeface="Arial"/>
              <a:buChar char="–"/>
              <a:defRPr sz="3200" b="0" i="0" kern="1200">
                <a:solidFill>
                  <a:schemeClr val="lt1"/>
                </a:solidFill>
                <a:latin typeface="+mn-lt"/>
                <a:ea typeface="+mn-ea"/>
                <a:cs typeface="+mn-cs"/>
              </a:defRPr>
            </a:lvl2pPr>
            <a:lvl3pPr marL="1523962" indent="-304792" algn="l" defTabSz="609585" rtl="0" eaLnBrk="1" latinLnBrk="0" hangingPunct="1">
              <a:spcBef>
                <a:spcPct val="20000"/>
              </a:spcBef>
              <a:buFont typeface="Arial"/>
              <a:buChar char="•"/>
              <a:defRPr sz="3200" b="0" i="0" kern="1200">
                <a:solidFill>
                  <a:schemeClr val="lt1"/>
                </a:solidFill>
                <a:latin typeface="+mn-lt"/>
                <a:ea typeface="+mn-ea"/>
                <a:cs typeface="+mn-cs"/>
              </a:defRPr>
            </a:lvl3pPr>
            <a:lvl4pPr marL="2133547" indent="-304792" algn="l" defTabSz="609585" rtl="0" eaLnBrk="1" latinLnBrk="0" hangingPunct="1">
              <a:spcBef>
                <a:spcPct val="20000"/>
              </a:spcBef>
              <a:buFont typeface="Arial"/>
              <a:buChar char="–"/>
              <a:defRPr sz="3200" b="0" i="0" kern="1200">
                <a:solidFill>
                  <a:schemeClr val="lt1"/>
                </a:solidFill>
                <a:latin typeface="+mn-lt"/>
                <a:ea typeface="+mn-ea"/>
                <a:cs typeface="+mn-cs"/>
              </a:defRPr>
            </a:lvl4pPr>
            <a:lvl5pPr marL="2743131" indent="-304792" algn="l" defTabSz="609585" rtl="0" eaLnBrk="1" latinLnBrk="0" hangingPunct="1">
              <a:spcBef>
                <a:spcPct val="20000"/>
              </a:spcBef>
              <a:buFont typeface="Arial"/>
              <a:buChar char="»"/>
              <a:defRPr sz="3200" b="0" i="0" kern="1200">
                <a:solidFill>
                  <a:schemeClr val="lt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lt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lt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lt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lt1"/>
                </a:solidFill>
                <a:latin typeface="+mn-lt"/>
                <a:ea typeface="+mn-ea"/>
                <a:cs typeface="+mn-cs"/>
              </a:defRPr>
            </a:lvl9pPr>
          </a:lstStyle>
          <a:p>
            <a:pPr lvl="0"/>
            <a:endParaRPr lang="en-US" sz="4000" dirty="0">
              <a:solidFill>
                <a:prstClr val="white"/>
              </a:solidFill>
              <a:latin typeface="Arial"/>
              <a:cs typeface="Arial"/>
            </a:endParaRPr>
          </a:p>
          <a:p>
            <a:pPr lvl="0"/>
            <a:r>
              <a:rPr lang="en-US" sz="4000" dirty="0">
                <a:solidFill>
                  <a:prstClr val="white"/>
                </a:solidFill>
                <a:latin typeface="Arial"/>
                <a:cs typeface="Arial"/>
              </a:rPr>
              <a:t>Who</a:t>
            </a:r>
          </a:p>
          <a:p>
            <a:pPr lvl="0"/>
            <a:r>
              <a:rPr lang="en-US" sz="4000" dirty="0">
                <a:solidFill>
                  <a:prstClr val="white"/>
                </a:solidFill>
                <a:latin typeface="Arial"/>
                <a:cs typeface="Arial"/>
              </a:rPr>
              <a:t>What</a:t>
            </a:r>
          </a:p>
          <a:p>
            <a:pPr lvl="0"/>
            <a:r>
              <a:rPr lang="en-US" sz="4000" dirty="0">
                <a:solidFill>
                  <a:prstClr val="white"/>
                </a:solidFill>
                <a:latin typeface="Arial"/>
                <a:cs typeface="Arial"/>
              </a:rPr>
              <a:t>When</a:t>
            </a:r>
          </a:p>
          <a:p>
            <a:pPr lvl="0"/>
            <a:r>
              <a:rPr lang="en-US" sz="4000" dirty="0">
                <a:solidFill>
                  <a:prstClr val="white"/>
                </a:solidFill>
                <a:latin typeface="Arial"/>
                <a:cs typeface="Arial"/>
              </a:rPr>
              <a:t>Where </a:t>
            </a:r>
          </a:p>
          <a:p>
            <a:pPr lvl="0"/>
            <a:r>
              <a:rPr lang="en-US" sz="4000" dirty="0">
                <a:solidFill>
                  <a:prstClr val="white"/>
                </a:solidFill>
                <a:latin typeface="Arial"/>
                <a:cs typeface="Arial"/>
              </a:rPr>
              <a:t>Why</a:t>
            </a:r>
          </a:p>
        </p:txBody>
      </p:sp>
    </p:spTree>
    <p:extLst>
      <p:ext uri="{BB962C8B-B14F-4D97-AF65-F5344CB8AC3E}">
        <p14:creationId xmlns:p14="http://schemas.microsoft.com/office/powerpoint/2010/main" val="20280375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80B58-CDEA-4624-86E1-8D96F278720C}"/>
              </a:ext>
            </a:extLst>
          </p:cNvPr>
          <p:cNvSpPr>
            <a:spLocks noGrp="1"/>
          </p:cNvSpPr>
          <p:nvPr>
            <p:ph type="ctrTitle"/>
          </p:nvPr>
        </p:nvSpPr>
        <p:spPr>
          <a:xfrm>
            <a:off x="1880469" y="205294"/>
            <a:ext cx="5114691" cy="937705"/>
          </a:xfrm>
        </p:spPr>
        <p:txBody>
          <a:bodyPr>
            <a:noAutofit/>
          </a:bodyPr>
          <a:lstStyle/>
          <a:p>
            <a:pPr algn="ctr"/>
            <a:r>
              <a:rPr lang="en-US" sz="5400" dirty="0">
                <a:solidFill>
                  <a:srgbClr val="7030A0"/>
                </a:solidFill>
              </a:rPr>
              <a:t>Closing Prayer</a:t>
            </a:r>
          </a:p>
        </p:txBody>
      </p:sp>
      <p:sp>
        <p:nvSpPr>
          <p:cNvPr id="3" name="Subtitle 2">
            <a:extLst>
              <a:ext uri="{FF2B5EF4-FFF2-40B4-BE49-F238E27FC236}">
                <a16:creationId xmlns:a16="http://schemas.microsoft.com/office/drawing/2014/main" id="{5E996107-E945-479F-A22F-66E953A0EA22}"/>
              </a:ext>
            </a:extLst>
          </p:cNvPr>
          <p:cNvSpPr>
            <a:spLocks noGrp="1"/>
          </p:cNvSpPr>
          <p:nvPr>
            <p:ph type="subTitle" idx="1"/>
          </p:nvPr>
        </p:nvSpPr>
        <p:spPr>
          <a:xfrm>
            <a:off x="1880469" y="1325880"/>
            <a:ext cx="5526171" cy="4968239"/>
          </a:xfrm>
        </p:spPr>
        <p:txBody>
          <a:bodyPr>
            <a:normAutofit fontScale="92500"/>
          </a:bodyPr>
          <a:lstStyle/>
          <a:p>
            <a:r>
              <a:rPr lang="en-US" b="1" dirty="0">
                <a:solidFill>
                  <a:schemeClr val="tx1"/>
                </a:solidFill>
              </a:rPr>
              <a:t>Lord, we give thanks for this day and for the encounter it has brought with your Word. Open our hearts and minds to seeing your activity in the Scriptures and in our world. Send your Holy Spirit upon each of us to teach and inspire a word from you for your people. Amen. </a:t>
            </a:r>
          </a:p>
          <a:p>
            <a:endParaRPr lang="en-US" dirty="0"/>
          </a:p>
        </p:txBody>
      </p:sp>
      <p:pic>
        <p:nvPicPr>
          <p:cNvPr id="4" name="Picture 3">
            <a:extLst>
              <a:ext uri="{FF2B5EF4-FFF2-40B4-BE49-F238E27FC236}">
                <a16:creationId xmlns:a16="http://schemas.microsoft.com/office/drawing/2014/main" id="{B0C9DBF2-5BFC-4E14-BC5D-42F01259FF2A}"/>
              </a:ext>
            </a:extLst>
          </p:cNvPr>
          <p:cNvPicPr>
            <a:picLocks noChangeAspect="1"/>
          </p:cNvPicPr>
          <p:nvPr/>
        </p:nvPicPr>
        <p:blipFill>
          <a:blip r:embed="rId3"/>
          <a:stretch>
            <a:fillRect/>
          </a:stretch>
        </p:blipFill>
        <p:spPr>
          <a:xfrm>
            <a:off x="7610709" y="16488"/>
            <a:ext cx="4581291" cy="6863726"/>
          </a:xfrm>
          <a:prstGeom prst="rect">
            <a:avLst/>
          </a:prstGeom>
        </p:spPr>
      </p:pic>
    </p:spTree>
    <p:extLst>
      <p:ext uri="{BB962C8B-B14F-4D97-AF65-F5344CB8AC3E}">
        <p14:creationId xmlns:p14="http://schemas.microsoft.com/office/powerpoint/2010/main" val="33217469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0717" y="2286000"/>
            <a:ext cx="5352893" cy="1143000"/>
          </a:xfrm>
        </p:spPr>
        <p:txBody>
          <a:bodyPr>
            <a:normAutofit fontScale="90000"/>
          </a:bodyPr>
          <a:lstStyle/>
          <a:p>
            <a:r>
              <a:rPr lang="en-US" dirty="0"/>
              <a:t>Session 3: </a:t>
            </a:r>
            <a:br>
              <a:rPr lang="en-US" dirty="0"/>
            </a:br>
            <a:r>
              <a:rPr lang="en-US" sz="8000" dirty="0">
                <a:solidFill>
                  <a:srgbClr val="FFCC00"/>
                </a:solidFill>
                <a:latin typeface="Arial" panose="020B0604020202020204" pitchFamily="34" charset="0"/>
                <a:cs typeface="Arial" panose="020B0604020202020204" pitchFamily="34" charset="0"/>
              </a:rPr>
              <a:t>Finding a Focus</a:t>
            </a:r>
          </a:p>
        </p:txBody>
      </p:sp>
      <p:pic>
        <p:nvPicPr>
          <p:cNvPr id="15" name="Content Placeholder 14">
            <a:extLst>
              <a:ext uri="{FF2B5EF4-FFF2-40B4-BE49-F238E27FC236}">
                <a16:creationId xmlns:a16="http://schemas.microsoft.com/office/drawing/2014/main" id="{3C0F8111-92F7-4F1A-A356-9C5D008AFC1F}"/>
              </a:ext>
            </a:extLst>
          </p:cNvPr>
          <p:cNvPicPr>
            <a:picLocks noGrp="1" noChangeAspect="1"/>
          </p:cNvPicPr>
          <p:nvPr>
            <p:ph idx="1"/>
          </p:nvPr>
        </p:nvPicPr>
        <p:blipFill>
          <a:blip r:embed="rId3"/>
          <a:stretch>
            <a:fillRect/>
          </a:stretch>
        </p:blipFill>
        <p:spPr>
          <a:xfrm>
            <a:off x="7372866" y="0"/>
            <a:ext cx="3855307" cy="5782962"/>
          </a:xfrm>
          <a:prstGeom prst="rect">
            <a:avLst/>
          </a:prstGeom>
        </p:spPr>
      </p:pic>
    </p:spTree>
    <p:extLst>
      <p:ext uri="{BB962C8B-B14F-4D97-AF65-F5344CB8AC3E}">
        <p14:creationId xmlns:p14="http://schemas.microsoft.com/office/powerpoint/2010/main" val="338866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80407-D365-4C30-8211-3B317A4AF82C}"/>
              </a:ext>
            </a:extLst>
          </p:cNvPr>
          <p:cNvSpPr>
            <a:spLocks noGrp="1"/>
          </p:cNvSpPr>
          <p:nvPr>
            <p:ph type="title"/>
          </p:nvPr>
        </p:nvSpPr>
        <p:spPr>
          <a:xfrm rot="5400000">
            <a:off x="8383747" y="2394531"/>
            <a:ext cx="5115695" cy="1143000"/>
          </a:xfrm>
        </p:spPr>
        <p:txBody>
          <a:bodyPr>
            <a:noAutofit/>
          </a:bodyPr>
          <a:lstStyle/>
          <a:p>
            <a:r>
              <a:rPr lang="en-US" sz="8000" dirty="0">
                <a:solidFill>
                  <a:srgbClr val="FFCC00"/>
                </a:solidFill>
              </a:rPr>
              <a:t>WORSHIP</a:t>
            </a:r>
          </a:p>
        </p:txBody>
      </p:sp>
      <p:pic>
        <p:nvPicPr>
          <p:cNvPr id="4" name="Content Placeholder 3">
            <a:extLst>
              <a:ext uri="{FF2B5EF4-FFF2-40B4-BE49-F238E27FC236}">
                <a16:creationId xmlns:a16="http://schemas.microsoft.com/office/drawing/2014/main" id="{CF3558D0-21E4-4B18-BC37-0420106A1622}"/>
              </a:ext>
            </a:extLst>
          </p:cNvPr>
          <p:cNvPicPr>
            <a:picLocks noGrp="1" noChangeAspect="1"/>
          </p:cNvPicPr>
          <p:nvPr>
            <p:ph idx="1"/>
          </p:nvPr>
        </p:nvPicPr>
        <p:blipFill>
          <a:blip r:embed="rId3"/>
          <a:stretch>
            <a:fillRect/>
          </a:stretch>
        </p:blipFill>
        <p:spPr>
          <a:xfrm>
            <a:off x="1814025" y="0"/>
            <a:ext cx="7713033" cy="5759065"/>
          </a:xfrm>
          <a:prstGeom prst="rect">
            <a:avLst/>
          </a:prstGeom>
        </p:spPr>
      </p:pic>
    </p:spTree>
    <p:extLst>
      <p:ext uri="{BB962C8B-B14F-4D97-AF65-F5344CB8AC3E}">
        <p14:creationId xmlns:p14="http://schemas.microsoft.com/office/powerpoint/2010/main" val="37685323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68654" y="2900363"/>
            <a:ext cx="3203421" cy="3557587"/>
          </a:xfrm>
        </p:spPr>
        <p:txBody>
          <a:bodyPr>
            <a:normAutofit/>
          </a:bodyPr>
          <a:lstStyle/>
          <a:p>
            <a:r>
              <a:rPr lang="en-US" dirty="0">
                <a:solidFill>
                  <a:schemeClr val="tx1"/>
                </a:solidFill>
              </a:rPr>
              <a:t>What hope is the Holy Spirit inspiring in you as you reflect upon your text?</a:t>
            </a:r>
          </a:p>
          <a:p>
            <a:endParaRPr lang="en-US" dirty="0"/>
          </a:p>
        </p:txBody>
      </p:sp>
      <p:sp>
        <p:nvSpPr>
          <p:cNvPr id="4" name="Title 1">
            <a:extLst>
              <a:ext uri="{FF2B5EF4-FFF2-40B4-BE49-F238E27FC236}">
                <a16:creationId xmlns:a16="http://schemas.microsoft.com/office/drawing/2014/main" id="{FB0C0BED-5E00-4D07-80D5-4C4B2A2AB9AF}"/>
              </a:ext>
            </a:extLst>
          </p:cNvPr>
          <p:cNvSpPr>
            <a:spLocks noGrp="1"/>
          </p:cNvSpPr>
          <p:nvPr>
            <p:ph type="ctrTitle"/>
          </p:nvPr>
        </p:nvSpPr>
        <p:spPr>
          <a:xfrm>
            <a:off x="1968654" y="1459857"/>
            <a:ext cx="3203421" cy="957262"/>
          </a:xfrm>
        </p:spPr>
        <p:txBody>
          <a:bodyPr>
            <a:normAutofit fontScale="90000"/>
          </a:bodyPr>
          <a:lstStyle/>
          <a:p>
            <a:r>
              <a:rPr lang="en-US" dirty="0"/>
              <a:t>Our Hope in Christ</a:t>
            </a:r>
          </a:p>
        </p:txBody>
      </p:sp>
      <p:pic>
        <p:nvPicPr>
          <p:cNvPr id="5" name="Picture 4">
            <a:extLst>
              <a:ext uri="{FF2B5EF4-FFF2-40B4-BE49-F238E27FC236}">
                <a16:creationId xmlns:a16="http://schemas.microsoft.com/office/drawing/2014/main" id="{0B0D8C61-802F-4F6B-8D38-5F5286A9D90D}"/>
              </a:ext>
            </a:extLst>
          </p:cNvPr>
          <p:cNvPicPr>
            <a:picLocks noChangeAspect="1"/>
          </p:cNvPicPr>
          <p:nvPr/>
        </p:nvPicPr>
        <p:blipFill>
          <a:blip r:embed="rId3"/>
          <a:stretch>
            <a:fillRect/>
          </a:stretch>
        </p:blipFill>
        <p:spPr>
          <a:xfrm>
            <a:off x="5443539" y="0"/>
            <a:ext cx="6748462" cy="6858000"/>
          </a:xfrm>
          <a:prstGeom prst="rect">
            <a:avLst/>
          </a:prstGeom>
        </p:spPr>
      </p:pic>
    </p:spTree>
    <p:extLst>
      <p:ext uri="{BB962C8B-B14F-4D97-AF65-F5344CB8AC3E}">
        <p14:creationId xmlns:p14="http://schemas.microsoft.com/office/powerpoint/2010/main" val="14608018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0288" y="3704"/>
            <a:ext cx="9891712" cy="2024688"/>
          </a:xfrm>
        </p:spPr>
        <p:txBody>
          <a:bodyPr>
            <a:normAutofit/>
          </a:bodyPr>
          <a:lstStyle/>
          <a:p>
            <a:pPr algn="ctr"/>
            <a:r>
              <a:rPr lang="en-US" sz="4800" dirty="0"/>
              <a:t>EXEGESIS: </a:t>
            </a:r>
            <a:br>
              <a:rPr lang="en-US" sz="4800" dirty="0">
                <a:solidFill>
                  <a:srgbClr val="FFCC00"/>
                </a:solidFill>
              </a:rPr>
            </a:br>
            <a:r>
              <a:rPr lang="en-US" sz="4800" dirty="0">
                <a:solidFill>
                  <a:srgbClr val="FFCC00"/>
                </a:solidFill>
              </a:rPr>
              <a:t>Studying the text more deeply</a:t>
            </a:r>
          </a:p>
        </p:txBody>
      </p:sp>
      <p:sp>
        <p:nvSpPr>
          <p:cNvPr id="3" name="Content Placeholder 2"/>
          <p:cNvSpPr>
            <a:spLocks noGrp="1"/>
          </p:cNvSpPr>
          <p:nvPr>
            <p:ph idx="1"/>
          </p:nvPr>
        </p:nvSpPr>
        <p:spPr>
          <a:xfrm>
            <a:off x="2300288" y="1914525"/>
            <a:ext cx="9891712" cy="3843338"/>
          </a:xfrm>
          <a:solidFill>
            <a:schemeClr val="accent4">
              <a:lumMod val="75000"/>
            </a:schemeClr>
          </a:solidFill>
        </p:spPr>
        <p:txBody>
          <a:bodyPr numCol="2">
            <a:normAutofit/>
          </a:bodyPr>
          <a:lstStyle/>
          <a:p>
            <a:pPr marL="0" indent="0">
              <a:buNone/>
            </a:pPr>
            <a:r>
              <a:rPr lang="en-US" sz="4000" b="1" dirty="0"/>
              <a:t>  Date of original 	writing</a:t>
            </a:r>
          </a:p>
          <a:p>
            <a:pPr marL="0" indent="0">
              <a:buNone/>
            </a:pPr>
            <a:r>
              <a:rPr lang="en-US" sz="4000" b="1" dirty="0"/>
              <a:t>  Context</a:t>
            </a:r>
          </a:p>
          <a:p>
            <a:pPr marL="0" indent="0">
              <a:buNone/>
            </a:pPr>
            <a:r>
              <a:rPr lang="en-US" sz="4000" b="1" dirty="0"/>
              <a:t>  Audience</a:t>
            </a:r>
          </a:p>
          <a:p>
            <a:pPr marL="0" indent="0">
              <a:buNone/>
            </a:pPr>
            <a:r>
              <a:rPr lang="en-US" sz="4000" b="1" dirty="0"/>
              <a:t>  Author </a:t>
            </a:r>
          </a:p>
          <a:p>
            <a:pPr marL="0" indent="0">
              <a:buNone/>
            </a:pPr>
            <a:r>
              <a:rPr lang="en-US" sz="4000" b="1" dirty="0"/>
              <a:t>  Genre</a:t>
            </a:r>
          </a:p>
          <a:p>
            <a:pPr marL="0" indent="0">
              <a:buNone/>
            </a:pPr>
            <a:r>
              <a:rPr lang="en-US" sz="4000" b="1" dirty="0"/>
              <a:t>  Similar passages</a:t>
            </a:r>
          </a:p>
          <a:p>
            <a:pPr marL="0" indent="0">
              <a:buNone/>
            </a:pPr>
            <a:r>
              <a:rPr lang="en-US" sz="4000" b="1" dirty="0"/>
              <a:t>  Scene</a:t>
            </a:r>
          </a:p>
          <a:p>
            <a:pPr marL="0" indent="0">
              <a:buNone/>
            </a:pPr>
            <a:r>
              <a:rPr lang="en-US" sz="4000" b="1" dirty="0"/>
              <a:t>  Confusing words</a:t>
            </a:r>
          </a:p>
        </p:txBody>
      </p:sp>
      <p:cxnSp>
        <p:nvCxnSpPr>
          <p:cNvPr id="5" name="Straight Connector 4">
            <a:extLst>
              <a:ext uri="{FF2B5EF4-FFF2-40B4-BE49-F238E27FC236}">
                <a16:creationId xmlns:a16="http://schemas.microsoft.com/office/drawing/2014/main" id="{8E0B6D66-F89B-40FE-BB58-E3369E459904}"/>
              </a:ext>
            </a:extLst>
          </p:cNvPr>
          <p:cNvCxnSpPr>
            <a:cxnSpLocks/>
          </p:cNvCxnSpPr>
          <p:nvPr/>
        </p:nvCxnSpPr>
        <p:spPr>
          <a:xfrm>
            <a:off x="2300288" y="3704"/>
            <a:ext cx="0" cy="5754159"/>
          </a:xfrm>
          <a:prstGeom prst="line">
            <a:avLst/>
          </a:prstGeom>
          <a:ln>
            <a:solidFill>
              <a:schemeClr val="accent4">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6273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8849" y="0"/>
            <a:ext cx="9963149" cy="1851345"/>
          </a:xfrm>
        </p:spPr>
        <p:txBody>
          <a:bodyPr>
            <a:normAutofit/>
          </a:bodyPr>
          <a:lstStyle/>
          <a:p>
            <a:pPr algn="ctr"/>
            <a:r>
              <a:rPr lang="en-US" sz="4800" dirty="0"/>
              <a:t>EISEGESIS:</a:t>
            </a:r>
            <a:br>
              <a:rPr lang="en-US" sz="4800" dirty="0">
                <a:solidFill>
                  <a:srgbClr val="FFCC00"/>
                </a:solidFill>
              </a:rPr>
            </a:br>
            <a:r>
              <a:rPr lang="en-US" sz="4800" dirty="0">
                <a:solidFill>
                  <a:srgbClr val="FFCC00"/>
                </a:solidFill>
              </a:rPr>
              <a:t>Reading </a:t>
            </a:r>
            <a:r>
              <a:rPr lang="en-US" sz="4800" i="1" dirty="0">
                <a:solidFill>
                  <a:srgbClr val="FFCC00"/>
                </a:solidFill>
              </a:rPr>
              <a:t>into</a:t>
            </a:r>
            <a:r>
              <a:rPr lang="en-US" sz="4800" dirty="0">
                <a:solidFill>
                  <a:srgbClr val="FFCC00"/>
                </a:solidFill>
              </a:rPr>
              <a:t> the Text</a:t>
            </a:r>
          </a:p>
        </p:txBody>
      </p:sp>
      <p:sp>
        <p:nvSpPr>
          <p:cNvPr id="3" name="Content Placeholder 2"/>
          <p:cNvSpPr>
            <a:spLocks noGrp="1"/>
          </p:cNvSpPr>
          <p:nvPr>
            <p:ph idx="1"/>
          </p:nvPr>
        </p:nvSpPr>
        <p:spPr>
          <a:xfrm>
            <a:off x="2228849" y="1851345"/>
            <a:ext cx="9963151" cy="3892230"/>
          </a:xfrm>
          <a:solidFill>
            <a:schemeClr val="bg2">
              <a:lumMod val="50000"/>
            </a:schemeClr>
          </a:solidFill>
        </p:spPr>
        <p:txBody>
          <a:bodyPr numCol="1">
            <a:noAutofit/>
          </a:bodyPr>
          <a:lstStyle/>
          <a:p>
            <a:pPr marL="0" indent="0">
              <a:buNone/>
            </a:pPr>
            <a:r>
              <a:rPr lang="en-US" sz="3600" b="1" dirty="0"/>
              <a:t>  Imposing our worldview</a:t>
            </a:r>
          </a:p>
          <a:p>
            <a:pPr marL="0" indent="0">
              <a:buNone/>
            </a:pPr>
            <a:r>
              <a:rPr lang="en-US" sz="3600" b="1" dirty="0"/>
              <a:t>  Looking for a certain meaning or 	interpretation</a:t>
            </a:r>
          </a:p>
          <a:p>
            <a:pPr marL="0" indent="0">
              <a:buNone/>
            </a:pPr>
            <a:r>
              <a:rPr lang="en-US" sz="3600" b="1" dirty="0"/>
              <a:t>  Bringing our own (or someone else’s) bias 	to the text</a:t>
            </a:r>
          </a:p>
          <a:p>
            <a:pPr marL="0" indent="0">
              <a:buNone/>
            </a:pPr>
            <a:r>
              <a:rPr lang="en-US" sz="3600" b="1" dirty="0"/>
              <a:t>  Prooftexting</a:t>
            </a:r>
          </a:p>
        </p:txBody>
      </p:sp>
      <p:cxnSp>
        <p:nvCxnSpPr>
          <p:cNvPr id="5" name="Straight Connector 4">
            <a:extLst>
              <a:ext uri="{FF2B5EF4-FFF2-40B4-BE49-F238E27FC236}">
                <a16:creationId xmlns:a16="http://schemas.microsoft.com/office/drawing/2014/main" id="{2379DEEC-D676-4051-A9A8-52D480B0A47C}"/>
              </a:ext>
            </a:extLst>
          </p:cNvPr>
          <p:cNvCxnSpPr/>
          <p:nvPr/>
        </p:nvCxnSpPr>
        <p:spPr>
          <a:xfrm>
            <a:off x="2228849" y="0"/>
            <a:ext cx="0" cy="5743575"/>
          </a:xfrm>
          <a:prstGeom prst="line">
            <a:avLst/>
          </a:prstGeom>
          <a:ln>
            <a:solidFill>
              <a:schemeClr val="bg2">
                <a:lumMod val="5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0008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71781-5C8B-4A3A-B978-2A07A646BF62}"/>
              </a:ext>
            </a:extLst>
          </p:cNvPr>
          <p:cNvSpPr>
            <a:spLocks noGrp="1"/>
          </p:cNvSpPr>
          <p:nvPr>
            <p:ph type="title"/>
          </p:nvPr>
        </p:nvSpPr>
        <p:spPr>
          <a:xfrm>
            <a:off x="6416310" y="157163"/>
            <a:ext cx="5775690" cy="1143000"/>
          </a:xfrm>
        </p:spPr>
        <p:txBody>
          <a:bodyPr/>
          <a:lstStyle/>
          <a:p>
            <a:pPr algn="l"/>
            <a:r>
              <a:rPr lang="en-US" b="1" dirty="0">
                <a:solidFill>
                  <a:srgbClr val="FF0000"/>
                </a:solidFill>
              </a:rPr>
              <a:t>A CLOSER LOOK</a:t>
            </a:r>
          </a:p>
        </p:txBody>
      </p:sp>
      <p:sp>
        <p:nvSpPr>
          <p:cNvPr id="3" name="Content Placeholder 2">
            <a:extLst>
              <a:ext uri="{FF2B5EF4-FFF2-40B4-BE49-F238E27FC236}">
                <a16:creationId xmlns:a16="http://schemas.microsoft.com/office/drawing/2014/main" id="{65CD6254-8A09-405C-BA2B-774FED5A2EB0}"/>
              </a:ext>
            </a:extLst>
          </p:cNvPr>
          <p:cNvSpPr>
            <a:spLocks noGrp="1"/>
          </p:cNvSpPr>
          <p:nvPr>
            <p:ph idx="1"/>
          </p:nvPr>
        </p:nvSpPr>
        <p:spPr>
          <a:xfrm>
            <a:off x="6416310" y="1114800"/>
            <a:ext cx="4756515" cy="3963608"/>
          </a:xfrm>
        </p:spPr>
        <p:txBody>
          <a:bodyPr/>
          <a:lstStyle/>
          <a:p>
            <a:pPr marL="0" indent="0">
              <a:buNone/>
            </a:pPr>
            <a:r>
              <a:rPr lang="en-US" sz="2800" dirty="0">
                <a:solidFill>
                  <a:schemeClr val="tx1"/>
                </a:solidFill>
              </a:rPr>
              <a:t>1. The background of the passage.</a:t>
            </a:r>
          </a:p>
          <a:p>
            <a:pPr marL="0" indent="0">
              <a:buNone/>
            </a:pPr>
            <a:r>
              <a:rPr lang="en-US" sz="2800" dirty="0">
                <a:solidFill>
                  <a:schemeClr val="tx1"/>
                </a:solidFill>
              </a:rPr>
              <a:t>2. The literary qualities of the text.</a:t>
            </a:r>
          </a:p>
          <a:p>
            <a:pPr marL="0" indent="0">
              <a:buNone/>
            </a:pPr>
            <a:r>
              <a:rPr lang="en-US" sz="2800" dirty="0">
                <a:solidFill>
                  <a:schemeClr val="tx1"/>
                </a:solidFill>
              </a:rPr>
              <a:t>3. The theological content of the text.</a:t>
            </a:r>
          </a:p>
          <a:p>
            <a:pPr marL="0" indent="0">
              <a:buNone/>
            </a:pPr>
            <a:r>
              <a:rPr lang="en-US" sz="2800" dirty="0">
                <a:solidFill>
                  <a:schemeClr val="tx1"/>
                </a:solidFill>
              </a:rPr>
              <a:t>4. The history behind the passage.</a:t>
            </a:r>
          </a:p>
          <a:p>
            <a:endParaRPr lang="en-US" dirty="0"/>
          </a:p>
        </p:txBody>
      </p:sp>
      <p:pic>
        <p:nvPicPr>
          <p:cNvPr id="4" name="Picture 3">
            <a:extLst>
              <a:ext uri="{FF2B5EF4-FFF2-40B4-BE49-F238E27FC236}">
                <a16:creationId xmlns:a16="http://schemas.microsoft.com/office/drawing/2014/main" id="{0384AFF9-423E-484F-8291-6DC56F906D4B}"/>
              </a:ext>
            </a:extLst>
          </p:cNvPr>
          <p:cNvPicPr>
            <a:picLocks noChangeAspect="1"/>
          </p:cNvPicPr>
          <p:nvPr/>
        </p:nvPicPr>
        <p:blipFill>
          <a:blip r:embed="rId3"/>
          <a:stretch>
            <a:fillRect/>
          </a:stretch>
        </p:blipFill>
        <p:spPr>
          <a:xfrm>
            <a:off x="0" y="0"/>
            <a:ext cx="6279424" cy="5078408"/>
          </a:xfrm>
          <a:prstGeom prst="rect">
            <a:avLst/>
          </a:prstGeom>
        </p:spPr>
      </p:pic>
    </p:spTree>
    <p:extLst>
      <p:ext uri="{BB962C8B-B14F-4D97-AF65-F5344CB8AC3E}">
        <p14:creationId xmlns:p14="http://schemas.microsoft.com/office/powerpoint/2010/main" val="31286528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2A9414-6A17-4EEE-BEC1-F1BC31F9873D}"/>
              </a:ext>
            </a:extLst>
          </p:cNvPr>
          <p:cNvPicPr>
            <a:picLocks noChangeAspect="1"/>
          </p:cNvPicPr>
          <p:nvPr/>
        </p:nvPicPr>
        <p:blipFill>
          <a:blip r:embed="rId3"/>
          <a:stretch>
            <a:fillRect/>
          </a:stretch>
        </p:blipFill>
        <p:spPr>
          <a:xfrm>
            <a:off x="3731741" y="-12504"/>
            <a:ext cx="8460259" cy="6870504"/>
          </a:xfrm>
          <a:prstGeom prst="rect">
            <a:avLst/>
          </a:prstGeom>
        </p:spPr>
      </p:pic>
      <p:sp>
        <p:nvSpPr>
          <p:cNvPr id="2" name="Title 1">
            <a:extLst>
              <a:ext uri="{FF2B5EF4-FFF2-40B4-BE49-F238E27FC236}">
                <a16:creationId xmlns:a16="http://schemas.microsoft.com/office/drawing/2014/main" id="{5CAD1AFD-11FD-45EF-8960-8B4780CA8353}"/>
              </a:ext>
            </a:extLst>
          </p:cNvPr>
          <p:cNvSpPr>
            <a:spLocks noGrp="1"/>
          </p:cNvSpPr>
          <p:nvPr>
            <p:ph type="ctrTitle"/>
          </p:nvPr>
        </p:nvSpPr>
        <p:spPr>
          <a:xfrm rot="5400000">
            <a:off x="159368" y="2944382"/>
            <a:ext cx="5181604" cy="956732"/>
          </a:xfrm>
        </p:spPr>
        <p:txBody>
          <a:bodyPr>
            <a:noAutofit/>
          </a:bodyPr>
          <a:lstStyle/>
          <a:p>
            <a:pPr algn="ctr"/>
            <a:r>
              <a:rPr lang="en-US" sz="7200" dirty="0">
                <a:solidFill>
                  <a:schemeClr val="accent1">
                    <a:lumMod val="75000"/>
                  </a:schemeClr>
                </a:solidFill>
              </a:rPr>
              <a:t>BREAK</a:t>
            </a:r>
          </a:p>
        </p:txBody>
      </p:sp>
      <p:sp>
        <p:nvSpPr>
          <p:cNvPr id="3" name="Subtitle 2">
            <a:extLst>
              <a:ext uri="{FF2B5EF4-FFF2-40B4-BE49-F238E27FC236}">
                <a16:creationId xmlns:a16="http://schemas.microsoft.com/office/drawing/2014/main" id="{3AEF1D24-20F9-4CD1-98AB-C0EC2BDB8CC7}"/>
              </a:ext>
            </a:extLst>
          </p:cNvPr>
          <p:cNvSpPr>
            <a:spLocks noGrp="1"/>
          </p:cNvSpPr>
          <p:nvPr>
            <p:ph type="subTitle" idx="1"/>
          </p:nvPr>
        </p:nvSpPr>
        <p:spPr>
          <a:xfrm>
            <a:off x="4591674" y="6512010"/>
            <a:ext cx="6616824" cy="345585"/>
          </a:xfrm>
        </p:spPr>
        <p:txBody>
          <a:bodyPr>
            <a:normAutofit/>
          </a:bodyPr>
          <a:lstStyle/>
          <a:p>
            <a:pPr algn="ctr"/>
            <a:r>
              <a:rPr lang="en-US" sz="1200" dirty="0">
                <a:solidFill>
                  <a:schemeClr val="bg1"/>
                </a:solidFill>
              </a:rPr>
              <a:t>Copyright: &lt;a href='https://www.123rf.com/profile_enciktep'&gt;enciktep / 123RF Stock Photo&lt;/a&gt;</a:t>
            </a:r>
          </a:p>
        </p:txBody>
      </p:sp>
    </p:spTree>
    <p:extLst>
      <p:ext uri="{BB962C8B-B14F-4D97-AF65-F5344CB8AC3E}">
        <p14:creationId xmlns:p14="http://schemas.microsoft.com/office/powerpoint/2010/main" val="30417084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0" y="5786232"/>
            <a:ext cx="5976551" cy="1044193"/>
          </a:xfrm>
        </p:spPr>
        <p:txBody>
          <a:bodyPr>
            <a:noAutofit/>
          </a:bodyPr>
          <a:lstStyle/>
          <a:p>
            <a:r>
              <a:rPr lang="en-US" sz="3600" dirty="0">
                <a:solidFill>
                  <a:srgbClr val="0070C0"/>
                </a:solidFill>
              </a:rPr>
              <a:t>BRINGING YOUR WHOLE SELF TO THE TEXT</a:t>
            </a:r>
          </a:p>
        </p:txBody>
      </p:sp>
      <p:sp>
        <p:nvSpPr>
          <p:cNvPr id="3" name="Content Placeholder 2"/>
          <p:cNvSpPr>
            <a:spLocks noGrp="1"/>
          </p:cNvSpPr>
          <p:nvPr>
            <p:ph idx="1"/>
          </p:nvPr>
        </p:nvSpPr>
        <p:spPr>
          <a:xfrm>
            <a:off x="6096000" y="358346"/>
            <a:ext cx="5976550" cy="5276335"/>
          </a:xfrm>
        </p:spPr>
        <p:txBody>
          <a:bodyPr>
            <a:normAutofit fontScale="85000" lnSpcReduction="20000"/>
          </a:bodyPr>
          <a:lstStyle/>
          <a:p>
            <a:r>
              <a:rPr lang="en-US" sz="3600" dirty="0"/>
              <a:t>What hope does this passage inspire in me?</a:t>
            </a:r>
          </a:p>
          <a:p>
            <a:pPr marL="0" indent="0">
              <a:buNone/>
            </a:pPr>
            <a:endParaRPr lang="en-US" sz="3600" dirty="0"/>
          </a:p>
          <a:p>
            <a:r>
              <a:rPr lang="en-US" sz="3600" dirty="0"/>
              <a:t>What stands out? What image? What word? What phrase? What idea?</a:t>
            </a:r>
          </a:p>
          <a:p>
            <a:pPr marL="0" indent="0">
              <a:buNone/>
            </a:pPr>
            <a:endParaRPr lang="en-US" sz="3600" dirty="0"/>
          </a:p>
          <a:p>
            <a:r>
              <a:rPr lang="en-US" sz="3600" dirty="0"/>
              <a:t>Where is the trouble in the text?</a:t>
            </a:r>
          </a:p>
          <a:p>
            <a:pPr marL="0" indent="0">
              <a:buNone/>
            </a:pPr>
            <a:endParaRPr lang="en-US" sz="3600" dirty="0"/>
          </a:p>
          <a:p>
            <a:r>
              <a:rPr lang="en-US" sz="3600" dirty="0"/>
              <a:t>Where is the grace in the text?</a:t>
            </a:r>
          </a:p>
        </p:txBody>
      </p:sp>
      <p:pic>
        <p:nvPicPr>
          <p:cNvPr id="4" name="Picture 3">
            <a:extLst>
              <a:ext uri="{FF2B5EF4-FFF2-40B4-BE49-F238E27FC236}">
                <a16:creationId xmlns:a16="http://schemas.microsoft.com/office/drawing/2014/main" id="{91F0B03C-B6FD-4776-B822-C1DFF87E938B}"/>
              </a:ext>
            </a:extLst>
          </p:cNvPr>
          <p:cNvPicPr>
            <a:picLocks noChangeAspect="1"/>
          </p:cNvPicPr>
          <p:nvPr/>
        </p:nvPicPr>
        <p:blipFill>
          <a:blip r:embed="rId3"/>
          <a:stretch>
            <a:fillRect/>
          </a:stretch>
        </p:blipFill>
        <p:spPr>
          <a:xfrm>
            <a:off x="1" y="0"/>
            <a:ext cx="5736032" cy="6858000"/>
          </a:xfrm>
          <a:prstGeom prst="rect">
            <a:avLst/>
          </a:prstGeom>
        </p:spPr>
      </p:pic>
    </p:spTree>
    <p:extLst>
      <p:ext uri="{BB962C8B-B14F-4D97-AF65-F5344CB8AC3E}">
        <p14:creationId xmlns:p14="http://schemas.microsoft.com/office/powerpoint/2010/main" val="21296657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0" y="284205"/>
            <a:ext cx="5572897" cy="5483494"/>
          </a:xfrm>
        </p:spPr>
        <p:txBody>
          <a:bodyPr>
            <a:normAutofit fontScale="85000" lnSpcReduction="20000"/>
          </a:bodyPr>
          <a:lstStyle/>
          <a:p>
            <a:r>
              <a:rPr lang="en-US" sz="3600" dirty="0"/>
              <a:t>What is this text saying to me personally?</a:t>
            </a:r>
          </a:p>
          <a:p>
            <a:pPr marL="0" indent="0">
              <a:buNone/>
            </a:pPr>
            <a:endParaRPr lang="en-US" sz="2800" dirty="0"/>
          </a:p>
          <a:p>
            <a:r>
              <a:rPr lang="en-US" sz="3600" dirty="0"/>
              <a:t>What is it revealing about God’s presence in my life or in the world?</a:t>
            </a:r>
          </a:p>
          <a:p>
            <a:pPr marL="0" indent="0">
              <a:buNone/>
            </a:pPr>
            <a:endParaRPr lang="en-US" sz="2800" dirty="0"/>
          </a:p>
          <a:p>
            <a:r>
              <a:rPr lang="en-US" sz="3600" dirty="0"/>
              <a:t>How do I hear God speaking to me through this text?</a:t>
            </a:r>
          </a:p>
          <a:p>
            <a:pPr marL="0" indent="0">
              <a:buNone/>
            </a:pPr>
            <a:endParaRPr lang="en-US" sz="2800" dirty="0"/>
          </a:p>
          <a:p>
            <a:r>
              <a:rPr lang="en-US" sz="3600" dirty="0"/>
              <a:t>What is God calling me to do in response?</a:t>
            </a:r>
          </a:p>
        </p:txBody>
      </p:sp>
      <p:sp>
        <p:nvSpPr>
          <p:cNvPr id="4" name="Title 1">
            <a:extLst>
              <a:ext uri="{FF2B5EF4-FFF2-40B4-BE49-F238E27FC236}">
                <a16:creationId xmlns:a16="http://schemas.microsoft.com/office/drawing/2014/main" id="{5DDDE67A-FEBA-40D3-97A5-6B06D2991D7E}"/>
              </a:ext>
            </a:extLst>
          </p:cNvPr>
          <p:cNvSpPr txBox="1">
            <a:spLocks/>
          </p:cNvSpPr>
          <p:nvPr/>
        </p:nvSpPr>
        <p:spPr>
          <a:xfrm>
            <a:off x="6096000" y="5786232"/>
            <a:ext cx="5976551" cy="1044193"/>
          </a:xfrm>
          <a:prstGeom prst="rect">
            <a:avLst/>
          </a:prstGeom>
        </p:spPr>
        <p:txBody>
          <a:bodyPr vert="horz" lIns="91440" tIns="45720" rIns="91440" bIns="45720" rtlCol="0" anchor="ctr">
            <a:noAutofit/>
          </a:bodyPr>
          <a:lstStyle>
            <a:lvl1pPr algn="l" defTabSz="609585" rtl="0" eaLnBrk="1" latinLnBrk="0" hangingPunct="1">
              <a:spcBef>
                <a:spcPct val="0"/>
              </a:spcBef>
              <a:buNone/>
              <a:defRPr sz="5333" b="1" i="0" kern="1200" spc="-200">
                <a:solidFill>
                  <a:schemeClr val="bg1"/>
                </a:solidFill>
                <a:latin typeface="Arial"/>
                <a:ea typeface="+mj-ea"/>
                <a:cs typeface="Arial"/>
              </a:defRPr>
            </a:lvl1pPr>
          </a:lstStyle>
          <a:p>
            <a:r>
              <a:rPr lang="en-US" sz="3600" dirty="0">
                <a:solidFill>
                  <a:srgbClr val="0070C0"/>
                </a:solidFill>
              </a:rPr>
              <a:t>NAMING YOUR TESTIMONY</a:t>
            </a:r>
          </a:p>
        </p:txBody>
      </p:sp>
      <p:pic>
        <p:nvPicPr>
          <p:cNvPr id="7" name="Picture 6">
            <a:extLst>
              <a:ext uri="{FF2B5EF4-FFF2-40B4-BE49-F238E27FC236}">
                <a16:creationId xmlns:a16="http://schemas.microsoft.com/office/drawing/2014/main" id="{F184E082-F8DA-4ED5-A073-FA7FE7C8C9F8}"/>
              </a:ext>
            </a:extLst>
          </p:cNvPr>
          <p:cNvPicPr>
            <a:picLocks noChangeAspect="1"/>
          </p:cNvPicPr>
          <p:nvPr/>
        </p:nvPicPr>
        <p:blipFill>
          <a:blip r:embed="rId3"/>
          <a:stretch>
            <a:fillRect/>
          </a:stretch>
        </p:blipFill>
        <p:spPr>
          <a:xfrm>
            <a:off x="0" y="0"/>
            <a:ext cx="5736336" cy="6858000"/>
          </a:xfrm>
          <a:prstGeom prst="rect">
            <a:avLst/>
          </a:prstGeom>
        </p:spPr>
      </p:pic>
    </p:spTree>
    <p:extLst>
      <p:ext uri="{BB962C8B-B14F-4D97-AF65-F5344CB8AC3E}">
        <p14:creationId xmlns:p14="http://schemas.microsoft.com/office/powerpoint/2010/main" val="21111213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0" y="994722"/>
            <a:ext cx="5736336" cy="3963608"/>
          </a:xfrm>
        </p:spPr>
        <p:txBody>
          <a:bodyPr>
            <a:normAutofit fontScale="92500" lnSpcReduction="20000"/>
          </a:bodyPr>
          <a:lstStyle/>
          <a:p>
            <a:pPr marL="0" indent="0">
              <a:buNone/>
            </a:pPr>
            <a:r>
              <a:rPr lang="en-US" sz="3600" b="1" dirty="0">
                <a:solidFill>
                  <a:srgbClr val="FFCC00"/>
                </a:solidFill>
              </a:rPr>
              <a:t>Subject:</a:t>
            </a:r>
            <a:r>
              <a:rPr lang="en-US" sz="3600" dirty="0"/>
              <a:t> GOD (or Jesus or the Holy Spirit)</a:t>
            </a:r>
          </a:p>
          <a:p>
            <a:pPr marL="0" indent="0">
              <a:buNone/>
            </a:pPr>
            <a:r>
              <a:rPr lang="en-US" sz="3600" dirty="0"/>
              <a:t>	</a:t>
            </a:r>
            <a:r>
              <a:rPr lang="en-US" sz="2800" dirty="0"/>
              <a:t>[If God is not explicitly named, 	where is God in the background?]</a:t>
            </a:r>
          </a:p>
          <a:p>
            <a:pPr marL="0" indent="0">
              <a:buNone/>
            </a:pPr>
            <a:endParaRPr lang="en-US" sz="2800" dirty="0"/>
          </a:p>
          <a:p>
            <a:pPr marL="0" indent="0">
              <a:buNone/>
            </a:pPr>
            <a:r>
              <a:rPr lang="en-US" sz="3600" b="1" dirty="0">
                <a:solidFill>
                  <a:srgbClr val="FFCC00"/>
                </a:solidFill>
              </a:rPr>
              <a:t>Active Verb: </a:t>
            </a:r>
            <a:r>
              <a:rPr lang="en-US" sz="3600" dirty="0"/>
              <a:t>What is God doing in this Scripture that makes human action possible? </a:t>
            </a:r>
          </a:p>
        </p:txBody>
      </p:sp>
      <p:sp>
        <p:nvSpPr>
          <p:cNvPr id="4" name="Title 1">
            <a:extLst>
              <a:ext uri="{FF2B5EF4-FFF2-40B4-BE49-F238E27FC236}">
                <a16:creationId xmlns:a16="http://schemas.microsoft.com/office/drawing/2014/main" id="{17F5D6B0-8C41-4850-B376-95A680AE894A}"/>
              </a:ext>
            </a:extLst>
          </p:cNvPr>
          <p:cNvSpPr txBox="1">
            <a:spLocks/>
          </p:cNvSpPr>
          <p:nvPr/>
        </p:nvSpPr>
        <p:spPr>
          <a:xfrm>
            <a:off x="6096000" y="5786232"/>
            <a:ext cx="5976551" cy="1044193"/>
          </a:xfrm>
          <a:prstGeom prst="rect">
            <a:avLst/>
          </a:prstGeom>
        </p:spPr>
        <p:txBody>
          <a:bodyPr vert="horz" lIns="91440" tIns="45720" rIns="91440" bIns="45720" rtlCol="0" anchor="ctr">
            <a:noAutofit/>
          </a:bodyPr>
          <a:lstStyle>
            <a:lvl1pPr algn="l" defTabSz="609585" rtl="0" eaLnBrk="1" latinLnBrk="0" hangingPunct="1">
              <a:spcBef>
                <a:spcPct val="0"/>
              </a:spcBef>
              <a:buNone/>
              <a:defRPr sz="5333" b="1" i="0" kern="1200" spc="-200">
                <a:solidFill>
                  <a:schemeClr val="bg1"/>
                </a:solidFill>
                <a:latin typeface="Arial"/>
                <a:ea typeface="+mj-ea"/>
                <a:cs typeface="Arial"/>
              </a:defRPr>
            </a:lvl1pPr>
          </a:lstStyle>
          <a:p>
            <a:r>
              <a:rPr lang="en-US" sz="3600" dirty="0">
                <a:solidFill>
                  <a:srgbClr val="0070C0"/>
                </a:solidFill>
              </a:rPr>
              <a:t>THEME SENTENCE</a:t>
            </a:r>
          </a:p>
        </p:txBody>
      </p:sp>
      <p:pic>
        <p:nvPicPr>
          <p:cNvPr id="5" name="Picture 4">
            <a:extLst>
              <a:ext uri="{FF2B5EF4-FFF2-40B4-BE49-F238E27FC236}">
                <a16:creationId xmlns:a16="http://schemas.microsoft.com/office/drawing/2014/main" id="{6B5278F1-E6A7-4F0F-B766-DA997597334B}"/>
              </a:ext>
            </a:extLst>
          </p:cNvPr>
          <p:cNvPicPr>
            <a:picLocks noChangeAspect="1"/>
          </p:cNvPicPr>
          <p:nvPr/>
        </p:nvPicPr>
        <p:blipFill>
          <a:blip r:embed="rId3"/>
          <a:stretch>
            <a:fillRect/>
          </a:stretch>
        </p:blipFill>
        <p:spPr>
          <a:xfrm>
            <a:off x="0" y="0"/>
            <a:ext cx="5736336" cy="6858000"/>
          </a:xfrm>
          <a:prstGeom prst="rect">
            <a:avLst/>
          </a:prstGeom>
        </p:spPr>
      </p:pic>
    </p:spTree>
    <p:extLst>
      <p:ext uri="{BB962C8B-B14F-4D97-AF65-F5344CB8AC3E}">
        <p14:creationId xmlns:p14="http://schemas.microsoft.com/office/powerpoint/2010/main" val="1659386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6002" y="284664"/>
            <a:ext cx="4648558" cy="1143000"/>
          </a:xfrm>
        </p:spPr>
        <p:txBody>
          <a:bodyPr/>
          <a:lstStyle/>
          <a:p>
            <a:r>
              <a:rPr lang="en-US" dirty="0">
                <a:solidFill>
                  <a:srgbClr val="FFCC00"/>
                </a:solidFill>
              </a:rPr>
              <a:t>Helpful Hints</a:t>
            </a:r>
          </a:p>
        </p:txBody>
      </p:sp>
      <p:sp>
        <p:nvSpPr>
          <p:cNvPr id="3" name="Content Placeholder 2"/>
          <p:cNvSpPr>
            <a:spLocks noGrp="1"/>
          </p:cNvSpPr>
          <p:nvPr>
            <p:ph idx="1"/>
          </p:nvPr>
        </p:nvSpPr>
        <p:spPr>
          <a:xfrm>
            <a:off x="1536002" y="1600203"/>
            <a:ext cx="4374647" cy="3963608"/>
          </a:xfrm>
        </p:spPr>
        <p:txBody>
          <a:bodyPr>
            <a:normAutofit fontScale="77500" lnSpcReduction="20000"/>
          </a:bodyPr>
          <a:lstStyle/>
          <a:p>
            <a:r>
              <a:rPr lang="en-US" sz="3600" dirty="0"/>
              <a:t>Keep it short.</a:t>
            </a:r>
          </a:p>
          <a:p>
            <a:r>
              <a:rPr lang="en-US" sz="3600" dirty="0"/>
              <a:t>Make a declarative sentence (not a question).</a:t>
            </a:r>
          </a:p>
          <a:p>
            <a:r>
              <a:rPr lang="en-US" sz="3600" dirty="0"/>
              <a:t>Make God the subject of the sentence.</a:t>
            </a:r>
          </a:p>
          <a:p>
            <a:r>
              <a:rPr lang="en-US" sz="3600" dirty="0"/>
              <a:t>Focus on God’s action of grace.</a:t>
            </a:r>
          </a:p>
          <a:p>
            <a:r>
              <a:rPr lang="en-US" sz="3600" dirty="0"/>
              <a:t>Use strong, active verbs.</a:t>
            </a:r>
          </a:p>
        </p:txBody>
      </p:sp>
      <p:pic>
        <p:nvPicPr>
          <p:cNvPr id="5" name="Picture 4">
            <a:extLst>
              <a:ext uri="{FF2B5EF4-FFF2-40B4-BE49-F238E27FC236}">
                <a16:creationId xmlns:a16="http://schemas.microsoft.com/office/drawing/2014/main" id="{71850EE2-C4B2-4FE0-B9B0-325822246493}"/>
              </a:ext>
            </a:extLst>
          </p:cNvPr>
          <p:cNvPicPr>
            <a:picLocks noChangeAspect="1"/>
          </p:cNvPicPr>
          <p:nvPr/>
        </p:nvPicPr>
        <p:blipFill>
          <a:blip r:embed="rId3"/>
          <a:stretch>
            <a:fillRect/>
          </a:stretch>
        </p:blipFill>
        <p:spPr>
          <a:xfrm>
            <a:off x="6096000" y="0"/>
            <a:ext cx="6096000" cy="6858000"/>
          </a:xfrm>
          <a:prstGeom prst="rect">
            <a:avLst/>
          </a:prstGeom>
        </p:spPr>
      </p:pic>
    </p:spTree>
    <p:extLst>
      <p:ext uri="{BB962C8B-B14F-4D97-AF65-F5344CB8AC3E}">
        <p14:creationId xmlns:p14="http://schemas.microsoft.com/office/powerpoint/2010/main" val="11814262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6D43F554-D74D-4D4A-8D05-119EE6CF3F86}"/>
              </a:ext>
            </a:extLst>
          </p:cNvPr>
          <p:cNvSpPr txBox="1">
            <a:spLocks/>
          </p:cNvSpPr>
          <p:nvPr/>
        </p:nvSpPr>
        <p:spPr>
          <a:xfrm>
            <a:off x="8289561" y="1"/>
            <a:ext cx="3902439" cy="5760720"/>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ormAutofit/>
          </a:bodyPr>
          <a:lstStyle>
            <a:lvl1pPr marL="457189" indent="-457189" algn="l" defTabSz="609585" rtl="0" eaLnBrk="1" latinLnBrk="0" hangingPunct="1">
              <a:spcBef>
                <a:spcPct val="20000"/>
              </a:spcBef>
              <a:buFont typeface="Arial"/>
              <a:buChar char="•"/>
              <a:defRPr sz="3200" b="0" i="0" kern="1200">
                <a:solidFill>
                  <a:schemeClr val="bg1"/>
                </a:solidFill>
                <a:latin typeface="+mn-lt"/>
                <a:ea typeface="+mn-ea"/>
                <a:cs typeface="+mn-cs"/>
              </a:defRPr>
            </a:lvl1pPr>
            <a:lvl2pPr marL="990575" indent="-380990" algn="l" defTabSz="609585" rtl="0" eaLnBrk="1" latinLnBrk="0" hangingPunct="1">
              <a:spcBef>
                <a:spcPct val="20000"/>
              </a:spcBef>
              <a:buFont typeface="Arial"/>
              <a:buChar char="–"/>
              <a:defRPr sz="3200" b="0" i="0" kern="1200">
                <a:solidFill>
                  <a:schemeClr val="lt1"/>
                </a:solidFill>
                <a:latin typeface="+mn-lt"/>
                <a:ea typeface="+mn-ea"/>
                <a:cs typeface="+mn-cs"/>
              </a:defRPr>
            </a:lvl2pPr>
            <a:lvl3pPr marL="1523962" indent="-304792" algn="l" defTabSz="609585" rtl="0" eaLnBrk="1" latinLnBrk="0" hangingPunct="1">
              <a:spcBef>
                <a:spcPct val="20000"/>
              </a:spcBef>
              <a:buFont typeface="Arial"/>
              <a:buChar char="•"/>
              <a:defRPr sz="3200" b="0" i="0" kern="1200">
                <a:solidFill>
                  <a:schemeClr val="lt1"/>
                </a:solidFill>
                <a:latin typeface="+mn-lt"/>
                <a:ea typeface="+mn-ea"/>
                <a:cs typeface="+mn-cs"/>
              </a:defRPr>
            </a:lvl3pPr>
            <a:lvl4pPr marL="2133547" indent="-304792" algn="l" defTabSz="609585" rtl="0" eaLnBrk="1" latinLnBrk="0" hangingPunct="1">
              <a:spcBef>
                <a:spcPct val="20000"/>
              </a:spcBef>
              <a:buFont typeface="Arial"/>
              <a:buChar char="–"/>
              <a:defRPr sz="3200" b="0" i="0" kern="1200">
                <a:solidFill>
                  <a:schemeClr val="lt1"/>
                </a:solidFill>
                <a:latin typeface="+mn-lt"/>
                <a:ea typeface="+mn-ea"/>
                <a:cs typeface="+mn-cs"/>
              </a:defRPr>
            </a:lvl4pPr>
            <a:lvl5pPr marL="2743131" indent="-304792" algn="l" defTabSz="609585" rtl="0" eaLnBrk="1" latinLnBrk="0" hangingPunct="1">
              <a:spcBef>
                <a:spcPct val="20000"/>
              </a:spcBef>
              <a:buFont typeface="Arial"/>
              <a:buChar char="»"/>
              <a:defRPr sz="3200" b="0" i="0" kern="1200">
                <a:solidFill>
                  <a:schemeClr val="lt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lt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lt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lt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lt1"/>
                </a:solidFill>
                <a:latin typeface="+mn-lt"/>
                <a:ea typeface="+mn-ea"/>
                <a:cs typeface="+mn-cs"/>
              </a:defRPr>
            </a:lvl9pPr>
          </a:lstStyle>
          <a:p>
            <a:pPr marL="0" lvl="0" indent="0">
              <a:buNone/>
            </a:pPr>
            <a:endParaRPr lang="en-US" sz="2800" dirty="0">
              <a:solidFill>
                <a:prstClr val="white"/>
              </a:solidFill>
              <a:latin typeface="Arial"/>
              <a:cs typeface="Arial"/>
            </a:endParaRPr>
          </a:p>
          <a:p>
            <a:pPr marL="0" lvl="0" indent="0">
              <a:buNone/>
            </a:pPr>
            <a:r>
              <a:rPr lang="en-US" sz="4000" b="1" dirty="0">
                <a:solidFill>
                  <a:srgbClr val="FFCC00"/>
                </a:solidFill>
                <a:latin typeface="Arial"/>
                <a:cs typeface="Arial"/>
              </a:rPr>
              <a:t>The Take-Away</a:t>
            </a:r>
          </a:p>
          <a:p>
            <a:pPr marL="0" lvl="0" indent="0">
              <a:buNone/>
            </a:pPr>
            <a:endParaRPr lang="en-US" sz="1800" dirty="0">
              <a:solidFill>
                <a:prstClr val="white"/>
              </a:solidFill>
              <a:latin typeface="Arial"/>
              <a:cs typeface="Arial"/>
            </a:endParaRPr>
          </a:p>
          <a:p>
            <a:pPr marL="0" lvl="0" indent="0">
              <a:buNone/>
            </a:pPr>
            <a:r>
              <a:rPr lang="en-US" sz="2800" dirty="0">
                <a:solidFill>
                  <a:prstClr val="white"/>
                </a:solidFill>
                <a:latin typeface="Arial"/>
                <a:cs typeface="Arial"/>
              </a:rPr>
              <a:t> What is the one</a:t>
            </a:r>
          </a:p>
          <a:p>
            <a:pPr marL="0" lvl="0" indent="0">
              <a:buNone/>
            </a:pPr>
            <a:r>
              <a:rPr lang="en-US" sz="2800" dirty="0">
                <a:solidFill>
                  <a:prstClr val="white"/>
                </a:solidFill>
                <a:latin typeface="Arial"/>
                <a:cs typeface="Arial"/>
              </a:rPr>
              <a:t> thing you want</a:t>
            </a:r>
          </a:p>
          <a:p>
            <a:pPr marL="0" lvl="0" indent="0">
              <a:buNone/>
            </a:pPr>
            <a:r>
              <a:rPr lang="en-US" sz="2800" dirty="0">
                <a:solidFill>
                  <a:prstClr val="white"/>
                </a:solidFill>
                <a:latin typeface="Arial"/>
                <a:cs typeface="Arial"/>
              </a:rPr>
              <a:t> to make sure</a:t>
            </a:r>
          </a:p>
          <a:p>
            <a:pPr marL="0" lvl="0" indent="0">
              <a:buNone/>
            </a:pPr>
            <a:r>
              <a:rPr lang="en-US" sz="2800" dirty="0">
                <a:solidFill>
                  <a:prstClr val="white"/>
                </a:solidFill>
                <a:latin typeface="Arial"/>
                <a:cs typeface="Arial"/>
              </a:rPr>
              <a:t> every person hears </a:t>
            </a:r>
          </a:p>
          <a:p>
            <a:pPr marL="0" lvl="0" indent="0">
              <a:buNone/>
            </a:pPr>
            <a:r>
              <a:rPr lang="en-US" sz="2800" dirty="0">
                <a:solidFill>
                  <a:prstClr val="white"/>
                </a:solidFill>
                <a:latin typeface="Arial"/>
                <a:cs typeface="Arial"/>
              </a:rPr>
              <a:t> and takes with him/her</a:t>
            </a:r>
          </a:p>
          <a:p>
            <a:pPr marL="0" lvl="0" indent="0">
              <a:buNone/>
            </a:pPr>
            <a:r>
              <a:rPr lang="en-US" sz="2800" dirty="0">
                <a:solidFill>
                  <a:prstClr val="white"/>
                </a:solidFill>
                <a:latin typeface="Arial"/>
                <a:cs typeface="Arial"/>
              </a:rPr>
              <a:t> after hearing your </a:t>
            </a:r>
          </a:p>
          <a:p>
            <a:pPr marL="0" lvl="0" indent="0">
              <a:buNone/>
            </a:pPr>
            <a:r>
              <a:rPr lang="en-US" sz="2800" dirty="0">
                <a:solidFill>
                  <a:prstClr val="white"/>
                </a:solidFill>
                <a:latin typeface="Arial"/>
                <a:cs typeface="Arial"/>
              </a:rPr>
              <a:t> sermon?</a:t>
            </a:r>
          </a:p>
        </p:txBody>
      </p:sp>
      <p:pic>
        <p:nvPicPr>
          <p:cNvPr id="9" name="Content Placeholder 8">
            <a:extLst>
              <a:ext uri="{FF2B5EF4-FFF2-40B4-BE49-F238E27FC236}">
                <a16:creationId xmlns:a16="http://schemas.microsoft.com/office/drawing/2014/main" id="{8C761AF0-E16E-42A8-A465-BFAE6A2028E9}"/>
              </a:ext>
            </a:extLst>
          </p:cNvPr>
          <p:cNvPicPr>
            <a:picLocks noGrp="1" noChangeAspect="1"/>
          </p:cNvPicPr>
          <p:nvPr>
            <p:ph idx="1"/>
          </p:nvPr>
        </p:nvPicPr>
        <p:blipFill>
          <a:blip r:embed="rId3"/>
          <a:stretch>
            <a:fillRect/>
          </a:stretch>
        </p:blipFill>
        <p:spPr>
          <a:xfrm>
            <a:off x="-1" y="2"/>
            <a:ext cx="8302547" cy="5760720"/>
          </a:xfrm>
          <a:prstGeom prst="rect">
            <a:avLst/>
          </a:prstGeom>
        </p:spPr>
      </p:pic>
    </p:spTree>
    <p:extLst>
      <p:ext uri="{BB962C8B-B14F-4D97-AF65-F5344CB8AC3E}">
        <p14:creationId xmlns:p14="http://schemas.microsoft.com/office/powerpoint/2010/main" val="10318057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6D43F554-D74D-4D4A-8D05-119EE6CF3F86}"/>
              </a:ext>
            </a:extLst>
          </p:cNvPr>
          <p:cNvSpPr txBox="1">
            <a:spLocks/>
          </p:cNvSpPr>
          <p:nvPr/>
        </p:nvSpPr>
        <p:spPr>
          <a:xfrm>
            <a:off x="1948721" y="2"/>
            <a:ext cx="2488367" cy="5760720"/>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ormAutofit/>
          </a:bodyPr>
          <a:lstStyle>
            <a:lvl1pPr marL="457189" indent="-457189" algn="l" defTabSz="609585" rtl="0" eaLnBrk="1" latinLnBrk="0" hangingPunct="1">
              <a:spcBef>
                <a:spcPct val="20000"/>
              </a:spcBef>
              <a:buFont typeface="Arial"/>
              <a:buChar char="•"/>
              <a:defRPr sz="3200" b="0" i="0" kern="1200">
                <a:solidFill>
                  <a:schemeClr val="bg1"/>
                </a:solidFill>
                <a:latin typeface="+mn-lt"/>
                <a:ea typeface="+mn-ea"/>
                <a:cs typeface="+mn-cs"/>
              </a:defRPr>
            </a:lvl1pPr>
            <a:lvl2pPr marL="990575" indent="-380990" algn="l" defTabSz="609585" rtl="0" eaLnBrk="1" latinLnBrk="0" hangingPunct="1">
              <a:spcBef>
                <a:spcPct val="20000"/>
              </a:spcBef>
              <a:buFont typeface="Arial"/>
              <a:buChar char="–"/>
              <a:defRPr sz="3200" b="0" i="0" kern="1200">
                <a:solidFill>
                  <a:schemeClr val="lt1"/>
                </a:solidFill>
                <a:latin typeface="+mn-lt"/>
                <a:ea typeface="+mn-ea"/>
                <a:cs typeface="+mn-cs"/>
              </a:defRPr>
            </a:lvl2pPr>
            <a:lvl3pPr marL="1523962" indent="-304792" algn="l" defTabSz="609585" rtl="0" eaLnBrk="1" latinLnBrk="0" hangingPunct="1">
              <a:spcBef>
                <a:spcPct val="20000"/>
              </a:spcBef>
              <a:buFont typeface="Arial"/>
              <a:buChar char="•"/>
              <a:defRPr sz="3200" b="0" i="0" kern="1200">
                <a:solidFill>
                  <a:schemeClr val="lt1"/>
                </a:solidFill>
                <a:latin typeface="+mn-lt"/>
                <a:ea typeface="+mn-ea"/>
                <a:cs typeface="+mn-cs"/>
              </a:defRPr>
            </a:lvl3pPr>
            <a:lvl4pPr marL="2133547" indent="-304792" algn="l" defTabSz="609585" rtl="0" eaLnBrk="1" latinLnBrk="0" hangingPunct="1">
              <a:spcBef>
                <a:spcPct val="20000"/>
              </a:spcBef>
              <a:buFont typeface="Arial"/>
              <a:buChar char="–"/>
              <a:defRPr sz="3200" b="0" i="0" kern="1200">
                <a:solidFill>
                  <a:schemeClr val="lt1"/>
                </a:solidFill>
                <a:latin typeface="+mn-lt"/>
                <a:ea typeface="+mn-ea"/>
                <a:cs typeface="+mn-cs"/>
              </a:defRPr>
            </a:lvl4pPr>
            <a:lvl5pPr marL="2743131" indent="-304792" algn="l" defTabSz="609585" rtl="0" eaLnBrk="1" latinLnBrk="0" hangingPunct="1">
              <a:spcBef>
                <a:spcPct val="20000"/>
              </a:spcBef>
              <a:buFont typeface="Arial"/>
              <a:buChar char="»"/>
              <a:defRPr sz="3200" b="0" i="0" kern="1200">
                <a:solidFill>
                  <a:schemeClr val="lt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lt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lt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lt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lt1"/>
                </a:solidFill>
                <a:latin typeface="+mn-lt"/>
                <a:ea typeface="+mn-ea"/>
                <a:cs typeface="+mn-cs"/>
              </a:defRPr>
            </a:lvl9pPr>
          </a:lstStyle>
          <a:p>
            <a:pPr marL="0" lvl="0" indent="0">
              <a:buNone/>
            </a:pPr>
            <a:endParaRPr lang="en-US" sz="2800" dirty="0">
              <a:solidFill>
                <a:prstClr val="white"/>
              </a:solidFill>
              <a:latin typeface="Arial"/>
              <a:cs typeface="Arial"/>
            </a:endParaRPr>
          </a:p>
          <a:p>
            <a:pPr marL="0" lvl="0" indent="0">
              <a:buNone/>
            </a:pPr>
            <a:r>
              <a:rPr lang="en-US" sz="4000" b="1" dirty="0">
                <a:solidFill>
                  <a:srgbClr val="FFCC00"/>
                </a:solidFill>
                <a:latin typeface="Arial"/>
                <a:cs typeface="Arial"/>
              </a:rPr>
              <a:t>The Main Metaphor</a:t>
            </a:r>
            <a:endParaRPr lang="en-US" sz="2800" dirty="0">
              <a:solidFill>
                <a:prstClr val="white"/>
              </a:solidFill>
              <a:latin typeface="Arial"/>
              <a:cs typeface="Arial"/>
            </a:endParaRPr>
          </a:p>
          <a:p>
            <a:pPr marL="0" lvl="0" indent="0">
              <a:buNone/>
            </a:pPr>
            <a:endParaRPr lang="en-US" sz="2800" dirty="0">
              <a:solidFill>
                <a:prstClr val="white"/>
              </a:solidFill>
              <a:latin typeface="Arial"/>
              <a:cs typeface="Arial"/>
            </a:endParaRPr>
          </a:p>
          <a:p>
            <a:pPr marL="0" lvl="0" indent="0">
              <a:buNone/>
            </a:pPr>
            <a:r>
              <a:rPr lang="en-US" sz="2800" dirty="0">
                <a:solidFill>
                  <a:prstClr val="white"/>
                </a:solidFill>
                <a:latin typeface="Arial"/>
                <a:cs typeface="Arial"/>
              </a:rPr>
              <a:t>Find the main metaphor to help the speaker stay focused on a single point.</a:t>
            </a:r>
          </a:p>
          <a:p>
            <a:pPr marL="0" lvl="0" indent="0">
              <a:buNone/>
            </a:pPr>
            <a:r>
              <a:rPr lang="en-US" sz="2800" dirty="0">
                <a:solidFill>
                  <a:prstClr val="white"/>
                </a:solidFill>
                <a:latin typeface="Arial"/>
                <a:cs typeface="Arial"/>
              </a:rPr>
              <a:t> </a:t>
            </a:r>
          </a:p>
        </p:txBody>
      </p:sp>
      <p:pic>
        <p:nvPicPr>
          <p:cNvPr id="9" name="Content Placeholder 8">
            <a:extLst>
              <a:ext uri="{FF2B5EF4-FFF2-40B4-BE49-F238E27FC236}">
                <a16:creationId xmlns:a16="http://schemas.microsoft.com/office/drawing/2014/main" id="{8C761AF0-E16E-42A8-A465-BFAE6A2028E9}"/>
              </a:ext>
            </a:extLst>
          </p:cNvPr>
          <p:cNvPicPr>
            <a:picLocks noGrp="1" noChangeAspect="1"/>
          </p:cNvPicPr>
          <p:nvPr>
            <p:ph idx="1"/>
          </p:nvPr>
        </p:nvPicPr>
        <p:blipFill>
          <a:blip r:embed="rId3"/>
          <a:stretch>
            <a:fillRect/>
          </a:stretch>
        </p:blipFill>
        <p:spPr>
          <a:xfrm>
            <a:off x="4691921" y="2"/>
            <a:ext cx="7500079" cy="5760720"/>
          </a:xfrm>
          <a:prstGeom prst="rect">
            <a:avLst/>
          </a:prstGeom>
        </p:spPr>
      </p:pic>
    </p:spTree>
    <p:extLst>
      <p:ext uri="{BB962C8B-B14F-4D97-AF65-F5344CB8AC3E}">
        <p14:creationId xmlns:p14="http://schemas.microsoft.com/office/powerpoint/2010/main" val="396080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80B58-CDEA-4624-86E1-8D96F278720C}"/>
              </a:ext>
            </a:extLst>
          </p:cNvPr>
          <p:cNvSpPr>
            <a:spLocks noGrp="1"/>
          </p:cNvSpPr>
          <p:nvPr>
            <p:ph type="ctrTitle"/>
          </p:nvPr>
        </p:nvSpPr>
        <p:spPr>
          <a:xfrm>
            <a:off x="1880469" y="-28587"/>
            <a:ext cx="5114691" cy="937705"/>
          </a:xfrm>
        </p:spPr>
        <p:txBody>
          <a:bodyPr>
            <a:noAutofit/>
          </a:bodyPr>
          <a:lstStyle/>
          <a:p>
            <a:pPr algn="ctr"/>
            <a:r>
              <a:rPr lang="en-US" sz="5400" dirty="0">
                <a:solidFill>
                  <a:srgbClr val="7030A0"/>
                </a:solidFill>
                <a:latin typeface="+mn-lt"/>
              </a:rPr>
              <a:t>Closing Prayer</a:t>
            </a:r>
          </a:p>
        </p:txBody>
      </p:sp>
      <p:sp>
        <p:nvSpPr>
          <p:cNvPr id="3" name="Subtitle 2">
            <a:extLst>
              <a:ext uri="{FF2B5EF4-FFF2-40B4-BE49-F238E27FC236}">
                <a16:creationId xmlns:a16="http://schemas.microsoft.com/office/drawing/2014/main" id="{5E996107-E945-479F-A22F-66E953A0EA22}"/>
              </a:ext>
            </a:extLst>
          </p:cNvPr>
          <p:cNvSpPr>
            <a:spLocks noGrp="1"/>
          </p:cNvSpPr>
          <p:nvPr>
            <p:ph type="subTitle" idx="1"/>
          </p:nvPr>
        </p:nvSpPr>
        <p:spPr>
          <a:xfrm>
            <a:off x="1723869" y="843198"/>
            <a:ext cx="5886840" cy="5722494"/>
          </a:xfrm>
        </p:spPr>
        <p:txBody>
          <a:bodyPr>
            <a:normAutofit/>
          </a:bodyPr>
          <a:lstStyle/>
          <a:p>
            <a:r>
              <a:rPr lang="en-US" sz="2800" b="1" dirty="0">
                <a:solidFill>
                  <a:schemeClr val="bg2">
                    <a:lumMod val="25000"/>
                  </a:schemeClr>
                </a:solidFill>
                <a:latin typeface="+mn-lt"/>
              </a:rPr>
              <a:t>Gracious Lord, thank you for the opportunity to learn more about your Word today. Thank you for scholars and teachers. Thank you for speaking to us and through us. Thank you for sending your Spirit to teach and guide us in our work. We have been blessed by the witness of Scripture and the witness of one another. Continue to bless us in our work, and open our eyes to seeing your grace in the everyday activities of our lives. Amen. </a:t>
            </a:r>
            <a:endParaRPr lang="en-US" sz="2800" dirty="0">
              <a:solidFill>
                <a:schemeClr val="bg2">
                  <a:lumMod val="25000"/>
                </a:schemeClr>
              </a:solidFill>
              <a:latin typeface="+mn-lt"/>
            </a:endParaRPr>
          </a:p>
        </p:txBody>
      </p:sp>
      <p:pic>
        <p:nvPicPr>
          <p:cNvPr id="4" name="Picture 3">
            <a:extLst>
              <a:ext uri="{FF2B5EF4-FFF2-40B4-BE49-F238E27FC236}">
                <a16:creationId xmlns:a16="http://schemas.microsoft.com/office/drawing/2014/main" id="{B0C9DBF2-5BFC-4E14-BC5D-42F01259FF2A}"/>
              </a:ext>
            </a:extLst>
          </p:cNvPr>
          <p:cNvPicPr>
            <a:picLocks noChangeAspect="1"/>
          </p:cNvPicPr>
          <p:nvPr/>
        </p:nvPicPr>
        <p:blipFill>
          <a:blip r:embed="rId3"/>
          <a:stretch>
            <a:fillRect/>
          </a:stretch>
        </p:blipFill>
        <p:spPr>
          <a:xfrm>
            <a:off x="7585725" y="0"/>
            <a:ext cx="4581291" cy="6886587"/>
          </a:xfrm>
          <a:prstGeom prst="rect">
            <a:avLst/>
          </a:prstGeom>
        </p:spPr>
      </p:pic>
    </p:spTree>
    <p:extLst>
      <p:ext uri="{BB962C8B-B14F-4D97-AF65-F5344CB8AC3E}">
        <p14:creationId xmlns:p14="http://schemas.microsoft.com/office/powerpoint/2010/main" val="2104801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0717" y="2286000"/>
            <a:ext cx="5352893" cy="1143000"/>
          </a:xfrm>
        </p:spPr>
        <p:txBody>
          <a:bodyPr>
            <a:normAutofit fontScale="90000"/>
          </a:bodyPr>
          <a:lstStyle/>
          <a:p>
            <a:r>
              <a:rPr lang="en-US" dirty="0"/>
              <a:t>Session 4: </a:t>
            </a:r>
            <a:br>
              <a:rPr lang="en-US" dirty="0"/>
            </a:br>
            <a:r>
              <a:rPr lang="en-US" sz="8000" dirty="0">
                <a:solidFill>
                  <a:srgbClr val="FFCC00"/>
                </a:solidFill>
                <a:latin typeface="Arial" panose="020B0604020202020204" pitchFamily="34" charset="0"/>
                <a:cs typeface="Arial" panose="020B0604020202020204" pitchFamily="34" charset="0"/>
              </a:rPr>
              <a:t>Plan and Practice</a:t>
            </a:r>
          </a:p>
        </p:txBody>
      </p:sp>
      <p:pic>
        <p:nvPicPr>
          <p:cNvPr id="15" name="Content Placeholder 14">
            <a:extLst>
              <a:ext uri="{FF2B5EF4-FFF2-40B4-BE49-F238E27FC236}">
                <a16:creationId xmlns:a16="http://schemas.microsoft.com/office/drawing/2014/main" id="{3C0F8111-92F7-4F1A-A356-9C5D008AFC1F}"/>
              </a:ext>
            </a:extLst>
          </p:cNvPr>
          <p:cNvPicPr>
            <a:picLocks noGrp="1" noChangeAspect="1"/>
          </p:cNvPicPr>
          <p:nvPr>
            <p:ph idx="1"/>
          </p:nvPr>
        </p:nvPicPr>
        <p:blipFill>
          <a:blip r:embed="rId3"/>
          <a:stretch>
            <a:fillRect/>
          </a:stretch>
        </p:blipFill>
        <p:spPr>
          <a:xfrm>
            <a:off x="7372866" y="0"/>
            <a:ext cx="3855307" cy="5782962"/>
          </a:xfrm>
          <a:prstGeom prst="rect">
            <a:avLst/>
          </a:prstGeom>
        </p:spPr>
      </p:pic>
    </p:spTree>
    <p:extLst>
      <p:ext uri="{BB962C8B-B14F-4D97-AF65-F5344CB8AC3E}">
        <p14:creationId xmlns:p14="http://schemas.microsoft.com/office/powerpoint/2010/main" val="24262319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80407-D365-4C30-8211-3B317A4AF82C}"/>
              </a:ext>
            </a:extLst>
          </p:cNvPr>
          <p:cNvSpPr>
            <a:spLocks noGrp="1"/>
          </p:cNvSpPr>
          <p:nvPr>
            <p:ph type="title"/>
          </p:nvPr>
        </p:nvSpPr>
        <p:spPr>
          <a:xfrm rot="5400000">
            <a:off x="8383747" y="2394531"/>
            <a:ext cx="5115695" cy="1143000"/>
          </a:xfrm>
        </p:spPr>
        <p:txBody>
          <a:bodyPr>
            <a:noAutofit/>
          </a:bodyPr>
          <a:lstStyle/>
          <a:p>
            <a:r>
              <a:rPr lang="en-US" sz="8000" dirty="0">
                <a:solidFill>
                  <a:srgbClr val="FFCC00"/>
                </a:solidFill>
              </a:rPr>
              <a:t>WORSHIP</a:t>
            </a:r>
          </a:p>
        </p:txBody>
      </p:sp>
      <p:pic>
        <p:nvPicPr>
          <p:cNvPr id="4" name="Content Placeholder 3">
            <a:extLst>
              <a:ext uri="{FF2B5EF4-FFF2-40B4-BE49-F238E27FC236}">
                <a16:creationId xmlns:a16="http://schemas.microsoft.com/office/drawing/2014/main" id="{CF3558D0-21E4-4B18-BC37-0420106A1622}"/>
              </a:ext>
            </a:extLst>
          </p:cNvPr>
          <p:cNvPicPr>
            <a:picLocks noGrp="1" noChangeAspect="1"/>
          </p:cNvPicPr>
          <p:nvPr>
            <p:ph idx="1"/>
          </p:nvPr>
        </p:nvPicPr>
        <p:blipFill>
          <a:blip r:embed="rId3"/>
          <a:stretch>
            <a:fillRect/>
          </a:stretch>
        </p:blipFill>
        <p:spPr>
          <a:xfrm>
            <a:off x="1814025" y="0"/>
            <a:ext cx="7713033" cy="5759065"/>
          </a:xfrm>
          <a:prstGeom prst="rect">
            <a:avLst/>
          </a:prstGeom>
        </p:spPr>
      </p:pic>
    </p:spTree>
    <p:extLst>
      <p:ext uri="{BB962C8B-B14F-4D97-AF65-F5344CB8AC3E}">
        <p14:creationId xmlns:p14="http://schemas.microsoft.com/office/powerpoint/2010/main" val="40722251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4562" y="398528"/>
            <a:ext cx="3907438" cy="1143000"/>
          </a:xfrm>
        </p:spPr>
        <p:txBody>
          <a:bodyPr>
            <a:normAutofit fontScale="90000"/>
          </a:bodyPr>
          <a:lstStyle/>
          <a:p>
            <a:r>
              <a:rPr lang="en-US" dirty="0">
                <a:solidFill>
                  <a:srgbClr val="FFCC00"/>
                </a:solidFill>
              </a:rPr>
              <a:t>Sermon Structures</a:t>
            </a:r>
          </a:p>
        </p:txBody>
      </p:sp>
      <p:sp>
        <p:nvSpPr>
          <p:cNvPr id="3" name="Content Placeholder 2"/>
          <p:cNvSpPr>
            <a:spLocks noGrp="1"/>
          </p:cNvSpPr>
          <p:nvPr>
            <p:ph idx="1"/>
          </p:nvPr>
        </p:nvSpPr>
        <p:spPr>
          <a:xfrm>
            <a:off x="8284562" y="1807604"/>
            <a:ext cx="3752540" cy="3963608"/>
          </a:xfrm>
        </p:spPr>
        <p:txBody>
          <a:bodyPr>
            <a:normAutofit fontScale="85000" lnSpcReduction="20000"/>
          </a:bodyPr>
          <a:lstStyle/>
          <a:p>
            <a:r>
              <a:rPr lang="en-US" sz="3600" dirty="0"/>
              <a:t>Four Pages</a:t>
            </a:r>
          </a:p>
          <a:p>
            <a:r>
              <a:rPr lang="en-US" sz="3600" dirty="0"/>
              <a:t>The Lowry Loop</a:t>
            </a:r>
          </a:p>
          <a:p>
            <a:r>
              <a:rPr lang="en-US" sz="3600" dirty="0"/>
              <a:t>Buttrick’s Moves</a:t>
            </a:r>
          </a:p>
          <a:p>
            <a:r>
              <a:rPr lang="en-US" sz="3600" dirty="0"/>
              <a:t>Three Points and a Poem</a:t>
            </a:r>
          </a:p>
          <a:p>
            <a:r>
              <a:rPr lang="en-US" sz="3600" dirty="0"/>
              <a:t>Puritan Plain</a:t>
            </a:r>
          </a:p>
          <a:p>
            <a:r>
              <a:rPr lang="en-US" sz="3600" dirty="0"/>
              <a:t>Narrative</a:t>
            </a:r>
          </a:p>
          <a:p>
            <a:r>
              <a:rPr lang="en-US" sz="3600" dirty="0"/>
              <a:t>Verse-by-verse</a:t>
            </a:r>
          </a:p>
          <a:p>
            <a:pPr marL="0" indent="0">
              <a:buNone/>
            </a:pPr>
            <a:endParaRPr lang="en-US" sz="3600" dirty="0"/>
          </a:p>
        </p:txBody>
      </p:sp>
      <p:pic>
        <p:nvPicPr>
          <p:cNvPr id="4" name="Picture 3">
            <a:extLst>
              <a:ext uri="{FF2B5EF4-FFF2-40B4-BE49-F238E27FC236}">
                <a16:creationId xmlns:a16="http://schemas.microsoft.com/office/drawing/2014/main" id="{D0A6DDF4-1978-4892-A48B-4BA8245ECE0D}"/>
              </a:ext>
            </a:extLst>
          </p:cNvPr>
          <p:cNvPicPr>
            <a:picLocks noChangeAspect="1"/>
          </p:cNvPicPr>
          <p:nvPr/>
        </p:nvPicPr>
        <p:blipFill>
          <a:blip r:embed="rId3"/>
          <a:stretch>
            <a:fillRect/>
          </a:stretch>
        </p:blipFill>
        <p:spPr>
          <a:xfrm>
            <a:off x="0" y="-1"/>
            <a:ext cx="8077200" cy="5771213"/>
          </a:xfrm>
          <a:prstGeom prst="rect">
            <a:avLst/>
          </a:prstGeom>
        </p:spPr>
      </p:pic>
    </p:spTree>
    <p:extLst>
      <p:ext uri="{BB962C8B-B14F-4D97-AF65-F5344CB8AC3E}">
        <p14:creationId xmlns:p14="http://schemas.microsoft.com/office/powerpoint/2010/main" val="9363337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6761" y="5707503"/>
            <a:ext cx="6525718" cy="1143000"/>
          </a:xfrm>
        </p:spPr>
        <p:txBody>
          <a:bodyPr/>
          <a:lstStyle/>
          <a:p>
            <a:r>
              <a:rPr lang="en-US" dirty="0">
                <a:solidFill>
                  <a:schemeClr val="accent1">
                    <a:lumMod val="75000"/>
                  </a:schemeClr>
                </a:solidFill>
              </a:rPr>
              <a:t>Deductive Sermon</a:t>
            </a:r>
          </a:p>
        </p:txBody>
      </p:sp>
      <p:sp>
        <p:nvSpPr>
          <p:cNvPr id="3" name="Content Placeholder 2"/>
          <p:cNvSpPr>
            <a:spLocks noGrp="1"/>
          </p:cNvSpPr>
          <p:nvPr>
            <p:ph idx="1"/>
          </p:nvPr>
        </p:nvSpPr>
        <p:spPr>
          <a:xfrm>
            <a:off x="4936761" y="-236096"/>
            <a:ext cx="7255239" cy="5990168"/>
          </a:xfrm>
        </p:spPr>
        <p:txBody>
          <a:bodyPr>
            <a:normAutofit fontScale="92500" lnSpcReduction="10000"/>
          </a:bodyPr>
          <a:lstStyle/>
          <a:p>
            <a:endParaRPr lang="en-US" dirty="0"/>
          </a:p>
          <a:p>
            <a:r>
              <a:rPr lang="en-US" sz="3600" dirty="0">
                <a:solidFill>
                  <a:srgbClr val="FFCC00"/>
                </a:solidFill>
              </a:rPr>
              <a:t>Story (the “Hook”) that creates an itch</a:t>
            </a:r>
          </a:p>
          <a:p>
            <a:r>
              <a:rPr lang="en-US" sz="3600" dirty="0">
                <a:solidFill>
                  <a:srgbClr val="FFCC00"/>
                </a:solidFill>
              </a:rPr>
              <a:t>Scratch</a:t>
            </a:r>
          </a:p>
          <a:p>
            <a:pPr lvl="1"/>
            <a:r>
              <a:rPr lang="en-US" sz="3600" dirty="0">
                <a:solidFill>
                  <a:schemeClr val="bg1"/>
                </a:solidFill>
              </a:rPr>
              <a:t>The Main Idea/Theme Statement</a:t>
            </a:r>
          </a:p>
          <a:p>
            <a:pPr lvl="1"/>
            <a:r>
              <a:rPr lang="en-US" sz="3600" dirty="0">
                <a:solidFill>
                  <a:schemeClr val="bg1"/>
                </a:solidFill>
              </a:rPr>
              <a:t>Stories, Illustrations, Explanations</a:t>
            </a:r>
          </a:p>
          <a:p>
            <a:pPr lvl="1"/>
            <a:r>
              <a:rPr lang="en-US" sz="3600" dirty="0">
                <a:solidFill>
                  <a:schemeClr val="bg1"/>
                </a:solidFill>
              </a:rPr>
              <a:t>Life Application</a:t>
            </a:r>
          </a:p>
          <a:p>
            <a:pPr lvl="1"/>
            <a:r>
              <a:rPr lang="en-US" sz="3600" dirty="0">
                <a:solidFill>
                  <a:schemeClr val="bg1"/>
                </a:solidFill>
              </a:rPr>
              <a:t>Call to Action</a:t>
            </a:r>
          </a:p>
          <a:p>
            <a:r>
              <a:rPr lang="en-US" sz="3600" dirty="0">
                <a:solidFill>
                  <a:srgbClr val="FFCC00"/>
                </a:solidFill>
              </a:rPr>
              <a:t>Revisit Theme</a:t>
            </a:r>
          </a:p>
          <a:p>
            <a:endParaRPr lang="en-US" sz="3600" dirty="0"/>
          </a:p>
        </p:txBody>
      </p:sp>
      <p:pic>
        <p:nvPicPr>
          <p:cNvPr id="4" name="Picture 3">
            <a:extLst>
              <a:ext uri="{FF2B5EF4-FFF2-40B4-BE49-F238E27FC236}">
                <a16:creationId xmlns:a16="http://schemas.microsoft.com/office/drawing/2014/main" id="{57807063-5ABC-403F-9388-0DD9A36274EF}"/>
              </a:ext>
            </a:extLst>
          </p:cNvPr>
          <p:cNvPicPr>
            <a:picLocks noChangeAspect="1"/>
          </p:cNvPicPr>
          <p:nvPr/>
        </p:nvPicPr>
        <p:blipFill>
          <a:blip r:embed="rId3"/>
          <a:stretch>
            <a:fillRect/>
          </a:stretch>
        </p:blipFill>
        <p:spPr>
          <a:xfrm>
            <a:off x="-10804" y="-1"/>
            <a:ext cx="4555387" cy="6865495"/>
          </a:xfrm>
          <a:prstGeom prst="rect">
            <a:avLst/>
          </a:prstGeom>
        </p:spPr>
      </p:pic>
    </p:spTree>
    <p:extLst>
      <p:ext uri="{BB962C8B-B14F-4D97-AF65-F5344CB8AC3E}">
        <p14:creationId xmlns:p14="http://schemas.microsoft.com/office/powerpoint/2010/main" val="5848868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6715" y="5715000"/>
            <a:ext cx="6890481" cy="1143000"/>
          </a:xfrm>
        </p:spPr>
        <p:txBody>
          <a:bodyPr/>
          <a:lstStyle/>
          <a:p>
            <a:r>
              <a:rPr lang="en-US" dirty="0">
                <a:solidFill>
                  <a:schemeClr val="accent1">
                    <a:lumMod val="75000"/>
                  </a:schemeClr>
                </a:solidFill>
              </a:rPr>
              <a:t>Inductive Sermon</a:t>
            </a:r>
          </a:p>
        </p:txBody>
      </p:sp>
      <p:sp>
        <p:nvSpPr>
          <p:cNvPr id="3" name="Content Placeholder 2"/>
          <p:cNvSpPr>
            <a:spLocks noGrp="1"/>
          </p:cNvSpPr>
          <p:nvPr>
            <p:ph idx="1"/>
          </p:nvPr>
        </p:nvSpPr>
        <p:spPr>
          <a:xfrm>
            <a:off x="5006714" y="299803"/>
            <a:ext cx="6575687" cy="5264008"/>
          </a:xfrm>
        </p:spPr>
        <p:txBody>
          <a:bodyPr>
            <a:normAutofit lnSpcReduction="10000"/>
          </a:bodyPr>
          <a:lstStyle/>
          <a:p>
            <a:r>
              <a:rPr lang="en-US" sz="3600" dirty="0">
                <a:solidFill>
                  <a:srgbClr val="FFCC00"/>
                </a:solidFill>
              </a:rPr>
              <a:t>Introduce Question or Problem (the “Hook”)</a:t>
            </a:r>
          </a:p>
          <a:p>
            <a:r>
              <a:rPr lang="en-US" sz="3600" dirty="0">
                <a:solidFill>
                  <a:srgbClr val="FFCC00"/>
                </a:solidFill>
              </a:rPr>
              <a:t>Exploring the Issue</a:t>
            </a:r>
          </a:p>
          <a:p>
            <a:pPr lvl="1"/>
            <a:r>
              <a:rPr lang="en-US" sz="3600" dirty="0">
                <a:solidFill>
                  <a:schemeClr val="bg1"/>
                </a:solidFill>
              </a:rPr>
              <a:t>Stories, anecdotes, illustrations</a:t>
            </a:r>
          </a:p>
          <a:p>
            <a:pPr lvl="1"/>
            <a:r>
              <a:rPr lang="en-US" sz="3600" dirty="0">
                <a:solidFill>
                  <a:schemeClr val="bg1"/>
                </a:solidFill>
              </a:rPr>
              <a:t>How does the text resolve the question?</a:t>
            </a:r>
          </a:p>
          <a:p>
            <a:pPr lvl="1"/>
            <a:r>
              <a:rPr lang="en-US" sz="3600" dirty="0">
                <a:solidFill>
                  <a:schemeClr val="bg1"/>
                </a:solidFill>
              </a:rPr>
              <a:t>Theme emerges</a:t>
            </a:r>
          </a:p>
          <a:p>
            <a:r>
              <a:rPr lang="en-US" sz="3600" dirty="0">
                <a:solidFill>
                  <a:srgbClr val="FFCC00"/>
                </a:solidFill>
              </a:rPr>
              <a:t>Call to Action</a:t>
            </a:r>
          </a:p>
          <a:p>
            <a:endParaRPr lang="en-US" sz="3600" dirty="0"/>
          </a:p>
        </p:txBody>
      </p:sp>
      <p:pic>
        <p:nvPicPr>
          <p:cNvPr id="4" name="Picture 3">
            <a:extLst>
              <a:ext uri="{FF2B5EF4-FFF2-40B4-BE49-F238E27FC236}">
                <a16:creationId xmlns:a16="http://schemas.microsoft.com/office/drawing/2014/main" id="{02751CD2-7593-4176-857A-253EB9C58F4C}"/>
              </a:ext>
            </a:extLst>
          </p:cNvPr>
          <p:cNvPicPr>
            <a:picLocks noChangeAspect="1"/>
          </p:cNvPicPr>
          <p:nvPr/>
        </p:nvPicPr>
        <p:blipFill>
          <a:blip r:embed="rId3"/>
          <a:stretch>
            <a:fillRect/>
          </a:stretch>
        </p:blipFill>
        <p:spPr>
          <a:xfrm>
            <a:off x="0" y="0"/>
            <a:ext cx="4555758" cy="6858000"/>
          </a:xfrm>
          <a:prstGeom prst="rect">
            <a:avLst/>
          </a:prstGeom>
        </p:spPr>
      </p:pic>
    </p:spTree>
    <p:extLst>
      <p:ext uri="{BB962C8B-B14F-4D97-AF65-F5344CB8AC3E}">
        <p14:creationId xmlns:p14="http://schemas.microsoft.com/office/powerpoint/2010/main" val="20746860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1667" y="5714999"/>
            <a:ext cx="5286533" cy="1143000"/>
          </a:xfrm>
        </p:spPr>
        <p:txBody>
          <a:bodyPr/>
          <a:lstStyle/>
          <a:p>
            <a:r>
              <a:rPr lang="en-US" dirty="0">
                <a:solidFill>
                  <a:schemeClr val="accent1">
                    <a:lumMod val="75000"/>
                  </a:schemeClr>
                </a:solidFill>
              </a:rPr>
              <a:t>Verse-by-verse</a:t>
            </a:r>
          </a:p>
        </p:txBody>
      </p:sp>
      <p:sp>
        <p:nvSpPr>
          <p:cNvPr id="3" name="Content Placeholder 2"/>
          <p:cNvSpPr>
            <a:spLocks noGrp="1"/>
          </p:cNvSpPr>
          <p:nvPr>
            <p:ph idx="1"/>
          </p:nvPr>
        </p:nvSpPr>
        <p:spPr>
          <a:xfrm>
            <a:off x="5081667" y="490992"/>
            <a:ext cx="6580682" cy="5205333"/>
          </a:xfrm>
        </p:spPr>
        <p:txBody>
          <a:bodyPr>
            <a:normAutofit/>
          </a:bodyPr>
          <a:lstStyle/>
          <a:p>
            <a:r>
              <a:rPr lang="en-US" sz="3600" dirty="0"/>
              <a:t>Story or anecdote that introduces theme</a:t>
            </a:r>
          </a:p>
          <a:p>
            <a:r>
              <a:rPr lang="en-US" sz="3600" dirty="0"/>
              <a:t>Read verse-by-verse, sharing everything you know about each particular verse</a:t>
            </a:r>
          </a:p>
          <a:p>
            <a:r>
              <a:rPr lang="en-US" sz="3600" dirty="0"/>
              <a:t>Conclusion, explaining how theme has been fully expressed</a:t>
            </a:r>
          </a:p>
        </p:txBody>
      </p:sp>
      <p:pic>
        <p:nvPicPr>
          <p:cNvPr id="4" name="Picture 3">
            <a:extLst>
              <a:ext uri="{FF2B5EF4-FFF2-40B4-BE49-F238E27FC236}">
                <a16:creationId xmlns:a16="http://schemas.microsoft.com/office/drawing/2014/main" id="{0430E5B9-1DE8-4812-B821-67D202E847A4}"/>
              </a:ext>
            </a:extLst>
          </p:cNvPr>
          <p:cNvPicPr>
            <a:picLocks noChangeAspect="1"/>
          </p:cNvPicPr>
          <p:nvPr/>
        </p:nvPicPr>
        <p:blipFill>
          <a:blip r:embed="rId3"/>
          <a:stretch>
            <a:fillRect/>
          </a:stretch>
        </p:blipFill>
        <p:spPr>
          <a:xfrm>
            <a:off x="0" y="0"/>
            <a:ext cx="4553713" cy="6858000"/>
          </a:xfrm>
          <a:prstGeom prst="rect">
            <a:avLst/>
          </a:prstGeom>
        </p:spPr>
      </p:pic>
    </p:spTree>
    <p:extLst>
      <p:ext uri="{BB962C8B-B14F-4D97-AF65-F5344CB8AC3E}">
        <p14:creationId xmlns:p14="http://schemas.microsoft.com/office/powerpoint/2010/main" val="11346601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6227" y="5715000"/>
            <a:ext cx="7512489" cy="1143000"/>
          </a:xfrm>
        </p:spPr>
        <p:txBody>
          <a:bodyPr>
            <a:normAutofit/>
          </a:bodyPr>
          <a:lstStyle/>
          <a:p>
            <a:pPr algn="r"/>
            <a:r>
              <a:rPr lang="en-US" dirty="0">
                <a:solidFill>
                  <a:schemeClr val="accent2">
                    <a:lumMod val="75000"/>
                  </a:schemeClr>
                </a:solidFill>
              </a:rPr>
              <a:t>Three Point Sermon</a:t>
            </a:r>
          </a:p>
        </p:txBody>
      </p:sp>
      <p:sp>
        <p:nvSpPr>
          <p:cNvPr id="3" name="Content Placeholder 2"/>
          <p:cNvSpPr>
            <a:spLocks noGrp="1"/>
          </p:cNvSpPr>
          <p:nvPr>
            <p:ph idx="1"/>
          </p:nvPr>
        </p:nvSpPr>
        <p:spPr>
          <a:xfrm>
            <a:off x="1631512" y="916922"/>
            <a:ext cx="2715636" cy="3963608"/>
          </a:xfrm>
        </p:spPr>
        <p:txBody>
          <a:bodyPr>
            <a:normAutofit fontScale="85000" lnSpcReduction="20000"/>
          </a:bodyPr>
          <a:lstStyle/>
          <a:p>
            <a:pPr marL="0" indent="0">
              <a:buNone/>
            </a:pPr>
            <a:r>
              <a:rPr lang="en-US" sz="3600" dirty="0">
                <a:solidFill>
                  <a:srgbClr val="FFCC00"/>
                </a:solidFill>
              </a:rPr>
              <a:t>Proposition</a:t>
            </a:r>
          </a:p>
          <a:p>
            <a:r>
              <a:rPr lang="en-US" sz="3600" dirty="0">
                <a:solidFill>
                  <a:srgbClr val="FFCC00"/>
                </a:solidFill>
              </a:rPr>
              <a:t>Point 1</a:t>
            </a:r>
          </a:p>
          <a:p>
            <a:pPr marL="0" indent="0">
              <a:buNone/>
            </a:pPr>
            <a:r>
              <a:rPr lang="en-US" sz="3600" dirty="0"/>
              <a:t>	Illustration</a:t>
            </a:r>
          </a:p>
          <a:p>
            <a:r>
              <a:rPr lang="en-US" sz="3600" dirty="0">
                <a:solidFill>
                  <a:srgbClr val="FFCC00"/>
                </a:solidFill>
              </a:rPr>
              <a:t>Point 2</a:t>
            </a:r>
          </a:p>
          <a:p>
            <a:pPr marL="0" indent="0">
              <a:buNone/>
            </a:pPr>
            <a:r>
              <a:rPr lang="en-US" sz="3600" dirty="0"/>
              <a:t>	Illustration</a:t>
            </a:r>
          </a:p>
          <a:p>
            <a:r>
              <a:rPr lang="en-US" sz="3600" dirty="0">
                <a:solidFill>
                  <a:srgbClr val="FFCC00"/>
                </a:solidFill>
              </a:rPr>
              <a:t>Point 3</a:t>
            </a:r>
          </a:p>
          <a:p>
            <a:pPr marL="0" indent="0">
              <a:buNone/>
            </a:pPr>
            <a:r>
              <a:rPr lang="en-US" sz="3600" dirty="0"/>
              <a:t>	Illustration</a:t>
            </a:r>
          </a:p>
          <a:p>
            <a:pPr marL="0" indent="0">
              <a:buNone/>
            </a:pPr>
            <a:r>
              <a:rPr lang="en-US" sz="3600" dirty="0">
                <a:solidFill>
                  <a:srgbClr val="FFCC00"/>
                </a:solidFill>
              </a:rPr>
              <a:t>Conclusion</a:t>
            </a:r>
          </a:p>
        </p:txBody>
      </p:sp>
      <p:pic>
        <p:nvPicPr>
          <p:cNvPr id="4" name="Picture 3">
            <a:extLst>
              <a:ext uri="{FF2B5EF4-FFF2-40B4-BE49-F238E27FC236}">
                <a16:creationId xmlns:a16="http://schemas.microsoft.com/office/drawing/2014/main" id="{67D1E538-9AD5-4E45-8173-044F7D73F81C}"/>
              </a:ext>
            </a:extLst>
          </p:cNvPr>
          <p:cNvPicPr>
            <a:picLocks noChangeAspect="1"/>
          </p:cNvPicPr>
          <p:nvPr/>
        </p:nvPicPr>
        <p:blipFill>
          <a:blip r:embed="rId3"/>
          <a:stretch>
            <a:fillRect/>
          </a:stretch>
        </p:blipFill>
        <p:spPr>
          <a:xfrm>
            <a:off x="4542020" y="0"/>
            <a:ext cx="7649980" cy="5773412"/>
          </a:xfrm>
          <a:prstGeom prst="rect">
            <a:avLst/>
          </a:prstGeom>
        </p:spPr>
      </p:pic>
    </p:spTree>
    <p:extLst>
      <p:ext uri="{BB962C8B-B14F-4D97-AF65-F5344CB8AC3E}">
        <p14:creationId xmlns:p14="http://schemas.microsoft.com/office/powerpoint/2010/main" val="425102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5896" y="5715000"/>
            <a:ext cx="6001064" cy="1143000"/>
          </a:xfrm>
        </p:spPr>
        <p:txBody>
          <a:bodyPr/>
          <a:lstStyle/>
          <a:p>
            <a:pPr algn="ctr"/>
            <a:r>
              <a:rPr lang="en-US" dirty="0">
                <a:solidFill>
                  <a:schemeClr val="accent2">
                    <a:lumMod val="75000"/>
                  </a:schemeClr>
                </a:solidFill>
              </a:rPr>
              <a:t>The Lowry Loop</a:t>
            </a:r>
          </a:p>
        </p:txBody>
      </p:sp>
      <p:sp>
        <p:nvSpPr>
          <p:cNvPr id="3" name="Content Placeholder 2"/>
          <p:cNvSpPr>
            <a:spLocks noGrp="1"/>
          </p:cNvSpPr>
          <p:nvPr>
            <p:ph idx="1"/>
          </p:nvPr>
        </p:nvSpPr>
        <p:spPr>
          <a:xfrm>
            <a:off x="1826383" y="1366622"/>
            <a:ext cx="2565735" cy="4124755"/>
          </a:xfrm>
        </p:spPr>
        <p:txBody>
          <a:bodyPr>
            <a:normAutofit/>
          </a:bodyPr>
          <a:lstStyle/>
          <a:p>
            <a:r>
              <a:rPr lang="en-US" sz="3600" dirty="0"/>
              <a:t>Oops</a:t>
            </a:r>
          </a:p>
          <a:p>
            <a:r>
              <a:rPr lang="en-US" sz="3600" dirty="0"/>
              <a:t>Ugh</a:t>
            </a:r>
          </a:p>
          <a:p>
            <a:r>
              <a:rPr lang="en-US" sz="3600" dirty="0"/>
              <a:t>Aha!</a:t>
            </a:r>
          </a:p>
          <a:p>
            <a:r>
              <a:rPr lang="en-US" sz="3600" dirty="0"/>
              <a:t>Whee!</a:t>
            </a:r>
          </a:p>
          <a:p>
            <a:r>
              <a:rPr lang="en-US" sz="3600" dirty="0"/>
              <a:t>Yeah!</a:t>
            </a:r>
          </a:p>
          <a:p>
            <a:pPr marL="0" indent="0">
              <a:buNone/>
            </a:pPr>
            <a:endParaRPr lang="en-US" sz="3600" dirty="0"/>
          </a:p>
        </p:txBody>
      </p:sp>
      <p:pic>
        <p:nvPicPr>
          <p:cNvPr id="4" name="Picture 3">
            <a:extLst>
              <a:ext uri="{FF2B5EF4-FFF2-40B4-BE49-F238E27FC236}">
                <a16:creationId xmlns:a16="http://schemas.microsoft.com/office/drawing/2014/main" id="{48152329-D496-488C-96EA-8BC949B999B9}"/>
              </a:ext>
            </a:extLst>
          </p:cNvPr>
          <p:cNvPicPr>
            <a:picLocks noChangeAspect="1"/>
          </p:cNvPicPr>
          <p:nvPr/>
        </p:nvPicPr>
        <p:blipFill>
          <a:blip r:embed="rId3"/>
          <a:stretch>
            <a:fillRect/>
          </a:stretch>
        </p:blipFill>
        <p:spPr>
          <a:xfrm>
            <a:off x="4540857" y="0"/>
            <a:ext cx="7651143" cy="5773412"/>
          </a:xfrm>
          <a:prstGeom prst="rect">
            <a:avLst/>
          </a:prstGeom>
        </p:spPr>
      </p:pic>
    </p:spTree>
    <p:extLst>
      <p:ext uri="{BB962C8B-B14F-4D97-AF65-F5344CB8AC3E}">
        <p14:creationId xmlns:p14="http://schemas.microsoft.com/office/powerpoint/2010/main" val="1017711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2196" y="5715000"/>
            <a:ext cx="7919803" cy="1143000"/>
          </a:xfrm>
        </p:spPr>
        <p:txBody>
          <a:bodyPr/>
          <a:lstStyle/>
          <a:p>
            <a:r>
              <a:rPr lang="en-US" dirty="0">
                <a:solidFill>
                  <a:schemeClr val="accent2">
                    <a:lumMod val="75000"/>
                  </a:schemeClr>
                </a:solidFill>
              </a:rPr>
              <a:t>Pattern-Break-Resolution</a:t>
            </a:r>
          </a:p>
        </p:txBody>
      </p:sp>
      <p:sp>
        <p:nvSpPr>
          <p:cNvPr id="3" name="Content Placeholder 2"/>
          <p:cNvSpPr>
            <a:spLocks noGrp="1"/>
          </p:cNvSpPr>
          <p:nvPr>
            <p:ph idx="1"/>
          </p:nvPr>
        </p:nvSpPr>
        <p:spPr>
          <a:xfrm>
            <a:off x="7012980" y="482203"/>
            <a:ext cx="4829250" cy="5054145"/>
          </a:xfrm>
        </p:spPr>
        <p:txBody>
          <a:bodyPr>
            <a:normAutofit/>
          </a:bodyPr>
          <a:lstStyle/>
          <a:p>
            <a:r>
              <a:rPr lang="en-US" sz="3600" dirty="0"/>
              <a:t>Pattern of expectation established</a:t>
            </a:r>
          </a:p>
          <a:p>
            <a:r>
              <a:rPr lang="en-US" sz="3600" dirty="0"/>
              <a:t>Intensity builds</a:t>
            </a:r>
          </a:p>
          <a:p>
            <a:r>
              <a:rPr lang="en-US" sz="3600" dirty="0"/>
              <a:t>Surprise reversal/breaking of pattern</a:t>
            </a:r>
          </a:p>
          <a:p>
            <a:r>
              <a:rPr lang="en-US" sz="3600" dirty="0"/>
              <a:t>Resolution</a:t>
            </a:r>
          </a:p>
          <a:p>
            <a:endParaRPr lang="en-US" sz="3600" dirty="0"/>
          </a:p>
        </p:txBody>
      </p:sp>
      <p:pic>
        <p:nvPicPr>
          <p:cNvPr id="4" name="Picture 3">
            <a:extLst>
              <a:ext uri="{FF2B5EF4-FFF2-40B4-BE49-F238E27FC236}">
                <a16:creationId xmlns:a16="http://schemas.microsoft.com/office/drawing/2014/main" id="{8B9F3283-B181-4727-9040-DDB83B3D3320}"/>
              </a:ext>
            </a:extLst>
          </p:cNvPr>
          <p:cNvPicPr>
            <a:picLocks noChangeAspect="1"/>
          </p:cNvPicPr>
          <p:nvPr/>
        </p:nvPicPr>
        <p:blipFill>
          <a:blip r:embed="rId3"/>
          <a:stretch>
            <a:fillRect/>
          </a:stretch>
        </p:blipFill>
        <p:spPr>
          <a:xfrm>
            <a:off x="1" y="0"/>
            <a:ext cx="6655632" cy="5773412"/>
          </a:xfrm>
          <a:prstGeom prst="rect">
            <a:avLst/>
          </a:prstGeom>
        </p:spPr>
      </p:pic>
    </p:spTree>
    <p:extLst>
      <p:ext uri="{BB962C8B-B14F-4D97-AF65-F5344CB8AC3E}">
        <p14:creationId xmlns:p14="http://schemas.microsoft.com/office/powerpoint/2010/main" val="470827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82385" y="5748728"/>
            <a:ext cx="8209615" cy="1143000"/>
          </a:xfrm>
        </p:spPr>
        <p:txBody>
          <a:bodyPr/>
          <a:lstStyle/>
          <a:p>
            <a:r>
              <a:rPr lang="en-US" dirty="0">
                <a:solidFill>
                  <a:schemeClr val="accent2">
                    <a:lumMod val="75000"/>
                  </a:schemeClr>
                </a:solidFill>
              </a:rPr>
              <a:t>Four Pages of the Sermon</a:t>
            </a:r>
          </a:p>
        </p:txBody>
      </p:sp>
      <p:sp>
        <p:nvSpPr>
          <p:cNvPr id="3" name="Content Placeholder 2"/>
          <p:cNvSpPr>
            <a:spLocks noGrp="1"/>
          </p:cNvSpPr>
          <p:nvPr>
            <p:ph idx="1"/>
          </p:nvPr>
        </p:nvSpPr>
        <p:spPr>
          <a:xfrm>
            <a:off x="7420130" y="659567"/>
            <a:ext cx="4162271" cy="4904244"/>
          </a:xfrm>
        </p:spPr>
        <p:txBody>
          <a:bodyPr>
            <a:normAutofit/>
          </a:bodyPr>
          <a:lstStyle/>
          <a:p>
            <a:r>
              <a:rPr lang="en-US" sz="3600" dirty="0"/>
              <a:t>Trouble in the text</a:t>
            </a:r>
          </a:p>
          <a:p>
            <a:r>
              <a:rPr lang="en-US" sz="3600" dirty="0"/>
              <a:t>Trouble in the world</a:t>
            </a:r>
          </a:p>
          <a:p>
            <a:r>
              <a:rPr lang="en-US" sz="3600" dirty="0"/>
              <a:t>Grace in the text</a:t>
            </a:r>
          </a:p>
          <a:p>
            <a:r>
              <a:rPr lang="en-US" sz="3600" dirty="0"/>
              <a:t>Grace in the world</a:t>
            </a:r>
          </a:p>
        </p:txBody>
      </p:sp>
      <p:pic>
        <p:nvPicPr>
          <p:cNvPr id="4" name="Picture 3">
            <a:extLst>
              <a:ext uri="{FF2B5EF4-FFF2-40B4-BE49-F238E27FC236}">
                <a16:creationId xmlns:a16="http://schemas.microsoft.com/office/drawing/2014/main" id="{488B0CAF-335A-4042-BA2B-0CC81752DEB2}"/>
              </a:ext>
            </a:extLst>
          </p:cNvPr>
          <p:cNvPicPr>
            <a:picLocks noChangeAspect="1"/>
          </p:cNvPicPr>
          <p:nvPr/>
        </p:nvPicPr>
        <p:blipFill>
          <a:blip r:embed="rId3"/>
          <a:stretch>
            <a:fillRect/>
          </a:stretch>
        </p:blipFill>
        <p:spPr>
          <a:xfrm>
            <a:off x="0" y="0"/>
            <a:ext cx="6657409" cy="5773412"/>
          </a:xfrm>
          <a:prstGeom prst="rect">
            <a:avLst/>
          </a:prstGeom>
        </p:spPr>
      </p:pic>
    </p:spTree>
    <p:extLst>
      <p:ext uri="{BB962C8B-B14F-4D97-AF65-F5344CB8AC3E}">
        <p14:creationId xmlns:p14="http://schemas.microsoft.com/office/powerpoint/2010/main" val="5055738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2A9414-6A17-4EEE-BEC1-F1BC31F9873D}"/>
              </a:ext>
            </a:extLst>
          </p:cNvPr>
          <p:cNvPicPr>
            <a:picLocks noChangeAspect="1"/>
          </p:cNvPicPr>
          <p:nvPr/>
        </p:nvPicPr>
        <p:blipFill>
          <a:blip r:embed="rId3"/>
          <a:stretch>
            <a:fillRect/>
          </a:stretch>
        </p:blipFill>
        <p:spPr>
          <a:xfrm>
            <a:off x="3731741" y="-12504"/>
            <a:ext cx="8460259" cy="6870504"/>
          </a:xfrm>
          <a:prstGeom prst="rect">
            <a:avLst/>
          </a:prstGeom>
        </p:spPr>
      </p:pic>
      <p:sp>
        <p:nvSpPr>
          <p:cNvPr id="2" name="Title 1">
            <a:extLst>
              <a:ext uri="{FF2B5EF4-FFF2-40B4-BE49-F238E27FC236}">
                <a16:creationId xmlns:a16="http://schemas.microsoft.com/office/drawing/2014/main" id="{5CAD1AFD-11FD-45EF-8960-8B4780CA8353}"/>
              </a:ext>
            </a:extLst>
          </p:cNvPr>
          <p:cNvSpPr>
            <a:spLocks noGrp="1"/>
          </p:cNvSpPr>
          <p:nvPr>
            <p:ph type="ctrTitle"/>
          </p:nvPr>
        </p:nvSpPr>
        <p:spPr>
          <a:xfrm rot="5400000">
            <a:off x="159368" y="2944382"/>
            <a:ext cx="5181604" cy="956732"/>
          </a:xfrm>
        </p:spPr>
        <p:txBody>
          <a:bodyPr>
            <a:noAutofit/>
          </a:bodyPr>
          <a:lstStyle/>
          <a:p>
            <a:pPr algn="ctr"/>
            <a:r>
              <a:rPr lang="en-US" sz="7200" dirty="0">
                <a:solidFill>
                  <a:schemeClr val="accent1">
                    <a:lumMod val="75000"/>
                  </a:schemeClr>
                </a:solidFill>
              </a:rPr>
              <a:t>BREAK</a:t>
            </a:r>
          </a:p>
        </p:txBody>
      </p:sp>
      <p:sp>
        <p:nvSpPr>
          <p:cNvPr id="3" name="Subtitle 2">
            <a:extLst>
              <a:ext uri="{FF2B5EF4-FFF2-40B4-BE49-F238E27FC236}">
                <a16:creationId xmlns:a16="http://schemas.microsoft.com/office/drawing/2014/main" id="{3AEF1D24-20F9-4CD1-98AB-C0EC2BDB8CC7}"/>
              </a:ext>
            </a:extLst>
          </p:cNvPr>
          <p:cNvSpPr>
            <a:spLocks noGrp="1"/>
          </p:cNvSpPr>
          <p:nvPr>
            <p:ph type="subTitle" idx="1"/>
          </p:nvPr>
        </p:nvSpPr>
        <p:spPr>
          <a:xfrm>
            <a:off x="4591674" y="6512010"/>
            <a:ext cx="6616824" cy="345585"/>
          </a:xfrm>
        </p:spPr>
        <p:txBody>
          <a:bodyPr>
            <a:normAutofit/>
          </a:bodyPr>
          <a:lstStyle/>
          <a:p>
            <a:pPr algn="ctr"/>
            <a:r>
              <a:rPr lang="en-US" sz="1200" dirty="0">
                <a:solidFill>
                  <a:schemeClr val="bg1"/>
                </a:solidFill>
              </a:rPr>
              <a:t>Copyright: &lt;a href='https://www.123rf.com/profile_enciktep'&gt;enciktep / 123RF Stock Photo&lt;/a&gt;</a:t>
            </a:r>
          </a:p>
        </p:txBody>
      </p:sp>
    </p:spTree>
    <p:extLst>
      <p:ext uri="{BB962C8B-B14F-4D97-AF65-F5344CB8AC3E}">
        <p14:creationId xmlns:p14="http://schemas.microsoft.com/office/powerpoint/2010/main" val="29713385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6382" y="284814"/>
            <a:ext cx="4135087" cy="1143000"/>
          </a:xfrm>
        </p:spPr>
        <p:txBody>
          <a:bodyPr>
            <a:normAutofit fontScale="90000"/>
          </a:bodyPr>
          <a:lstStyle/>
          <a:p>
            <a:r>
              <a:rPr lang="en-US" dirty="0">
                <a:solidFill>
                  <a:srgbClr val="FFCC00"/>
                </a:solidFill>
              </a:rPr>
              <a:t>Writing for Oral Delivery</a:t>
            </a:r>
          </a:p>
        </p:txBody>
      </p:sp>
      <p:sp>
        <p:nvSpPr>
          <p:cNvPr id="3" name="Content Placeholder 2"/>
          <p:cNvSpPr>
            <a:spLocks noGrp="1"/>
          </p:cNvSpPr>
          <p:nvPr>
            <p:ph idx="1"/>
          </p:nvPr>
        </p:nvSpPr>
        <p:spPr>
          <a:xfrm>
            <a:off x="1826381" y="1765095"/>
            <a:ext cx="4135087" cy="3963608"/>
          </a:xfrm>
        </p:spPr>
        <p:txBody>
          <a:bodyPr>
            <a:normAutofit fontScale="85000" lnSpcReduction="20000"/>
          </a:bodyPr>
          <a:lstStyle/>
          <a:p>
            <a:r>
              <a:rPr lang="en-US" sz="3600" dirty="0"/>
              <a:t>A strong beginning or “hook”</a:t>
            </a:r>
          </a:p>
          <a:p>
            <a:r>
              <a:rPr lang="en-US" sz="3600" dirty="0"/>
              <a:t>Use repetition</a:t>
            </a:r>
          </a:p>
          <a:p>
            <a:r>
              <a:rPr lang="en-US" sz="3600" dirty="0"/>
              <a:t>Offer concrete examples</a:t>
            </a:r>
          </a:p>
          <a:p>
            <a:r>
              <a:rPr lang="en-US" sz="3600" dirty="0"/>
              <a:t>Share first-person story or witness</a:t>
            </a:r>
          </a:p>
          <a:p>
            <a:r>
              <a:rPr lang="en-US" sz="3600" dirty="0"/>
              <a:t>Be creative with body language</a:t>
            </a:r>
          </a:p>
        </p:txBody>
      </p:sp>
      <p:pic>
        <p:nvPicPr>
          <p:cNvPr id="4" name="Picture 3">
            <a:extLst>
              <a:ext uri="{FF2B5EF4-FFF2-40B4-BE49-F238E27FC236}">
                <a16:creationId xmlns:a16="http://schemas.microsoft.com/office/drawing/2014/main" id="{DED30D39-5A34-4261-B965-389378A7D428}"/>
              </a:ext>
            </a:extLst>
          </p:cNvPr>
          <p:cNvPicPr>
            <a:picLocks noChangeAspect="1"/>
          </p:cNvPicPr>
          <p:nvPr/>
        </p:nvPicPr>
        <p:blipFill>
          <a:blip r:embed="rId3"/>
          <a:stretch>
            <a:fillRect/>
          </a:stretch>
        </p:blipFill>
        <p:spPr>
          <a:xfrm>
            <a:off x="6230531" y="0"/>
            <a:ext cx="5961469" cy="6858000"/>
          </a:xfrm>
          <a:prstGeom prst="rect">
            <a:avLst/>
          </a:prstGeom>
        </p:spPr>
      </p:pic>
    </p:spTree>
    <p:extLst>
      <p:ext uri="{BB962C8B-B14F-4D97-AF65-F5344CB8AC3E}">
        <p14:creationId xmlns:p14="http://schemas.microsoft.com/office/powerpoint/2010/main" val="6415385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38860" y="467621"/>
            <a:ext cx="4357140" cy="5348563"/>
          </a:xfrm>
        </p:spPr>
        <p:txBody>
          <a:bodyPr>
            <a:normAutofit fontScale="92500" lnSpcReduction="20000"/>
          </a:bodyPr>
          <a:lstStyle/>
          <a:p>
            <a:r>
              <a:rPr lang="en-US" sz="3600" dirty="0"/>
              <a:t>Be authentic</a:t>
            </a:r>
          </a:p>
          <a:p>
            <a:r>
              <a:rPr lang="en-US" sz="3600" dirty="0"/>
              <a:t>Edit, edit, edit</a:t>
            </a:r>
          </a:p>
          <a:p>
            <a:r>
              <a:rPr lang="en-US" sz="3600" dirty="0"/>
              <a:t>Work hard on transitions</a:t>
            </a:r>
          </a:p>
          <a:p>
            <a:r>
              <a:rPr lang="en-US" sz="3600" dirty="0"/>
              <a:t>Strong ending: only land the plane once!!</a:t>
            </a:r>
          </a:p>
          <a:p>
            <a:r>
              <a:rPr lang="en-US" sz="3600" dirty="0"/>
              <a:t>Listen as you read aloud</a:t>
            </a:r>
          </a:p>
          <a:p>
            <a:r>
              <a:rPr lang="en-US" sz="3600" dirty="0"/>
              <a:t>Practice, practice, practice</a:t>
            </a:r>
          </a:p>
        </p:txBody>
      </p:sp>
      <p:pic>
        <p:nvPicPr>
          <p:cNvPr id="2" name="Picture 1">
            <a:extLst>
              <a:ext uri="{FF2B5EF4-FFF2-40B4-BE49-F238E27FC236}">
                <a16:creationId xmlns:a16="http://schemas.microsoft.com/office/drawing/2014/main" id="{87F668EE-5011-44F2-ADF6-4E469ADE4BD2}"/>
              </a:ext>
            </a:extLst>
          </p:cNvPr>
          <p:cNvPicPr>
            <a:picLocks noChangeAspect="1"/>
          </p:cNvPicPr>
          <p:nvPr/>
        </p:nvPicPr>
        <p:blipFill>
          <a:blip r:embed="rId3"/>
          <a:stretch>
            <a:fillRect/>
          </a:stretch>
        </p:blipFill>
        <p:spPr>
          <a:xfrm>
            <a:off x="6230111" y="-119922"/>
            <a:ext cx="5961889" cy="6858000"/>
          </a:xfrm>
          <a:prstGeom prst="rect">
            <a:avLst/>
          </a:prstGeom>
        </p:spPr>
      </p:pic>
    </p:spTree>
    <p:extLst>
      <p:ext uri="{BB962C8B-B14F-4D97-AF65-F5344CB8AC3E}">
        <p14:creationId xmlns:p14="http://schemas.microsoft.com/office/powerpoint/2010/main" val="3702017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80B58-CDEA-4624-86E1-8D96F278720C}"/>
              </a:ext>
            </a:extLst>
          </p:cNvPr>
          <p:cNvSpPr>
            <a:spLocks noGrp="1"/>
          </p:cNvSpPr>
          <p:nvPr>
            <p:ph type="ctrTitle"/>
          </p:nvPr>
        </p:nvSpPr>
        <p:spPr>
          <a:xfrm>
            <a:off x="1880469" y="143802"/>
            <a:ext cx="5114691" cy="937705"/>
          </a:xfrm>
        </p:spPr>
        <p:txBody>
          <a:bodyPr>
            <a:noAutofit/>
          </a:bodyPr>
          <a:lstStyle/>
          <a:p>
            <a:pPr algn="ctr"/>
            <a:r>
              <a:rPr lang="en-US" sz="5400" dirty="0">
                <a:solidFill>
                  <a:srgbClr val="7030A0"/>
                </a:solidFill>
                <a:latin typeface="+mn-lt"/>
              </a:rPr>
              <a:t>Closing Prayer</a:t>
            </a:r>
          </a:p>
        </p:txBody>
      </p:sp>
      <p:sp>
        <p:nvSpPr>
          <p:cNvPr id="3" name="Subtitle 2">
            <a:extLst>
              <a:ext uri="{FF2B5EF4-FFF2-40B4-BE49-F238E27FC236}">
                <a16:creationId xmlns:a16="http://schemas.microsoft.com/office/drawing/2014/main" id="{5E996107-E945-479F-A22F-66E953A0EA22}"/>
              </a:ext>
            </a:extLst>
          </p:cNvPr>
          <p:cNvSpPr>
            <a:spLocks noGrp="1"/>
          </p:cNvSpPr>
          <p:nvPr>
            <p:ph type="subTitle" idx="1"/>
          </p:nvPr>
        </p:nvSpPr>
        <p:spPr>
          <a:xfrm>
            <a:off x="1708879" y="1116769"/>
            <a:ext cx="5681272" cy="5722494"/>
          </a:xfrm>
        </p:spPr>
        <p:txBody>
          <a:bodyPr>
            <a:normAutofit/>
          </a:bodyPr>
          <a:lstStyle/>
          <a:p>
            <a:r>
              <a:rPr lang="en-US" sz="2800" b="1" dirty="0"/>
              <a:t>Holy God, we give thanks today for words: for your Word spoken through the voices of our Scriptures; for your Word made flesh in Jesus Christ; and for your Word living in our world today by the power of the Holy Spirit. As we prepare to become preachers, let your Word guide our words in every part of the process. Amen. </a:t>
            </a:r>
          </a:p>
          <a:p>
            <a:endParaRPr lang="en-US" sz="2800" dirty="0">
              <a:latin typeface="+mn-lt"/>
            </a:endParaRPr>
          </a:p>
        </p:txBody>
      </p:sp>
      <p:pic>
        <p:nvPicPr>
          <p:cNvPr id="4" name="Picture 3">
            <a:extLst>
              <a:ext uri="{FF2B5EF4-FFF2-40B4-BE49-F238E27FC236}">
                <a16:creationId xmlns:a16="http://schemas.microsoft.com/office/drawing/2014/main" id="{B0C9DBF2-5BFC-4E14-BC5D-42F01259FF2A}"/>
              </a:ext>
            </a:extLst>
          </p:cNvPr>
          <p:cNvPicPr>
            <a:picLocks noChangeAspect="1"/>
          </p:cNvPicPr>
          <p:nvPr/>
        </p:nvPicPr>
        <p:blipFill>
          <a:blip r:embed="rId3"/>
          <a:stretch>
            <a:fillRect/>
          </a:stretch>
        </p:blipFill>
        <p:spPr>
          <a:xfrm>
            <a:off x="7585725" y="0"/>
            <a:ext cx="4581291" cy="6886587"/>
          </a:xfrm>
          <a:prstGeom prst="rect">
            <a:avLst/>
          </a:prstGeom>
        </p:spPr>
      </p:pic>
    </p:spTree>
    <p:extLst>
      <p:ext uri="{BB962C8B-B14F-4D97-AF65-F5344CB8AC3E}">
        <p14:creationId xmlns:p14="http://schemas.microsoft.com/office/powerpoint/2010/main" val="17651189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8702" y="2319981"/>
            <a:ext cx="6054810" cy="1143000"/>
          </a:xfrm>
        </p:spPr>
        <p:txBody>
          <a:bodyPr>
            <a:normAutofit fontScale="90000"/>
          </a:bodyPr>
          <a:lstStyle/>
          <a:p>
            <a:r>
              <a:rPr lang="en-US" dirty="0"/>
              <a:t>Session 5: </a:t>
            </a:r>
            <a:br>
              <a:rPr lang="en-US" dirty="0"/>
            </a:br>
            <a:r>
              <a:rPr lang="en-US" sz="8000" dirty="0">
                <a:solidFill>
                  <a:srgbClr val="FFCC00"/>
                </a:solidFill>
                <a:latin typeface="Arial" panose="020B0604020202020204" pitchFamily="34" charset="0"/>
                <a:cs typeface="Arial" panose="020B0604020202020204" pitchFamily="34" charset="0"/>
              </a:rPr>
              <a:t>Proclamation and Response</a:t>
            </a:r>
          </a:p>
        </p:txBody>
      </p:sp>
      <p:pic>
        <p:nvPicPr>
          <p:cNvPr id="15" name="Content Placeholder 14">
            <a:extLst>
              <a:ext uri="{FF2B5EF4-FFF2-40B4-BE49-F238E27FC236}">
                <a16:creationId xmlns:a16="http://schemas.microsoft.com/office/drawing/2014/main" id="{3C0F8111-92F7-4F1A-A356-9C5D008AFC1F}"/>
              </a:ext>
            </a:extLst>
          </p:cNvPr>
          <p:cNvPicPr>
            <a:picLocks noGrp="1" noChangeAspect="1"/>
          </p:cNvPicPr>
          <p:nvPr>
            <p:ph idx="1"/>
          </p:nvPr>
        </p:nvPicPr>
        <p:blipFill>
          <a:blip r:embed="rId3"/>
          <a:stretch>
            <a:fillRect/>
          </a:stretch>
        </p:blipFill>
        <p:spPr>
          <a:xfrm>
            <a:off x="7866326" y="0"/>
            <a:ext cx="3855307" cy="5782962"/>
          </a:xfrm>
          <a:prstGeom prst="rect">
            <a:avLst/>
          </a:prstGeom>
        </p:spPr>
      </p:pic>
    </p:spTree>
    <p:extLst>
      <p:ext uri="{BB962C8B-B14F-4D97-AF65-F5344CB8AC3E}">
        <p14:creationId xmlns:p14="http://schemas.microsoft.com/office/powerpoint/2010/main" val="22698245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69FB7-6151-412A-AD28-DD367D25D154}"/>
              </a:ext>
            </a:extLst>
          </p:cNvPr>
          <p:cNvSpPr>
            <a:spLocks noGrp="1"/>
          </p:cNvSpPr>
          <p:nvPr>
            <p:ph type="ctrTitle"/>
          </p:nvPr>
        </p:nvSpPr>
        <p:spPr>
          <a:xfrm>
            <a:off x="2863120" y="2752722"/>
            <a:ext cx="8794745" cy="956732"/>
          </a:xfrm>
        </p:spPr>
        <p:txBody>
          <a:bodyPr>
            <a:normAutofit fontScale="90000"/>
          </a:bodyPr>
          <a:lstStyle/>
          <a:p>
            <a:br>
              <a:rPr lang="en-US" dirty="0"/>
            </a:br>
            <a:r>
              <a:rPr lang="en-US" dirty="0"/>
              <a:t> </a:t>
            </a:r>
            <a:br>
              <a:rPr lang="en-US" dirty="0"/>
            </a:br>
            <a:r>
              <a:rPr lang="en-US" sz="8900" dirty="0"/>
              <a:t>“Your sermon is not finished until you deliver it.”  </a:t>
            </a:r>
            <a:br>
              <a:rPr lang="en-US" dirty="0"/>
            </a:br>
            <a:r>
              <a:rPr lang="en-US" dirty="0"/>
              <a:t> </a:t>
            </a:r>
            <a:br>
              <a:rPr lang="en-US" dirty="0"/>
            </a:br>
            <a:r>
              <a:rPr lang="en-US" dirty="0"/>
              <a:t> </a:t>
            </a:r>
          </a:p>
        </p:txBody>
      </p:sp>
    </p:spTree>
    <p:extLst>
      <p:ext uri="{BB962C8B-B14F-4D97-AF65-F5344CB8AC3E}">
        <p14:creationId xmlns:p14="http://schemas.microsoft.com/office/powerpoint/2010/main" val="2200245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6382" y="302443"/>
            <a:ext cx="9756019" cy="1143000"/>
          </a:xfrm>
        </p:spPr>
        <p:txBody>
          <a:bodyPr/>
          <a:lstStyle/>
          <a:p>
            <a:r>
              <a:rPr lang="en-US" dirty="0">
                <a:solidFill>
                  <a:srgbClr val="FFCC00"/>
                </a:solidFill>
              </a:rPr>
              <a:t>Delivering your Sermon</a:t>
            </a:r>
          </a:p>
        </p:txBody>
      </p:sp>
      <p:sp>
        <p:nvSpPr>
          <p:cNvPr id="3" name="Content Placeholder 2"/>
          <p:cNvSpPr>
            <a:spLocks noGrp="1"/>
          </p:cNvSpPr>
          <p:nvPr>
            <p:ph idx="1"/>
          </p:nvPr>
        </p:nvSpPr>
        <p:spPr>
          <a:xfrm>
            <a:off x="1826383" y="1445443"/>
            <a:ext cx="10090797" cy="4118368"/>
          </a:xfrm>
        </p:spPr>
        <p:txBody>
          <a:bodyPr>
            <a:normAutofit fontScale="77500" lnSpcReduction="20000"/>
          </a:bodyPr>
          <a:lstStyle/>
          <a:p>
            <a:pPr marL="0" indent="0">
              <a:buNone/>
            </a:pPr>
            <a:r>
              <a:rPr lang="en-US" sz="5200" dirty="0"/>
              <a:t>Manuscripts, notes, or nothing at all</a:t>
            </a:r>
          </a:p>
          <a:p>
            <a:endParaRPr lang="en-US" sz="3600" dirty="0"/>
          </a:p>
          <a:p>
            <a:r>
              <a:rPr lang="en-US" sz="4100" dirty="0"/>
              <a:t>In your experience as a listener, what have been the drawbacks, if any, of listening to a preacher who uses a manuscript? </a:t>
            </a:r>
          </a:p>
          <a:p>
            <a:r>
              <a:rPr lang="en-US" sz="4100" dirty="0"/>
              <a:t>What have been the benefits? What have been the drawbacks, if any, of listening to a preacher who preached without notes?</a:t>
            </a:r>
          </a:p>
          <a:p>
            <a:r>
              <a:rPr lang="en-US" sz="4100" dirty="0"/>
              <a:t>What were the benefits?</a:t>
            </a:r>
          </a:p>
        </p:txBody>
      </p:sp>
    </p:spTree>
    <p:extLst>
      <p:ext uri="{BB962C8B-B14F-4D97-AF65-F5344CB8AC3E}">
        <p14:creationId xmlns:p14="http://schemas.microsoft.com/office/powerpoint/2010/main" val="21330877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24C6DA-3370-4A06-9E0A-BD39870E7651}"/>
              </a:ext>
            </a:extLst>
          </p:cNvPr>
          <p:cNvPicPr>
            <a:picLocks noChangeAspect="1"/>
          </p:cNvPicPr>
          <p:nvPr/>
        </p:nvPicPr>
        <p:blipFill>
          <a:blip r:embed="rId3"/>
          <a:stretch>
            <a:fillRect/>
          </a:stretch>
        </p:blipFill>
        <p:spPr>
          <a:xfrm>
            <a:off x="0" y="371"/>
            <a:ext cx="12192000" cy="6857629"/>
          </a:xfrm>
          <a:prstGeom prst="rect">
            <a:avLst/>
          </a:prstGeom>
        </p:spPr>
      </p:pic>
      <p:sp>
        <p:nvSpPr>
          <p:cNvPr id="2" name="Title 1">
            <a:extLst>
              <a:ext uri="{FF2B5EF4-FFF2-40B4-BE49-F238E27FC236}">
                <a16:creationId xmlns:a16="http://schemas.microsoft.com/office/drawing/2014/main" id="{77133AC9-DF79-4D01-8C36-F8CD7E71A1AF}"/>
              </a:ext>
            </a:extLst>
          </p:cNvPr>
          <p:cNvSpPr>
            <a:spLocks noGrp="1"/>
          </p:cNvSpPr>
          <p:nvPr>
            <p:ph type="title"/>
          </p:nvPr>
        </p:nvSpPr>
        <p:spPr>
          <a:xfrm>
            <a:off x="1217990" y="284259"/>
            <a:ext cx="9756019" cy="1143000"/>
          </a:xfrm>
        </p:spPr>
        <p:txBody>
          <a:bodyPr>
            <a:normAutofit fontScale="90000"/>
          </a:bodyPr>
          <a:lstStyle/>
          <a:p>
            <a:pPr algn="ctr"/>
            <a:r>
              <a:rPr lang="en-US" dirty="0">
                <a:solidFill>
                  <a:srgbClr val="FFCC00"/>
                </a:solidFill>
              </a:rPr>
              <a:t>“Preaching Without Notes”</a:t>
            </a:r>
            <a:br>
              <a:rPr lang="en-US" dirty="0">
                <a:solidFill>
                  <a:srgbClr val="FFCC00"/>
                </a:solidFill>
              </a:rPr>
            </a:br>
            <a:r>
              <a:rPr lang="en-US" sz="3600" dirty="0">
                <a:solidFill>
                  <a:schemeClr val="bg2">
                    <a:lumMod val="25000"/>
                  </a:schemeClr>
                </a:solidFill>
              </a:rPr>
              <a:t>by Joseph Webb</a:t>
            </a:r>
          </a:p>
        </p:txBody>
      </p:sp>
      <p:sp>
        <p:nvSpPr>
          <p:cNvPr id="3" name="Content Placeholder 2">
            <a:extLst>
              <a:ext uri="{FF2B5EF4-FFF2-40B4-BE49-F238E27FC236}">
                <a16:creationId xmlns:a16="http://schemas.microsoft.com/office/drawing/2014/main" id="{6E47BDC0-DBD0-4BEA-949D-968DF42D9A0E}"/>
              </a:ext>
            </a:extLst>
          </p:cNvPr>
          <p:cNvSpPr>
            <a:spLocks noGrp="1"/>
          </p:cNvSpPr>
          <p:nvPr>
            <p:ph idx="1"/>
          </p:nvPr>
        </p:nvSpPr>
        <p:spPr>
          <a:xfrm>
            <a:off x="2909380" y="5871159"/>
            <a:ext cx="6373237" cy="976821"/>
          </a:xfrm>
        </p:spPr>
        <p:txBody>
          <a:bodyPr/>
          <a:lstStyle/>
          <a:p>
            <a:pPr marL="0" indent="0" algn="ctr">
              <a:buNone/>
            </a:pPr>
            <a:r>
              <a:rPr lang="en-US" dirty="0">
                <a:solidFill>
                  <a:schemeClr val="tx1"/>
                </a:solidFill>
              </a:rPr>
              <a:t>preaching@umcdiscipleship.org</a:t>
            </a:r>
          </a:p>
        </p:txBody>
      </p:sp>
    </p:spTree>
    <p:extLst>
      <p:ext uri="{BB962C8B-B14F-4D97-AF65-F5344CB8AC3E}">
        <p14:creationId xmlns:p14="http://schemas.microsoft.com/office/powerpoint/2010/main" val="8828617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CC00"/>
                </a:solidFill>
              </a:rPr>
              <a:t>Pulpits</a:t>
            </a:r>
          </a:p>
        </p:txBody>
      </p:sp>
      <p:sp>
        <p:nvSpPr>
          <p:cNvPr id="3" name="Content Placeholder 2"/>
          <p:cNvSpPr>
            <a:spLocks noGrp="1"/>
          </p:cNvSpPr>
          <p:nvPr>
            <p:ph idx="1"/>
          </p:nvPr>
        </p:nvSpPr>
        <p:spPr/>
        <p:txBody>
          <a:bodyPr>
            <a:normAutofit fontScale="85000" lnSpcReduction="10000"/>
          </a:bodyPr>
          <a:lstStyle/>
          <a:p>
            <a:r>
              <a:rPr lang="en-US" sz="3600" dirty="0"/>
              <a:t>What is the pulpit like in your church? When was it built? Is it large or small? Does the preacher use it?</a:t>
            </a:r>
          </a:p>
          <a:p>
            <a:r>
              <a:rPr lang="en-US" sz="3600" dirty="0"/>
              <a:t>What are the pulpits like in other churches you have attended?</a:t>
            </a:r>
          </a:p>
          <a:p>
            <a:r>
              <a:rPr lang="en-US" sz="3600" dirty="0"/>
              <a:t>What difference does the pulpit make for the person sitting in the pews?</a:t>
            </a:r>
          </a:p>
          <a:p>
            <a:r>
              <a:rPr lang="en-US" sz="3600" dirty="0"/>
              <a:t>When has the pulpit facilitated your ability to listen? When has it hindered your ability?</a:t>
            </a:r>
          </a:p>
        </p:txBody>
      </p:sp>
    </p:spTree>
    <p:extLst>
      <p:ext uri="{BB962C8B-B14F-4D97-AF65-F5344CB8AC3E}">
        <p14:creationId xmlns:p14="http://schemas.microsoft.com/office/powerpoint/2010/main" val="17893722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114278" y="2307842"/>
            <a:ext cx="5783742" cy="1143000"/>
          </a:xfrm>
        </p:spPr>
        <p:txBody>
          <a:bodyPr>
            <a:normAutofit/>
          </a:bodyPr>
          <a:lstStyle/>
          <a:p>
            <a:pPr algn="ctr"/>
            <a:r>
              <a:rPr lang="en-US" sz="6600" dirty="0">
                <a:solidFill>
                  <a:srgbClr val="FFCC00"/>
                </a:solidFill>
              </a:rPr>
              <a:t>Microphones</a:t>
            </a:r>
          </a:p>
        </p:txBody>
      </p:sp>
      <p:pic>
        <p:nvPicPr>
          <p:cNvPr id="4" name="Picture 3">
            <a:extLst>
              <a:ext uri="{FF2B5EF4-FFF2-40B4-BE49-F238E27FC236}">
                <a16:creationId xmlns:a16="http://schemas.microsoft.com/office/drawing/2014/main" id="{052D24F9-F0F7-4FE6-9C52-3DF83727DCC8}"/>
              </a:ext>
            </a:extLst>
          </p:cNvPr>
          <p:cNvPicPr>
            <a:picLocks noChangeAspect="1"/>
          </p:cNvPicPr>
          <p:nvPr/>
        </p:nvPicPr>
        <p:blipFill>
          <a:blip r:embed="rId3"/>
          <a:stretch>
            <a:fillRect/>
          </a:stretch>
        </p:blipFill>
        <p:spPr>
          <a:xfrm>
            <a:off x="3957404" y="-12529"/>
            <a:ext cx="8234596" cy="5783742"/>
          </a:xfrm>
          <a:prstGeom prst="rect">
            <a:avLst/>
          </a:prstGeom>
        </p:spPr>
      </p:pic>
      <p:sp>
        <p:nvSpPr>
          <p:cNvPr id="3" name="Content Placeholder 2"/>
          <p:cNvSpPr>
            <a:spLocks noGrp="1"/>
          </p:cNvSpPr>
          <p:nvPr>
            <p:ph idx="1"/>
          </p:nvPr>
        </p:nvSpPr>
        <p:spPr>
          <a:xfrm>
            <a:off x="4029854" y="179883"/>
            <a:ext cx="8089695" cy="1304143"/>
          </a:xfrm>
        </p:spPr>
        <p:txBody>
          <a:bodyPr>
            <a:normAutofit/>
          </a:bodyPr>
          <a:lstStyle/>
          <a:p>
            <a:pPr marL="0" indent="0" algn="ctr">
              <a:buNone/>
            </a:pPr>
            <a:r>
              <a:rPr lang="en-US" sz="3600" dirty="0">
                <a:solidFill>
                  <a:schemeClr val="bg2">
                    <a:lumMod val="25000"/>
                  </a:schemeClr>
                </a:solidFill>
              </a:rPr>
              <a:t>The Problem with Pockets, Dresses, and Hearing Aids</a:t>
            </a:r>
          </a:p>
        </p:txBody>
      </p:sp>
    </p:spTree>
    <p:extLst>
      <p:ext uri="{BB962C8B-B14F-4D97-AF65-F5344CB8AC3E}">
        <p14:creationId xmlns:p14="http://schemas.microsoft.com/office/powerpoint/2010/main" val="1738649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CC00"/>
                </a:solidFill>
              </a:rPr>
              <a:t>Embodiment</a:t>
            </a:r>
          </a:p>
        </p:txBody>
      </p:sp>
      <p:sp>
        <p:nvSpPr>
          <p:cNvPr id="3" name="Content Placeholder 2"/>
          <p:cNvSpPr>
            <a:spLocks noGrp="1"/>
          </p:cNvSpPr>
          <p:nvPr>
            <p:ph idx="1"/>
          </p:nvPr>
        </p:nvSpPr>
        <p:spPr/>
        <p:txBody>
          <a:bodyPr>
            <a:normAutofit fontScale="77500" lnSpcReduction="20000"/>
          </a:bodyPr>
          <a:lstStyle/>
          <a:p>
            <a:r>
              <a:rPr lang="en-US" sz="3600" dirty="0"/>
              <a:t>If you picture preachers you’ve heard, what one person stands out for you? What was it about that person that you remember? What did he or she look like? sound like?</a:t>
            </a:r>
          </a:p>
          <a:p>
            <a:r>
              <a:rPr lang="en-US" sz="3600" dirty="0"/>
              <a:t>Did he or she move around or stand still?</a:t>
            </a:r>
          </a:p>
          <a:p>
            <a:r>
              <a:rPr lang="en-US" sz="3600" dirty="0"/>
              <a:t>Was he funny? Was she eloquent with words?</a:t>
            </a:r>
          </a:p>
          <a:p>
            <a:r>
              <a:rPr lang="en-US" sz="3600" dirty="0"/>
              <a:t>Did he remind you of someone? Did you connect with her spirit?</a:t>
            </a:r>
          </a:p>
          <a:p>
            <a:r>
              <a:rPr lang="en-US" sz="3600" dirty="0"/>
              <a:t>Did you feel like he was speaking directly to you? Did she look straight at you so you felt that she understood just how you felt?</a:t>
            </a:r>
          </a:p>
        </p:txBody>
      </p:sp>
    </p:spTree>
    <p:extLst>
      <p:ext uri="{BB962C8B-B14F-4D97-AF65-F5344CB8AC3E}">
        <p14:creationId xmlns:p14="http://schemas.microsoft.com/office/powerpoint/2010/main" val="18571104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1326" y="215206"/>
            <a:ext cx="4269617" cy="1143000"/>
          </a:xfrm>
        </p:spPr>
        <p:txBody>
          <a:bodyPr/>
          <a:lstStyle/>
          <a:p>
            <a:r>
              <a:rPr lang="en-US" dirty="0">
                <a:solidFill>
                  <a:srgbClr val="FFCC00"/>
                </a:solidFill>
              </a:rPr>
              <a:t>Responses</a:t>
            </a:r>
          </a:p>
        </p:txBody>
      </p:sp>
      <p:sp>
        <p:nvSpPr>
          <p:cNvPr id="3" name="Content Placeholder 2"/>
          <p:cNvSpPr>
            <a:spLocks noGrp="1"/>
          </p:cNvSpPr>
          <p:nvPr>
            <p:ph idx="1"/>
          </p:nvPr>
        </p:nvSpPr>
        <p:spPr>
          <a:xfrm>
            <a:off x="1911326" y="1562170"/>
            <a:ext cx="4269617" cy="4173164"/>
          </a:xfrm>
        </p:spPr>
        <p:txBody>
          <a:bodyPr>
            <a:normAutofit lnSpcReduction="10000"/>
          </a:bodyPr>
          <a:lstStyle/>
          <a:p>
            <a:r>
              <a:rPr lang="en-US" sz="2800" dirty="0"/>
              <a:t>That’s not what I said!</a:t>
            </a:r>
          </a:p>
          <a:p>
            <a:r>
              <a:rPr lang="en-US" sz="2800" dirty="0"/>
              <a:t>Be gracious.</a:t>
            </a:r>
          </a:p>
          <a:p>
            <a:r>
              <a:rPr lang="en-US" sz="2800" dirty="0"/>
              <a:t>Just say “thank you.”</a:t>
            </a:r>
          </a:p>
          <a:p>
            <a:endParaRPr lang="en-US" sz="2800" dirty="0"/>
          </a:p>
          <a:p>
            <a:pPr marL="0" indent="0">
              <a:buNone/>
            </a:pPr>
            <a:r>
              <a:rPr lang="en-US" sz="2800" dirty="0"/>
              <a:t>“Our job is, with the help of the Spirit, to be the best witnesses we can be. The rest is up to God.”</a:t>
            </a:r>
          </a:p>
        </p:txBody>
      </p:sp>
      <p:pic>
        <p:nvPicPr>
          <p:cNvPr id="4" name="Picture 3">
            <a:extLst>
              <a:ext uri="{FF2B5EF4-FFF2-40B4-BE49-F238E27FC236}">
                <a16:creationId xmlns:a16="http://schemas.microsoft.com/office/drawing/2014/main" id="{9EA5A476-566E-4DB6-BEA8-DEFB9287764A}"/>
              </a:ext>
            </a:extLst>
          </p:cNvPr>
          <p:cNvPicPr>
            <a:picLocks noChangeAspect="1"/>
          </p:cNvPicPr>
          <p:nvPr/>
        </p:nvPicPr>
        <p:blipFill>
          <a:blip r:embed="rId3"/>
          <a:stretch>
            <a:fillRect/>
          </a:stretch>
        </p:blipFill>
        <p:spPr>
          <a:xfrm>
            <a:off x="6385810" y="0"/>
            <a:ext cx="5806190" cy="5756223"/>
          </a:xfrm>
          <a:prstGeom prst="rect">
            <a:avLst/>
          </a:prstGeom>
        </p:spPr>
      </p:pic>
    </p:spTree>
    <p:extLst>
      <p:ext uri="{BB962C8B-B14F-4D97-AF65-F5344CB8AC3E}">
        <p14:creationId xmlns:p14="http://schemas.microsoft.com/office/powerpoint/2010/main" val="3956758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942B9C4E-D95E-4465-A8A9-0DC33FD4FE27}"/>
              </a:ext>
            </a:extLst>
          </p:cNvPr>
          <p:cNvSpPr>
            <a:spLocks noGrp="1"/>
          </p:cNvSpPr>
          <p:nvPr>
            <p:ph idx="1"/>
          </p:nvPr>
        </p:nvSpPr>
        <p:spPr>
          <a:xfrm>
            <a:off x="1217990" y="1795075"/>
            <a:ext cx="9756019" cy="3963608"/>
          </a:xfrm>
        </p:spPr>
        <p:txBody>
          <a:bodyPr>
            <a:normAutofit/>
          </a:bodyPr>
          <a:lstStyle/>
          <a:p>
            <a:pPr marL="0" indent="0">
              <a:buNone/>
            </a:pPr>
            <a:r>
              <a:rPr lang="en-US" sz="3600" dirty="0">
                <a:solidFill>
                  <a:schemeClr val="tx1"/>
                </a:solidFill>
              </a:rPr>
              <a:t>It is only by the grace of God that any of us are able to do anything. Pray that as you step into the pulpit that you will move yourself aside to allow God’s Word to be spoken through you; then get out of the way so the Holy Spirit can work!</a:t>
            </a:r>
            <a:r>
              <a:rPr lang="en-US" sz="3600" dirty="0"/>
              <a:t>!</a:t>
            </a:r>
          </a:p>
        </p:txBody>
      </p:sp>
      <p:sp>
        <p:nvSpPr>
          <p:cNvPr id="5" name="Title 1">
            <a:extLst>
              <a:ext uri="{FF2B5EF4-FFF2-40B4-BE49-F238E27FC236}">
                <a16:creationId xmlns:a16="http://schemas.microsoft.com/office/drawing/2014/main" id="{28E51417-556C-45F7-B93B-C42CD2551428}"/>
              </a:ext>
            </a:extLst>
          </p:cNvPr>
          <p:cNvSpPr>
            <a:spLocks noGrp="1"/>
          </p:cNvSpPr>
          <p:nvPr>
            <p:ph type="title"/>
          </p:nvPr>
        </p:nvSpPr>
        <p:spPr>
          <a:xfrm>
            <a:off x="1217990" y="347413"/>
            <a:ext cx="9756019" cy="1143000"/>
          </a:xfrm>
        </p:spPr>
        <p:txBody>
          <a:bodyPr/>
          <a:lstStyle/>
          <a:p>
            <a:r>
              <a:rPr lang="en-US" b="1" dirty="0">
                <a:solidFill>
                  <a:srgbClr val="FF0000"/>
                </a:solidFill>
              </a:rPr>
              <a:t>The Courage to Preach!</a:t>
            </a:r>
          </a:p>
        </p:txBody>
      </p:sp>
    </p:spTree>
    <p:extLst>
      <p:ext uri="{BB962C8B-B14F-4D97-AF65-F5344CB8AC3E}">
        <p14:creationId xmlns:p14="http://schemas.microsoft.com/office/powerpoint/2010/main" val="28522832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2A9414-6A17-4EEE-BEC1-F1BC31F9873D}"/>
              </a:ext>
            </a:extLst>
          </p:cNvPr>
          <p:cNvPicPr>
            <a:picLocks noChangeAspect="1"/>
          </p:cNvPicPr>
          <p:nvPr/>
        </p:nvPicPr>
        <p:blipFill>
          <a:blip r:embed="rId3"/>
          <a:stretch>
            <a:fillRect/>
          </a:stretch>
        </p:blipFill>
        <p:spPr>
          <a:xfrm>
            <a:off x="3731741" y="-12504"/>
            <a:ext cx="8460259" cy="6870504"/>
          </a:xfrm>
          <a:prstGeom prst="rect">
            <a:avLst/>
          </a:prstGeom>
        </p:spPr>
      </p:pic>
      <p:sp>
        <p:nvSpPr>
          <p:cNvPr id="2" name="Title 1">
            <a:extLst>
              <a:ext uri="{FF2B5EF4-FFF2-40B4-BE49-F238E27FC236}">
                <a16:creationId xmlns:a16="http://schemas.microsoft.com/office/drawing/2014/main" id="{5CAD1AFD-11FD-45EF-8960-8B4780CA8353}"/>
              </a:ext>
            </a:extLst>
          </p:cNvPr>
          <p:cNvSpPr>
            <a:spLocks noGrp="1"/>
          </p:cNvSpPr>
          <p:nvPr>
            <p:ph type="ctrTitle"/>
          </p:nvPr>
        </p:nvSpPr>
        <p:spPr>
          <a:xfrm rot="5400000">
            <a:off x="159368" y="2944382"/>
            <a:ext cx="5181604" cy="956732"/>
          </a:xfrm>
        </p:spPr>
        <p:txBody>
          <a:bodyPr>
            <a:noAutofit/>
          </a:bodyPr>
          <a:lstStyle/>
          <a:p>
            <a:pPr algn="ctr"/>
            <a:r>
              <a:rPr lang="en-US" sz="7200" dirty="0">
                <a:solidFill>
                  <a:schemeClr val="accent1">
                    <a:lumMod val="75000"/>
                  </a:schemeClr>
                </a:solidFill>
              </a:rPr>
              <a:t>BREAK</a:t>
            </a:r>
          </a:p>
        </p:txBody>
      </p:sp>
      <p:sp>
        <p:nvSpPr>
          <p:cNvPr id="3" name="Subtitle 2">
            <a:extLst>
              <a:ext uri="{FF2B5EF4-FFF2-40B4-BE49-F238E27FC236}">
                <a16:creationId xmlns:a16="http://schemas.microsoft.com/office/drawing/2014/main" id="{3AEF1D24-20F9-4CD1-98AB-C0EC2BDB8CC7}"/>
              </a:ext>
            </a:extLst>
          </p:cNvPr>
          <p:cNvSpPr>
            <a:spLocks noGrp="1"/>
          </p:cNvSpPr>
          <p:nvPr>
            <p:ph type="subTitle" idx="1"/>
          </p:nvPr>
        </p:nvSpPr>
        <p:spPr>
          <a:xfrm>
            <a:off x="4591674" y="6512010"/>
            <a:ext cx="6616824" cy="345585"/>
          </a:xfrm>
        </p:spPr>
        <p:txBody>
          <a:bodyPr>
            <a:normAutofit/>
          </a:bodyPr>
          <a:lstStyle/>
          <a:p>
            <a:pPr algn="ctr"/>
            <a:r>
              <a:rPr lang="en-US" sz="1200" dirty="0">
                <a:solidFill>
                  <a:schemeClr val="bg1"/>
                </a:solidFill>
              </a:rPr>
              <a:t>Copyright: &lt;a href='https://www.123rf.com/profile_enciktep'&gt;enciktep / 123RF Stock Photo&lt;/a&gt;</a:t>
            </a:r>
          </a:p>
        </p:txBody>
      </p:sp>
    </p:spTree>
    <p:extLst>
      <p:ext uri="{BB962C8B-B14F-4D97-AF65-F5344CB8AC3E}">
        <p14:creationId xmlns:p14="http://schemas.microsoft.com/office/powerpoint/2010/main" val="12298392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80407-D365-4C30-8211-3B317A4AF82C}"/>
              </a:ext>
            </a:extLst>
          </p:cNvPr>
          <p:cNvSpPr>
            <a:spLocks noGrp="1"/>
          </p:cNvSpPr>
          <p:nvPr>
            <p:ph type="title"/>
          </p:nvPr>
        </p:nvSpPr>
        <p:spPr>
          <a:xfrm rot="5400000">
            <a:off x="7979997" y="1547063"/>
            <a:ext cx="5759062" cy="2664942"/>
          </a:xfrm>
          <a:solidFill>
            <a:schemeClr val="tx1">
              <a:lumMod val="75000"/>
              <a:lumOff val="25000"/>
            </a:schemeClr>
          </a:solidFill>
        </p:spPr>
        <p:txBody>
          <a:bodyPr>
            <a:noAutofit/>
          </a:bodyPr>
          <a:lstStyle/>
          <a:p>
            <a:pPr algn="ctr"/>
            <a:r>
              <a:rPr lang="en-US" sz="6600" dirty="0">
                <a:solidFill>
                  <a:srgbClr val="FFCC00"/>
                </a:solidFill>
              </a:rPr>
              <a:t>CLOSING</a:t>
            </a:r>
            <a:br>
              <a:rPr lang="en-US" sz="6600" dirty="0">
                <a:solidFill>
                  <a:srgbClr val="FFCC00"/>
                </a:solidFill>
              </a:rPr>
            </a:br>
            <a:r>
              <a:rPr lang="en-US" sz="6600" dirty="0">
                <a:solidFill>
                  <a:srgbClr val="FFCC00"/>
                </a:solidFill>
              </a:rPr>
              <a:t>WORSHIP</a:t>
            </a:r>
          </a:p>
        </p:txBody>
      </p:sp>
      <p:pic>
        <p:nvPicPr>
          <p:cNvPr id="4" name="Content Placeholder 3">
            <a:extLst>
              <a:ext uri="{FF2B5EF4-FFF2-40B4-BE49-F238E27FC236}">
                <a16:creationId xmlns:a16="http://schemas.microsoft.com/office/drawing/2014/main" id="{CF3558D0-21E4-4B18-BC37-0420106A1622}"/>
              </a:ext>
            </a:extLst>
          </p:cNvPr>
          <p:cNvPicPr>
            <a:picLocks noGrp="1" noChangeAspect="1"/>
          </p:cNvPicPr>
          <p:nvPr>
            <p:ph idx="1"/>
          </p:nvPr>
        </p:nvPicPr>
        <p:blipFill>
          <a:blip r:embed="rId3"/>
          <a:stretch>
            <a:fillRect/>
          </a:stretch>
        </p:blipFill>
        <p:spPr>
          <a:xfrm>
            <a:off x="1" y="0"/>
            <a:ext cx="9527058" cy="5759065"/>
          </a:xfrm>
          <a:prstGeom prst="rect">
            <a:avLst/>
          </a:prstGeom>
        </p:spPr>
      </p:pic>
    </p:spTree>
    <p:extLst>
      <p:ext uri="{BB962C8B-B14F-4D97-AF65-F5344CB8AC3E}">
        <p14:creationId xmlns:p14="http://schemas.microsoft.com/office/powerpoint/2010/main" val="29520450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43790" y="2770752"/>
            <a:ext cx="5435393" cy="956732"/>
          </a:xfrm>
        </p:spPr>
        <p:txBody>
          <a:bodyPr>
            <a:noAutofit/>
          </a:bodyPr>
          <a:lstStyle/>
          <a:p>
            <a:r>
              <a:rPr lang="en-US" sz="8000" i="1" dirty="0">
                <a:solidFill>
                  <a:schemeClr val="accent4">
                    <a:lumMod val="75000"/>
                  </a:schemeClr>
                </a:solidFill>
              </a:rPr>
              <a:t>Thank you!</a:t>
            </a:r>
          </a:p>
        </p:txBody>
      </p:sp>
      <p:pic>
        <p:nvPicPr>
          <p:cNvPr id="5" name="Picture 4">
            <a:extLst>
              <a:ext uri="{FF2B5EF4-FFF2-40B4-BE49-F238E27FC236}">
                <a16:creationId xmlns:a16="http://schemas.microsoft.com/office/drawing/2014/main" id="{5FF448A9-59B5-4168-8E24-CF929063FDBF}"/>
              </a:ext>
            </a:extLst>
          </p:cNvPr>
          <p:cNvPicPr>
            <a:picLocks noChangeAspect="1"/>
          </p:cNvPicPr>
          <p:nvPr/>
        </p:nvPicPr>
        <p:blipFill>
          <a:blip r:embed="rId3"/>
          <a:stretch>
            <a:fillRect/>
          </a:stretch>
        </p:blipFill>
        <p:spPr>
          <a:xfrm>
            <a:off x="4977945" y="301204"/>
            <a:ext cx="2236109" cy="2171400"/>
          </a:xfrm>
          <a:prstGeom prst="rect">
            <a:avLst/>
          </a:prstGeom>
        </p:spPr>
      </p:pic>
      <p:pic>
        <p:nvPicPr>
          <p:cNvPr id="3" name="Picture 2">
            <a:extLst>
              <a:ext uri="{FF2B5EF4-FFF2-40B4-BE49-F238E27FC236}">
                <a16:creationId xmlns:a16="http://schemas.microsoft.com/office/drawing/2014/main" id="{3BFA314B-8297-4299-BB44-C0C910823797}"/>
              </a:ext>
            </a:extLst>
          </p:cNvPr>
          <p:cNvPicPr>
            <a:picLocks noChangeAspect="1"/>
          </p:cNvPicPr>
          <p:nvPr/>
        </p:nvPicPr>
        <p:blipFill>
          <a:blip r:embed="rId4"/>
          <a:stretch>
            <a:fillRect/>
          </a:stretch>
        </p:blipFill>
        <p:spPr>
          <a:xfrm>
            <a:off x="7628092" y="0"/>
            <a:ext cx="4563908" cy="6858000"/>
          </a:xfrm>
          <a:prstGeom prst="rect">
            <a:avLst/>
          </a:prstGeom>
        </p:spPr>
      </p:pic>
    </p:spTree>
    <p:extLst>
      <p:ext uri="{BB962C8B-B14F-4D97-AF65-F5344CB8AC3E}">
        <p14:creationId xmlns:p14="http://schemas.microsoft.com/office/powerpoint/2010/main" val="10822634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heme/theme1.xml><?xml version="1.0" encoding="utf-8"?>
<a:theme xmlns:a="http://schemas.openxmlformats.org/drawingml/2006/main" name="Celebrating Holy Days in New Way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tent Slide 2 - R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elebrating Holy Days in New Way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Content Slide 2 - R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Celebrating Holy Days in New Way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_Content Slide 2 - R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Celebrating Holy Days in New Ways</Template>
  <TotalTime>15840</TotalTime>
  <Words>14477</Words>
  <Application>Microsoft Office PowerPoint</Application>
  <PresentationFormat>Widescreen</PresentationFormat>
  <Paragraphs>793</Paragraphs>
  <Slides>68</Slides>
  <Notes>68</Notes>
  <HiddenSlides>0</HiddenSlides>
  <MMClips>0</MMClips>
  <ScaleCrop>false</ScaleCrop>
  <HeadingPairs>
    <vt:vector size="6" baseType="variant">
      <vt:variant>
        <vt:lpstr>Fonts Used</vt:lpstr>
      </vt:variant>
      <vt:variant>
        <vt:i4>2</vt:i4>
      </vt:variant>
      <vt:variant>
        <vt:lpstr>Theme</vt:lpstr>
      </vt:variant>
      <vt:variant>
        <vt:i4>6</vt:i4>
      </vt:variant>
      <vt:variant>
        <vt:lpstr>Slide Titles</vt:lpstr>
      </vt:variant>
      <vt:variant>
        <vt:i4>68</vt:i4>
      </vt:variant>
    </vt:vector>
  </HeadingPairs>
  <TitlesOfParts>
    <vt:vector size="76" baseType="lpstr">
      <vt:lpstr>Arial</vt:lpstr>
      <vt:lpstr>Calibri</vt:lpstr>
      <vt:lpstr>Celebrating Holy Days in New Ways</vt:lpstr>
      <vt:lpstr>Content Slide 2 - Red</vt:lpstr>
      <vt:lpstr>1_Celebrating Holy Days in New Ways</vt:lpstr>
      <vt:lpstr>1_Content Slide 2 - Red</vt:lpstr>
      <vt:lpstr>2_Celebrating Holy Days in New Ways</vt:lpstr>
      <vt:lpstr>2_Content Slide 2 - Red</vt:lpstr>
      <vt:lpstr>Called to Preach</vt:lpstr>
      <vt:lpstr>Session 1:  Claiming the Call to Preach</vt:lpstr>
      <vt:lpstr>WORSHIP</vt:lpstr>
      <vt:lpstr>Barriers to Preaching</vt:lpstr>
      <vt:lpstr>Affirming the Call to Preach</vt:lpstr>
      <vt:lpstr>BREAK</vt:lpstr>
      <vt:lpstr>PowerPoint Presentation</vt:lpstr>
      <vt:lpstr>PowerPoint Presentation</vt:lpstr>
      <vt:lpstr>Assessing Sermon Resources</vt:lpstr>
      <vt:lpstr>PowerPoint Presentation</vt:lpstr>
      <vt:lpstr>Theological Responsibility</vt:lpstr>
      <vt:lpstr>Giving Witness to Hope</vt:lpstr>
      <vt:lpstr>Closing Prayer</vt:lpstr>
      <vt:lpstr>Session 2:  Text and Context</vt:lpstr>
      <vt:lpstr>WORSHIP</vt:lpstr>
      <vt:lpstr>Proclaiming the Good News</vt:lpstr>
      <vt:lpstr>PowerPoint Presentation</vt:lpstr>
      <vt:lpstr>PowerPoint Presentation</vt:lpstr>
      <vt:lpstr>SMALL GROUPS</vt:lpstr>
      <vt:lpstr>BREAK</vt:lpstr>
      <vt:lpstr>Listening to the Text:  The Word of God for the People of God</vt:lpstr>
      <vt:lpstr>Listening to the Text</vt:lpstr>
      <vt:lpstr>Isaiah 6:1-11 (NRSV)</vt:lpstr>
      <vt:lpstr>PowerPoint Presentation</vt:lpstr>
      <vt:lpstr>PowerPoint Presentation</vt:lpstr>
      <vt:lpstr>EXAMPLE</vt:lpstr>
      <vt:lpstr>PowerPoint Presentation</vt:lpstr>
      <vt:lpstr>Closing Prayer</vt:lpstr>
      <vt:lpstr>Session 3:  Finding a Focus</vt:lpstr>
      <vt:lpstr>WORSHIP</vt:lpstr>
      <vt:lpstr>Our Hope in Christ</vt:lpstr>
      <vt:lpstr>EXEGESIS:  Studying the text more deeply</vt:lpstr>
      <vt:lpstr>EISEGESIS: Reading into the Text</vt:lpstr>
      <vt:lpstr>A CLOSER LOOK</vt:lpstr>
      <vt:lpstr>BREAK</vt:lpstr>
      <vt:lpstr>BRINGING YOUR WHOLE SELF TO THE TEXT</vt:lpstr>
      <vt:lpstr>PowerPoint Presentation</vt:lpstr>
      <vt:lpstr>PowerPoint Presentation</vt:lpstr>
      <vt:lpstr>Helpful Hints</vt:lpstr>
      <vt:lpstr>PowerPoint Presentation</vt:lpstr>
      <vt:lpstr>PowerPoint Presentation</vt:lpstr>
      <vt:lpstr>Closing Prayer</vt:lpstr>
      <vt:lpstr>Session 4:  Plan and Practice</vt:lpstr>
      <vt:lpstr>WORSHIP</vt:lpstr>
      <vt:lpstr>Sermon Structures</vt:lpstr>
      <vt:lpstr>Deductive Sermon</vt:lpstr>
      <vt:lpstr>Inductive Sermon</vt:lpstr>
      <vt:lpstr>Verse-by-verse</vt:lpstr>
      <vt:lpstr>Three Point Sermon</vt:lpstr>
      <vt:lpstr>The Lowry Loop</vt:lpstr>
      <vt:lpstr>Pattern-Break-Resolution</vt:lpstr>
      <vt:lpstr>Four Pages of the Sermon</vt:lpstr>
      <vt:lpstr>BREAK</vt:lpstr>
      <vt:lpstr>Writing for Oral Delivery</vt:lpstr>
      <vt:lpstr>PowerPoint Presentation</vt:lpstr>
      <vt:lpstr>Closing Prayer</vt:lpstr>
      <vt:lpstr>Session 5:  Proclamation and Response</vt:lpstr>
      <vt:lpstr>   “Your sermon is not finished until you deliver it.”      </vt:lpstr>
      <vt:lpstr>Delivering your Sermon</vt:lpstr>
      <vt:lpstr>“Preaching Without Notes” by Joseph Webb</vt:lpstr>
      <vt:lpstr>Pulpits</vt:lpstr>
      <vt:lpstr>Microphones</vt:lpstr>
      <vt:lpstr>Embodiment</vt:lpstr>
      <vt:lpstr>Responses</vt:lpstr>
      <vt:lpstr>The Courage to Preach!</vt:lpstr>
      <vt:lpstr>BREAK</vt:lpstr>
      <vt:lpstr>CLOSING WORSHIP</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Dawn Chesser</dc:creator>
  <cp:lastModifiedBy>Jodi Cataldo</cp:lastModifiedBy>
  <cp:revision>186</cp:revision>
  <cp:lastPrinted>2017-03-02T20:24:01Z</cp:lastPrinted>
  <dcterms:created xsi:type="dcterms:W3CDTF">2017-01-19T13:54:58Z</dcterms:created>
  <dcterms:modified xsi:type="dcterms:W3CDTF">2018-06-04T14:18:00Z</dcterms:modified>
</cp:coreProperties>
</file>