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71"/>
  </p:notesMasterIdLst>
  <p:sldIdLst>
    <p:sldId id="283" r:id="rId2"/>
    <p:sldId id="284" r:id="rId3"/>
    <p:sldId id="485" r:id="rId4"/>
    <p:sldId id="471" r:id="rId5"/>
    <p:sldId id="527" r:id="rId6"/>
    <p:sldId id="474" r:id="rId7"/>
    <p:sldId id="285" r:id="rId8"/>
    <p:sldId id="526" r:id="rId9"/>
    <p:sldId id="308" r:id="rId10"/>
    <p:sldId id="287" r:id="rId11"/>
    <p:sldId id="467" r:id="rId12"/>
    <p:sldId id="292" r:id="rId13"/>
    <p:sldId id="293" r:id="rId14"/>
    <p:sldId id="295" r:id="rId15"/>
    <p:sldId id="299" r:id="rId16"/>
    <p:sldId id="475" r:id="rId17"/>
    <p:sldId id="315" r:id="rId18"/>
    <p:sldId id="486" r:id="rId19"/>
    <p:sldId id="476" r:id="rId20"/>
    <p:sldId id="317" r:id="rId21"/>
    <p:sldId id="480" r:id="rId22"/>
    <p:sldId id="481" r:id="rId23"/>
    <p:sldId id="325" r:id="rId24"/>
    <p:sldId id="483" r:id="rId25"/>
    <p:sldId id="329" r:id="rId26"/>
    <p:sldId id="355" r:id="rId27"/>
    <p:sldId id="359" r:id="rId28"/>
    <p:sldId id="361" r:id="rId29"/>
    <p:sldId id="493" r:id="rId30"/>
    <p:sldId id="488" r:id="rId31"/>
    <p:sldId id="494" r:id="rId32"/>
    <p:sldId id="492" r:id="rId33"/>
    <p:sldId id="489" r:id="rId34"/>
    <p:sldId id="490" r:id="rId35"/>
    <p:sldId id="491" r:id="rId36"/>
    <p:sldId id="364" r:id="rId37"/>
    <p:sldId id="528" r:id="rId38"/>
    <p:sldId id="374" r:id="rId39"/>
    <p:sldId id="378" r:id="rId40"/>
    <p:sldId id="496" r:id="rId41"/>
    <p:sldId id="379" r:id="rId42"/>
    <p:sldId id="495" r:id="rId43"/>
    <p:sldId id="383" r:id="rId44"/>
    <p:sldId id="499" r:id="rId45"/>
    <p:sldId id="500" r:id="rId46"/>
    <p:sldId id="506" r:id="rId47"/>
    <p:sldId id="501" r:id="rId48"/>
    <p:sldId id="391" r:id="rId49"/>
    <p:sldId id="505" r:id="rId50"/>
    <p:sldId id="503" r:id="rId51"/>
    <p:sldId id="504" r:id="rId52"/>
    <p:sldId id="396" r:id="rId53"/>
    <p:sldId id="416" r:id="rId54"/>
    <p:sldId id="510" r:id="rId55"/>
    <p:sldId id="511" r:id="rId56"/>
    <p:sldId id="517" r:id="rId57"/>
    <p:sldId id="512" r:id="rId58"/>
    <p:sldId id="424" r:id="rId59"/>
    <p:sldId id="516" r:id="rId60"/>
    <p:sldId id="513" r:id="rId61"/>
    <p:sldId id="514" r:id="rId62"/>
    <p:sldId id="515" r:id="rId63"/>
    <p:sldId id="437" r:id="rId64"/>
    <p:sldId id="518" r:id="rId65"/>
    <p:sldId id="427" r:id="rId66"/>
    <p:sldId id="521" r:id="rId67"/>
    <p:sldId id="523" r:id="rId68"/>
    <p:sldId id="525" r:id="rId69"/>
    <p:sldId id="465" r:id="rId7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83"/>
            <p14:sldId id="284"/>
            <p14:sldId id="485"/>
            <p14:sldId id="471"/>
            <p14:sldId id="527"/>
            <p14:sldId id="474"/>
            <p14:sldId id="285"/>
            <p14:sldId id="526"/>
            <p14:sldId id="308"/>
            <p14:sldId id="287"/>
            <p14:sldId id="467"/>
            <p14:sldId id="292"/>
            <p14:sldId id="293"/>
            <p14:sldId id="295"/>
            <p14:sldId id="299"/>
            <p14:sldId id="475"/>
            <p14:sldId id="315"/>
            <p14:sldId id="486"/>
            <p14:sldId id="476"/>
            <p14:sldId id="317"/>
            <p14:sldId id="480"/>
            <p14:sldId id="481"/>
            <p14:sldId id="325"/>
            <p14:sldId id="483"/>
            <p14:sldId id="329"/>
            <p14:sldId id="355"/>
            <p14:sldId id="359"/>
            <p14:sldId id="361"/>
            <p14:sldId id="493"/>
            <p14:sldId id="488"/>
            <p14:sldId id="494"/>
            <p14:sldId id="492"/>
            <p14:sldId id="489"/>
            <p14:sldId id="490"/>
            <p14:sldId id="491"/>
            <p14:sldId id="364"/>
            <p14:sldId id="528"/>
            <p14:sldId id="374"/>
            <p14:sldId id="378"/>
            <p14:sldId id="496"/>
            <p14:sldId id="379"/>
            <p14:sldId id="495"/>
            <p14:sldId id="383"/>
            <p14:sldId id="499"/>
            <p14:sldId id="500"/>
            <p14:sldId id="506"/>
            <p14:sldId id="501"/>
            <p14:sldId id="391"/>
            <p14:sldId id="505"/>
            <p14:sldId id="503"/>
            <p14:sldId id="504"/>
            <p14:sldId id="396"/>
            <p14:sldId id="416"/>
            <p14:sldId id="510"/>
            <p14:sldId id="511"/>
            <p14:sldId id="517"/>
            <p14:sldId id="512"/>
            <p14:sldId id="424"/>
            <p14:sldId id="516"/>
            <p14:sldId id="513"/>
            <p14:sldId id="514"/>
            <p14:sldId id="515"/>
            <p14:sldId id="437"/>
            <p14:sldId id="518"/>
            <p14:sldId id="427"/>
            <p14:sldId id="521"/>
            <p14:sldId id="523"/>
            <p14:sldId id="525"/>
            <p14:sldId id="465"/>
          </p14:sldIdLst>
        </p14:section>
        <p14:section name="Untitled Section" id="{CF9D4A4A-EA0B-EC46-AA49-09D3C158EB7A}">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201A9E"/>
    <a:srgbClr val="FF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1"/>
    <p:restoredTop sz="85556" autoAdjust="0"/>
  </p:normalViewPr>
  <p:slideViewPr>
    <p:cSldViewPr snapToGrid="0" snapToObjects="1">
      <p:cViewPr varScale="1">
        <p:scale>
          <a:sx n="107" d="100"/>
          <a:sy n="107" d="100"/>
        </p:scale>
        <p:origin x="78" y="26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0A2843-DA98-470F-A038-48ACBE12E82B}" type="datetimeFigureOut">
              <a:rPr lang="en-US" smtClean="0"/>
              <a:t>6/13/2017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4756FB-9230-4D97-B981-DD05D25F39BC}" type="slidenum">
              <a:rPr lang="en-US" smtClean="0"/>
              <a:t>‹#›</a:t>
            </a:fld>
            <a:endParaRPr lang="en-US"/>
          </a:p>
        </p:txBody>
      </p:sp>
    </p:spTree>
    <p:extLst>
      <p:ext uri="{BB962C8B-B14F-4D97-AF65-F5344CB8AC3E}">
        <p14:creationId xmlns:p14="http://schemas.microsoft.com/office/powerpoint/2010/main" val="436483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Scripture: I</a:t>
            </a:r>
            <a:r>
              <a:rPr lang="en-US" baseline="0" dirty="0"/>
              <a:t> Peter 2:9-10</a:t>
            </a:r>
          </a:p>
          <a:p>
            <a:r>
              <a:rPr lang="en-US" baseline="0" dirty="0"/>
              <a:t>Sing: “We Are Marching” (TFWS #2235b)</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4</a:t>
            </a:fld>
            <a:endParaRPr lang="en-US"/>
          </a:p>
        </p:txBody>
      </p:sp>
    </p:spTree>
    <p:extLst>
      <p:ext uri="{BB962C8B-B14F-4D97-AF65-F5344CB8AC3E}">
        <p14:creationId xmlns:p14="http://schemas.microsoft.com/office/powerpoint/2010/main" val="235071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E479F307-B3BA-4954-9C1A-61B4A19D762B}" type="slidenum">
              <a:rPr lang="en-US" altLang="en-US" sz="1200">
                <a:solidFill>
                  <a:prstClr val="black"/>
                </a:solidFill>
              </a:rPr>
              <a:pPr algn="r" eaLnBrk="1" hangingPunct="1"/>
              <a:t>5</a:t>
            </a:fld>
            <a:endParaRPr lang="en-US" altLang="en-US" sz="1200">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bwMode="auto">
          <a:xfrm>
            <a:off x="1239838" y="3268663"/>
            <a:ext cx="6816725"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That’s you and that’s me – not just clergy, but laity and clergy called to being the light of Christ to others</a:t>
            </a:r>
          </a:p>
          <a:p>
            <a:pPr eaLnBrk="1" hangingPunct="1"/>
            <a:r>
              <a:rPr lang="en-US" altLang="en-US" dirty="0">
                <a:latin typeface="Arial" panose="020B0604020202020204" pitchFamily="34" charset="0"/>
              </a:rPr>
              <a:t>We are to express evangelical faith in evangelical living. I quote from Wesley’s Gen. Rules and the </a:t>
            </a:r>
            <a:r>
              <a:rPr lang="en-US" altLang="en-US" i="1" dirty="0">
                <a:latin typeface="Arial" panose="020B0604020202020204" pitchFamily="34" charset="0"/>
              </a:rPr>
              <a:t>Book of Discipline </a:t>
            </a:r>
            <a:r>
              <a:rPr lang="en-US" altLang="en-US" dirty="0">
                <a:latin typeface="Arial" panose="020B0604020202020204" pitchFamily="34" charset="0"/>
              </a:rPr>
              <a:t>the expectations as people of faith. ”It is therefore expected of all who continue therein that they should continue to evidence their desire of salvation. First by doing no harm, by avoiding evil of every kind. Secondly: by doing good of every possible sort, and, as far as possible, to all men [people]. Thirdly: by attending upon all the ordinances of God.</a:t>
            </a:r>
          </a:p>
          <a:p>
            <a:pPr eaLnBrk="1" hangingPunct="1"/>
            <a:r>
              <a:rPr lang="en-US" altLang="en-US" dirty="0">
                <a:latin typeface="Arial" panose="020B0604020202020204" pitchFamily="34" charset="0"/>
              </a:rPr>
              <a:t>To Wesley Discipline was not church law; it was a way of discipleship.</a:t>
            </a:r>
          </a:p>
        </p:txBody>
      </p:sp>
    </p:spTree>
    <p:extLst>
      <p:ext uri="{BB962C8B-B14F-4D97-AF65-F5344CB8AC3E}">
        <p14:creationId xmlns:p14="http://schemas.microsoft.com/office/powerpoint/2010/main" val="1361729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5EDC7E2-1038-4D41-B7F9-C7337C69E16D}" type="slidenum">
              <a:rPr lang="en-US" altLang="en-US" sz="1200"/>
              <a:pPr algn="r" eaLnBrk="1" hangingPunct="1"/>
              <a:t>7</a:t>
            </a:fld>
            <a:endParaRPr lang="en-US" altLang="en-US" sz="120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bwMode="auto">
          <a:xfrm>
            <a:off x="930275" y="3268663"/>
            <a:ext cx="7437438"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Read from </a:t>
            </a:r>
            <a:r>
              <a:rPr lang="en-US" altLang="en-US" i="1" dirty="0">
                <a:latin typeface="Arial" panose="020B0604020202020204" pitchFamily="34" charset="0"/>
              </a:rPr>
              <a:t>Book of Discipline </a:t>
            </a:r>
            <a:r>
              <a:rPr lang="en-US" altLang="en-US" dirty="0">
                <a:latin typeface="Arial" panose="020B0604020202020204" pitchFamily="34" charset="0"/>
              </a:rPr>
              <a:t>pg. 94, paragraph 126, “Ministry of All Christians.“ “All Christians are called through their baptism to this ministry of servanthood in the world to the glory of God and for human fulfillment.” </a:t>
            </a:r>
          </a:p>
        </p:txBody>
      </p:sp>
    </p:spTree>
    <p:extLst>
      <p:ext uri="{BB962C8B-B14F-4D97-AF65-F5344CB8AC3E}">
        <p14:creationId xmlns:p14="http://schemas.microsoft.com/office/powerpoint/2010/main" val="4290303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D0B6A6C-911C-4031-98EB-2E23A6F9D640}" type="slidenum">
              <a:rPr lang="en-US" altLang="en-US" sz="1200"/>
              <a:pPr algn="r" eaLnBrk="1" hangingPunct="1"/>
              <a:t>10</a:t>
            </a:fld>
            <a:endParaRPr lang="en-US" altLang="en-US" sz="120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bwMode="auto">
          <a:xfrm>
            <a:off x="1239838" y="3268663"/>
            <a:ext cx="6816725"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Read - Paragraph 126 of Book of Discipline  - “This means that all Christians are called to minister wherever Christ would have them serve and witness in deeds and words that heal and free." The ministry of the laity is an option for those who have heard God’s call, It is a frontline ministry because lay persons have direct access to the community and the real world thru their secular jobs and activities. </a:t>
            </a:r>
          </a:p>
          <a:p>
            <a:pPr eaLnBrk="1" hangingPunct="1"/>
            <a:r>
              <a:rPr lang="en-US" altLang="en-US" dirty="0">
                <a:latin typeface="Arial" panose="020B0604020202020204" pitchFamily="34" charset="0"/>
              </a:rPr>
              <a:t>The call to ministry is both a privilege and an obligation. We are privileged to be in relationship with God and to be a part of Holy nation, a royal priesthood, one of God’s own people and to proclaim the mighty acts of God.</a:t>
            </a:r>
          </a:p>
          <a:p>
            <a:pPr eaLnBrk="1" hangingPunct="1"/>
            <a:r>
              <a:rPr lang="en-US" altLang="en-US" dirty="0">
                <a:latin typeface="Arial" panose="020B0604020202020204" pitchFamily="34" charset="0"/>
              </a:rPr>
              <a:t>God’s call is also an obligation to respond by holy living and obedience to Christ. I John 2:6 says, whoever says I abide in him ought to walk just as he walked.</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Read - Paragraph 127 of Book of Discipline  - The ministry of the laity is an option for those who have heard God’s call, It is a frontline ministry because lay persons have direct access to the community and the real world thru their secular jobs and activities. </a:t>
            </a:r>
          </a:p>
          <a:p>
            <a:pPr eaLnBrk="1" hangingPunct="1"/>
            <a:r>
              <a:rPr lang="en-US" altLang="en-US" dirty="0">
                <a:latin typeface="Arial" panose="020B0604020202020204" pitchFamily="34" charset="0"/>
              </a:rPr>
              <a:t>The call to ministry is both a privilege and an obligation. We are privileged to be in relationship with God and to be a part of  Holy nation, a royal priesthood, one of God’s own people and to proclaim the mighty acts of God.</a:t>
            </a:r>
          </a:p>
          <a:p>
            <a:pPr eaLnBrk="1" hangingPunct="1"/>
            <a:r>
              <a:rPr lang="en-US" altLang="en-US" dirty="0">
                <a:latin typeface="Arial" panose="020B0604020202020204" pitchFamily="34" charset="0"/>
              </a:rPr>
              <a:t>God’s call is also an obligation to respond by holy living and obedience to Christ. I John 2:6 says Whoever says I abide in him ought to walk just as he walked</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966385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5EDC7E2-1038-4D41-B7F9-C7337C69E16D}" type="slidenum">
              <a:rPr lang="en-US" altLang="en-US" sz="1200"/>
              <a:pPr algn="r" eaLnBrk="1" hangingPunct="1"/>
              <a:t>11</a:t>
            </a:fld>
            <a:endParaRPr lang="en-US" altLang="en-US" sz="120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bwMode="auto">
          <a:xfrm>
            <a:off x="930275" y="3268663"/>
            <a:ext cx="7437438"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Gifts</a:t>
            </a:r>
            <a:r>
              <a:rPr lang="en-US" altLang="en-US" baseline="0" dirty="0">
                <a:latin typeface="Arial" panose="020B0604020202020204" pitchFamily="34" charset="0"/>
              </a:rPr>
              <a:t> of grace.</a:t>
            </a:r>
            <a:endParaRPr lang="en-US" altLang="en-US" dirty="0">
              <a:latin typeface="Arial" panose="020B0604020202020204" pitchFamily="34" charset="0"/>
            </a:endParaRPr>
          </a:p>
        </p:txBody>
      </p:sp>
    </p:spTree>
    <p:extLst>
      <p:ext uri="{BB962C8B-B14F-4D97-AF65-F5344CB8AC3E}">
        <p14:creationId xmlns:p14="http://schemas.microsoft.com/office/powerpoint/2010/main" val="407338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Take a spiritual gifts assessment and discuss results.</a:t>
            </a:r>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12</a:t>
            </a:fld>
            <a:endParaRPr lang="en-US"/>
          </a:p>
        </p:txBody>
      </p:sp>
    </p:spTree>
    <p:extLst>
      <p:ext uri="{BB962C8B-B14F-4D97-AF65-F5344CB8AC3E}">
        <p14:creationId xmlns:p14="http://schemas.microsoft.com/office/powerpoint/2010/main" val="1975924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E6E66753-3F87-4D17-B5E0-F4C0565FA9D7}" type="slidenum">
              <a:rPr lang="en-US" altLang="en-US" sz="1200"/>
              <a:pPr algn="r" eaLnBrk="1" hangingPunct="1"/>
              <a:t>15</a:t>
            </a:fld>
            <a:endParaRPr lang="en-US" altLang="en-US" sz="120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bwMode="auto">
          <a:xfrm>
            <a:off x="930275" y="3268663"/>
            <a:ext cx="7437438"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Our</a:t>
            </a:r>
            <a:r>
              <a:rPr lang="en-US" altLang="en-US" baseline="0" dirty="0">
                <a:latin typeface="Arial" panose="020B0604020202020204" pitchFamily="34" charset="0"/>
              </a:rPr>
              <a:t> Wesleyan heritage provides us with models of faithful ministry. </a:t>
            </a:r>
          </a:p>
          <a:p>
            <a:pPr eaLnBrk="1" hangingPunct="1"/>
            <a:r>
              <a:rPr lang="en-US" altLang="en-US" dirty="0">
                <a:latin typeface="Arial" panose="020B0604020202020204" pitchFamily="34" charset="0"/>
              </a:rPr>
              <a:t>The Rev. Samuel Wesley was an Anglican priest who served the rectory at Epworth for 35 years. </a:t>
            </a:r>
          </a:p>
          <a:p>
            <a:pPr eaLnBrk="1" hangingPunct="1"/>
            <a:r>
              <a:rPr lang="en-US" altLang="en-US" dirty="0">
                <a:latin typeface="Arial" panose="020B0604020202020204" pitchFamily="34" charset="0"/>
              </a:rPr>
              <a:t>His wife Susanna often disagreed with him about theology and politics – something nearly unheard of in those days. Once in his absence Samuel’s replacement in the rectory was doing a less than satisfactory job so Susanna started to have prayer meetings in their home for her children, servant, and others who wished to attend. Susanna was scolded by Samuel,  and she responded that he must command her to stop so that when they stood in judgment she would not be judged guilty for neglecting  the opportunity to do good to souls.</a:t>
            </a:r>
          </a:p>
        </p:txBody>
      </p:sp>
    </p:spTree>
    <p:extLst>
      <p:ext uri="{BB962C8B-B14F-4D97-AF65-F5344CB8AC3E}">
        <p14:creationId xmlns:p14="http://schemas.microsoft.com/office/powerpoint/2010/main" val="3201448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Scripture:</a:t>
            </a:r>
            <a:r>
              <a:rPr lang="en-US" baseline="0" dirty="0"/>
              <a:t> John 13:12-17</a:t>
            </a:r>
          </a:p>
          <a:p>
            <a:r>
              <a:rPr lang="en-US" baseline="0" dirty="0"/>
              <a:t>Sing: “Make Me a Servant” (TFWS #2176)</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19</a:t>
            </a:fld>
            <a:endParaRPr lang="en-US"/>
          </a:p>
        </p:txBody>
      </p:sp>
    </p:spTree>
    <p:extLst>
      <p:ext uri="{BB962C8B-B14F-4D97-AF65-F5344CB8AC3E}">
        <p14:creationId xmlns:p14="http://schemas.microsoft.com/office/powerpoint/2010/main" val="3119959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i="0" baseline="0" dirty="0">
                <a:latin typeface="Arial" panose="020B0604020202020204" pitchFamily="34" charset="0"/>
              </a:rPr>
              <a:t>The teachings of Jesus on servant ministry and leadership shape this ministry.</a:t>
            </a:r>
            <a:endParaRPr lang="en-US" altLang="en-US"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20</a:t>
            </a:fld>
            <a:endParaRPr lang="en-US"/>
          </a:p>
        </p:txBody>
      </p:sp>
    </p:spTree>
    <p:extLst>
      <p:ext uri="{BB962C8B-B14F-4D97-AF65-F5344CB8AC3E}">
        <p14:creationId xmlns:p14="http://schemas.microsoft.com/office/powerpoint/2010/main" val="766280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21</a:t>
            </a:fld>
            <a:endParaRPr lang="en-US"/>
          </a:p>
        </p:txBody>
      </p:sp>
    </p:spTree>
    <p:extLst>
      <p:ext uri="{BB962C8B-B14F-4D97-AF65-F5344CB8AC3E}">
        <p14:creationId xmlns:p14="http://schemas.microsoft.com/office/powerpoint/2010/main" val="464774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5EDC7E2-1038-4D41-B7F9-C7337C69E16D}" type="slidenum">
              <a:rPr lang="en-US" altLang="en-US" sz="1200"/>
              <a:pPr algn="r" eaLnBrk="1" hangingPunct="1"/>
              <a:t>22</a:t>
            </a:fld>
            <a:endParaRPr lang="en-US" altLang="en-US" sz="120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bwMode="auto">
          <a:xfrm>
            <a:off x="930275" y="3268663"/>
            <a:ext cx="7437438"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All Christians who are called to leadership are called to servanthood. </a:t>
            </a:r>
            <a:r>
              <a:rPr lang="en-US" altLang="en-US" i="1" dirty="0">
                <a:latin typeface="Arial" panose="020B0604020202020204" pitchFamily="34" charset="0"/>
              </a:rPr>
              <a:t>The Book</a:t>
            </a:r>
            <a:r>
              <a:rPr lang="en-US" altLang="en-US" i="1" baseline="0" dirty="0">
                <a:latin typeface="Arial" panose="020B0604020202020204" pitchFamily="34" charset="0"/>
              </a:rPr>
              <a:t> of Discipline</a:t>
            </a:r>
            <a:r>
              <a:rPr lang="en-US" altLang="en-US" i="0" baseline="0" dirty="0">
                <a:latin typeface="Arial" panose="020B0604020202020204" pitchFamily="34" charset="0"/>
              </a:rPr>
              <a:t> states in paragraphs 131 and 132 that the ministry of all Christians is one of service for the mission of God in the world. </a:t>
            </a:r>
            <a:endParaRPr lang="en-US" altLang="en-US" dirty="0">
              <a:latin typeface="Arial" panose="020B0604020202020204" pitchFamily="34" charset="0"/>
            </a:endParaRPr>
          </a:p>
        </p:txBody>
      </p:sp>
    </p:spTree>
    <p:extLst>
      <p:ext uri="{BB962C8B-B14F-4D97-AF65-F5344CB8AC3E}">
        <p14:creationId xmlns:p14="http://schemas.microsoft.com/office/powerpoint/2010/main" val="3130662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ministry of all Christians is one of service for the mission of God in the world. It is both a privilege and an obligation. It is a privilege through our spiritual relationship with God to be part of a holy priesthood, and it is an obligation because of that relationship to form new Christian disciples and to guide them in their witness.</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23</a:t>
            </a:fld>
            <a:endParaRPr lang="en-US"/>
          </a:p>
        </p:txBody>
      </p:sp>
    </p:spTree>
    <p:extLst>
      <p:ext uri="{BB962C8B-B14F-4D97-AF65-F5344CB8AC3E}">
        <p14:creationId xmlns:p14="http://schemas.microsoft.com/office/powerpoint/2010/main" val="3206014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To Wesley, these were not rules of religion but the way of discipleship.</a:t>
            </a:r>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24</a:t>
            </a:fld>
            <a:endParaRPr lang="en-US"/>
          </a:p>
        </p:txBody>
      </p:sp>
    </p:spTree>
    <p:extLst>
      <p:ext uri="{BB962C8B-B14F-4D97-AF65-F5344CB8AC3E}">
        <p14:creationId xmlns:p14="http://schemas.microsoft.com/office/powerpoint/2010/main" val="1720279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ordinances of God are the means of grace: Prayer</a:t>
            </a:r>
          </a:p>
          <a:p>
            <a:r>
              <a:rPr lang="en-US" dirty="0"/>
              <a:t>Bible Study</a:t>
            </a:r>
          </a:p>
          <a:p>
            <a:r>
              <a:rPr lang="en-US" dirty="0"/>
              <a:t>Worship</a:t>
            </a:r>
          </a:p>
          <a:p>
            <a:r>
              <a:rPr lang="en-US" dirty="0"/>
              <a:t>Lord’s Supper</a:t>
            </a:r>
          </a:p>
          <a:p>
            <a:r>
              <a:rPr lang="en-US" dirty="0"/>
              <a:t>Fasting or Abstinence</a:t>
            </a:r>
          </a:p>
          <a:p>
            <a:r>
              <a:rPr lang="en-US" dirty="0"/>
              <a:t>Christian Conferencing</a:t>
            </a:r>
          </a:p>
          <a:p>
            <a:r>
              <a:rPr lang="en-US" dirty="0"/>
              <a:t>Acts of Mercy and Justice</a:t>
            </a:r>
          </a:p>
          <a:p>
            <a:endParaRPr lang="en-US" dirty="0"/>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25</a:t>
            </a:fld>
            <a:endParaRPr lang="en-US"/>
          </a:p>
        </p:txBody>
      </p:sp>
    </p:spTree>
    <p:extLst>
      <p:ext uri="{BB962C8B-B14F-4D97-AF65-F5344CB8AC3E}">
        <p14:creationId xmlns:p14="http://schemas.microsoft.com/office/powerpoint/2010/main" val="3058206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a:t>
            </a:r>
            <a:r>
              <a:rPr lang="en-US" baseline="0" dirty="0"/>
              <a:t> time to do an exercise in consensus. Divide into small groups of four to six persons and give them one of the situations listed here. Ask them to come to a consensus on a solution using the process in their participant’s book on page 41.</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26</a:t>
            </a:fld>
            <a:endParaRPr lang="en-US"/>
          </a:p>
        </p:txBody>
      </p:sp>
    </p:spTree>
    <p:extLst>
      <p:ext uri="{BB962C8B-B14F-4D97-AF65-F5344CB8AC3E}">
        <p14:creationId xmlns:p14="http://schemas.microsoft.com/office/powerpoint/2010/main" val="1118563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Scripture:</a:t>
            </a:r>
            <a:r>
              <a:rPr lang="en-US" baseline="0" dirty="0"/>
              <a:t> Matthew 25:35-37, 40</a:t>
            </a:r>
          </a:p>
          <a:p>
            <a:r>
              <a:rPr lang="en-US" baseline="0" dirty="0"/>
              <a:t>Sing: “Make Me a Servant” (UMH #389)</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30</a:t>
            </a:fld>
            <a:endParaRPr lang="en-US"/>
          </a:p>
        </p:txBody>
      </p:sp>
    </p:spTree>
    <p:extLst>
      <p:ext uri="{BB962C8B-B14F-4D97-AF65-F5344CB8AC3E}">
        <p14:creationId xmlns:p14="http://schemas.microsoft.com/office/powerpoint/2010/main" val="1113734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33</a:t>
            </a:fld>
            <a:endParaRPr lang="en-US"/>
          </a:p>
        </p:txBody>
      </p:sp>
    </p:spTree>
    <p:extLst>
      <p:ext uri="{BB962C8B-B14F-4D97-AF65-F5344CB8AC3E}">
        <p14:creationId xmlns:p14="http://schemas.microsoft.com/office/powerpoint/2010/main" val="3770648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C13BD9E2-328B-47B8-869F-D068A618DDBF}" type="slidenum">
              <a:rPr lang="en-US" altLang="en-US" sz="1200"/>
              <a:pPr algn="r" eaLnBrk="1" hangingPunct="1"/>
              <a:t>36</a:t>
            </a:fld>
            <a:endParaRPr lang="en-US" altLang="en-US" sz="120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bwMode="auto">
          <a:xfrm>
            <a:off x="1239838" y="3268663"/>
            <a:ext cx="6816725"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33" tIns="46216" rIns="92433" bIns="46216"/>
          <a:lstStyle/>
          <a:p>
            <a:pPr eaLnBrk="1" hangingPunct="1"/>
            <a:r>
              <a:rPr lang="en-US" altLang="en-US" dirty="0">
                <a:latin typeface="Arial" panose="020B0604020202020204" pitchFamily="34" charset="0"/>
              </a:rPr>
              <a:t>Acts of compassion are those things we do to meet the needs of our neighbor who is anyone we encounter who is in need.</a:t>
            </a:r>
            <a:r>
              <a:rPr lang="en-US" altLang="en-US" baseline="0" dirty="0">
                <a:latin typeface="Arial" panose="020B0604020202020204" pitchFamily="34" charset="0"/>
              </a:rPr>
              <a:t> </a:t>
            </a:r>
            <a:r>
              <a:rPr lang="en-US" altLang="en-US" dirty="0">
                <a:latin typeface="Arial" panose="020B0604020202020204" pitchFamily="34" charset="0"/>
              </a:rPr>
              <a:t> Acts of justice are related because that is when we ask the questions, “Why” and “What?” Why is our neighbor suffering? What is the cause?</a:t>
            </a:r>
          </a:p>
          <a:p>
            <a:pPr eaLnBrk="1" hangingPunct="1"/>
            <a:r>
              <a:rPr lang="en-US" altLang="en-US" dirty="0">
                <a:latin typeface="Arial" panose="020B0604020202020204" pitchFamily="34" charset="0"/>
              </a:rPr>
              <a:t>These are more than random acts of kindness; they are intentional acts that show Christ’s love to a hurting world!</a:t>
            </a:r>
          </a:p>
          <a:p>
            <a:pPr marL="0" indent="0" eaLnBrk="1" hangingPunct="1">
              <a:lnSpc>
                <a:spcPct val="80000"/>
              </a:lnSpc>
              <a:buFont typeface="Wingdings 2" panose="05020102010507070707" pitchFamily="18" charset="2"/>
              <a:buNone/>
            </a:pPr>
            <a:r>
              <a:rPr lang="en-US" altLang="en-US" sz="1200" dirty="0"/>
              <a:t>Acts of compassion are anything one does to demonstrate God’s love by caring for creation and neighbor.</a:t>
            </a:r>
            <a:br>
              <a:rPr lang="en-US" altLang="en-US" sz="1200" dirty="0"/>
            </a:br>
            <a:r>
              <a:rPr lang="en-US" altLang="en-US" sz="1200" dirty="0"/>
              <a:t>Acts of compassion show our care for others by actually doing something.</a:t>
            </a:r>
          </a:p>
          <a:p>
            <a:pPr marL="0" indent="0" eaLnBrk="1" hangingPunct="1">
              <a:lnSpc>
                <a:spcPct val="80000"/>
              </a:lnSpc>
              <a:buFont typeface="Wingdings 2" panose="05020102010507070707" pitchFamily="18" charset="2"/>
              <a:buNone/>
            </a:pPr>
            <a:r>
              <a:rPr lang="en-US" altLang="en-US" sz="1200" dirty="0"/>
              <a:t>Acts of justice are the public extension of our acts of compassion. To do justice is to love God</a:t>
            </a:r>
            <a:r>
              <a:rPr lang="en-US" altLang="en-US" sz="1200" baseline="0" dirty="0"/>
              <a:t> and the world, esp</a:t>
            </a:r>
            <a:r>
              <a:rPr lang="en-US" altLang="en-US" sz="1200" dirty="0"/>
              <a:t>ecially those who are poor, hungry, abused and vulnerable. To witness to Jesus Christ in the world through acts of justice is to serve those whom Christ came to serve. Another act of justice is to examine our own attitudes toward the poor, the prisoner, the victim. </a:t>
            </a:r>
          </a:p>
          <a:p>
            <a:pPr eaLnBrk="1" hangingPunct="1"/>
            <a:r>
              <a:rPr lang="en-US" altLang="en-US" dirty="0">
                <a:latin typeface="Arial" panose="020B0604020202020204" pitchFamily="34" charset="0"/>
              </a:rPr>
              <a:t>List</a:t>
            </a:r>
            <a:r>
              <a:rPr lang="en-US" altLang="en-US" baseline="0" dirty="0">
                <a:latin typeface="Arial" panose="020B0604020202020204" pitchFamily="34" charset="0"/>
              </a:rPr>
              <a:t> acts of compassion and justice that the class has performed. Discuss the differences between them.</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014157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Prayer is an action;</a:t>
            </a:r>
            <a:r>
              <a:rPr lang="en-US" baseline="0" dirty="0"/>
              <a:t> it is doing something. Look to see where God is at work, and join God in that work. Even though we feel bad because we can’t always “do” something in the terms of accomplishing a task, sometimes praying is exactly what we need to be doing. Prayer is powerful as long as prayer is active, intercessory, caring, compassionate, and loving. </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39</a:t>
            </a:fld>
            <a:endParaRPr lang="en-US"/>
          </a:p>
        </p:txBody>
      </p:sp>
    </p:spTree>
    <p:extLst>
      <p:ext uri="{BB962C8B-B14F-4D97-AF65-F5344CB8AC3E}">
        <p14:creationId xmlns:p14="http://schemas.microsoft.com/office/powerpoint/2010/main" val="2963546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1996, General Conference added to the Social Principles</a:t>
            </a:r>
            <a:r>
              <a:rPr lang="en-US" baseline="0" dirty="0"/>
              <a:t> a statement regarding restorative justice ministries that states, “In the love of Christ, who came to save those who are lost and vulnerable, we urge the creation of genuinely new systems for the care and support of the victims of crime and for rehabilitation that will restore, preserve, and nurture the humanity of the imprisoned.” -(Social Principles, 68.F)</a:t>
            </a:r>
          </a:p>
          <a:p>
            <a:r>
              <a:rPr lang="en-US" dirty="0"/>
              <a:t>Kairos is an organization of ministries that addresses the spiritual needs of incarcerated men, women, and children, their families, and those who work in the prison environment</a:t>
            </a:r>
            <a:r>
              <a:rPr lang="en-US" baseline="0" dirty="0"/>
              <a:t> in order to bring Christ’s love and forgiveness and to assist in the transition toward becoming productive citizens. Kairos came out of the </a:t>
            </a:r>
            <a:r>
              <a:rPr lang="en-US" baseline="0" dirty="0" err="1"/>
              <a:t>Cursillo</a:t>
            </a:r>
            <a:r>
              <a:rPr lang="en-US" baseline="0" dirty="0"/>
              <a:t> movement and the Walk to Emmaus.</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40</a:t>
            </a:fld>
            <a:endParaRPr lang="en-US"/>
          </a:p>
        </p:txBody>
      </p:sp>
    </p:spTree>
    <p:extLst>
      <p:ext uri="{BB962C8B-B14F-4D97-AF65-F5344CB8AC3E}">
        <p14:creationId xmlns:p14="http://schemas.microsoft.com/office/powerpoint/2010/main" val="46171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285DA09B-CC4A-4E59-BFE8-2E1022A3B10B}" type="slidenum">
              <a:rPr lang="en-US" altLang="en-US" sz="1200"/>
              <a:pPr algn="r" eaLnBrk="1" hangingPunct="1"/>
              <a:t>41</a:t>
            </a:fld>
            <a:endParaRPr lang="en-US" altLang="en-US" sz="1200"/>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bwMode="auto">
          <a:xfrm>
            <a:off x="1239838" y="3268663"/>
            <a:ext cx="6816725"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33" tIns="46216" rIns="92433" bIns="46216"/>
          <a:lstStyle/>
          <a:p>
            <a:pPr eaLnBrk="1" hangingPunct="1"/>
            <a:r>
              <a:rPr lang="en-US" altLang="en-US" dirty="0">
                <a:latin typeface="Arial" panose="020B0604020202020204" pitchFamily="34" charset="0"/>
              </a:rPr>
              <a:t>Stephen Ministry is the one-to-one lay caring ministry that takes place in congregations that use the Stephen Series system.</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Stephen Ministry congregations equip and empower lay caregivers—called Stephen Ministers—to provide high-quality, confidential, Christ-centered care to people who are hurting.</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Stephen Ministry began in 1975</a:t>
            </a:r>
            <a:r>
              <a:rPr lang="en-US" altLang="en-US" baseline="0" dirty="0">
                <a:latin typeface="Arial" panose="020B0604020202020204" pitchFamily="34" charset="0"/>
              </a:rPr>
              <a:t> and </a:t>
            </a:r>
            <a:r>
              <a:rPr lang="en-US" altLang="en-US" dirty="0">
                <a:latin typeface="Arial" panose="020B0604020202020204" pitchFamily="34" charset="0"/>
              </a:rPr>
              <a:t>is now in more than 12,000 congregations, and more than 600,000 people have trained as Stephen Ministers (laypeople who provide care to those who are hurting) in their congregations.</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217233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2DE368E7-038E-49FE-A373-4B070186C580}" type="slidenum">
              <a:rPr lang="en-US" altLang="en-US" sz="1200"/>
              <a:pPr algn="r" eaLnBrk="1" hangingPunct="1"/>
              <a:t>43</a:t>
            </a:fld>
            <a:endParaRPr lang="en-US" altLang="en-US" sz="1200"/>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bwMode="auto">
          <a:xfrm>
            <a:off x="930275" y="3268663"/>
            <a:ext cx="7437438"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List ways we can be good stewards of the earth and other gifts God has given.</a:t>
            </a:r>
          </a:p>
          <a:p>
            <a:pPr eaLnBrk="1" hangingPunct="1"/>
            <a:r>
              <a:rPr lang="en-US" altLang="en-US" dirty="0">
                <a:latin typeface="Arial" panose="020B0604020202020204" pitchFamily="34" charset="0"/>
              </a:rPr>
              <a:t>Discuss making a commitment to practice care of creation. </a:t>
            </a:r>
          </a:p>
          <a:p>
            <a:pPr eaLnBrk="1" hangingPunct="1"/>
            <a:r>
              <a:rPr lang="en-US" altLang="en-US" dirty="0">
                <a:latin typeface="Arial" panose="020B0604020202020204" pitchFamily="34" charset="0"/>
              </a:rPr>
              <a:t>What can we do in our wasteful culture to help improve our environment and the world’s natural resources?</a:t>
            </a:r>
          </a:p>
        </p:txBody>
      </p:sp>
    </p:spTree>
    <p:extLst>
      <p:ext uri="{BB962C8B-B14F-4D97-AF65-F5344CB8AC3E}">
        <p14:creationId xmlns:p14="http://schemas.microsoft.com/office/powerpoint/2010/main" val="3511361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be sung.</a:t>
            </a:r>
          </a:p>
        </p:txBody>
      </p:sp>
      <p:sp>
        <p:nvSpPr>
          <p:cNvPr id="4" name="Slide Number Placeholder 3"/>
          <p:cNvSpPr>
            <a:spLocks noGrp="1"/>
          </p:cNvSpPr>
          <p:nvPr>
            <p:ph type="sldNum" sz="quarter" idx="10"/>
          </p:nvPr>
        </p:nvSpPr>
        <p:spPr/>
        <p:txBody>
          <a:bodyPr/>
          <a:lstStyle/>
          <a:p>
            <a:fld id="{6F4756FB-9230-4D97-B981-DD05D25F39BC}" type="slidenum">
              <a:rPr lang="en-US" smtClean="0"/>
              <a:t>44</a:t>
            </a:fld>
            <a:endParaRPr lang="en-US"/>
          </a:p>
        </p:txBody>
      </p:sp>
    </p:spTree>
    <p:extLst>
      <p:ext uri="{BB962C8B-B14F-4D97-AF65-F5344CB8AC3E}">
        <p14:creationId xmlns:p14="http://schemas.microsoft.com/office/powerpoint/2010/main" val="1971599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Scripture:</a:t>
            </a:r>
            <a:r>
              <a:rPr lang="en-US" baseline="0" dirty="0"/>
              <a:t> Romans 10:14-15, 17</a:t>
            </a:r>
          </a:p>
          <a:p>
            <a:r>
              <a:rPr lang="en-US" baseline="0" dirty="0"/>
              <a:t>Sing: “To God be the Glory,” verses 1 and 2 (UMH #98)</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47</a:t>
            </a:fld>
            <a:endParaRPr lang="en-US"/>
          </a:p>
        </p:txBody>
      </p:sp>
    </p:spTree>
    <p:extLst>
      <p:ext uri="{BB962C8B-B14F-4D97-AF65-F5344CB8AC3E}">
        <p14:creationId xmlns:p14="http://schemas.microsoft.com/office/powerpoint/2010/main" val="2066097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called to share the good news:</a:t>
            </a:r>
          </a:p>
          <a:p>
            <a:r>
              <a:rPr lang="en-US" dirty="0"/>
              <a:t>   - It is not standing on the street corner shouting Bible verses!</a:t>
            </a:r>
          </a:p>
          <a:p>
            <a:r>
              <a:rPr lang="en-US" dirty="0"/>
              <a:t>   - It is sharing from your heart, your faith story with those with whom you have a relationship!</a:t>
            </a:r>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48</a:t>
            </a:fld>
            <a:endParaRPr lang="en-US"/>
          </a:p>
        </p:txBody>
      </p:sp>
    </p:spTree>
    <p:extLst>
      <p:ext uri="{BB962C8B-B14F-4D97-AF65-F5344CB8AC3E}">
        <p14:creationId xmlns:p14="http://schemas.microsoft.com/office/powerpoint/2010/main" val="2789613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52</a:t>
            </a:fld>
            <a:endParaRPr lang="en-US"/>
          </a:p>
        </p:txBody>
      </p:sp>
    </p:spTree>
    <p:extLst>
      <p:ext uri="{BB962C8B-B14F-4D97-AF65-F5344CB8AC3E}">
        <p14:creationId xmlns:p14="http://schemas.microsoft.com/office/powerpoint/2010/main" val="814756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bwMode="auto">
          <a:xfrm>
            <a:off x="930275" y="3268663"/>
            <a:ext cx="7437438"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Have the group divide into pairs and share their faith stories with each other. </a:t>
            </a:r>
          </a:p>
          <a:p>
            <a:pPr eaLnBrk="1" hangingPunct="1"/>
            <a:r>
              <a:rPr lang="en-US" altLang="en-US" dirty="0">
                <a:latin typeface="Arial" panose="020B0604020202020204" pitchFamily="34" charset="0"/>
              </a:rPr>
              <a:t>Have them evaluate the communication skills and listening skills of each other. </a:t>
            </a:r>
          </a:p>
          <a:p>
            <a:pPr eaLnBrk="1" hangingPunct="1"/>
            <a:r>
              <a:rPr lang="en-US" altLang="en-US" dirty="0">
                <a:latin typeface="Arial" panose="020B0604020202020204" pitchFamily="34" charset="0"/>
              </a:rPr>
              <a:t>Each person has ten minutes to tell his or her story. </a:t>
            </a:r>
          </a:p>
          <a:p>
            <a:pPr eaLnBrk="1" hangingPunct="1"/>
            <a:r>
              <a:rPr lang="en-US" altLang="en-US" dirty="0">
                <a:latin typeface="Arial" panose="020B0604020202020204" pitchFamily="34" charset="0"/>
              </a:rPr>
              <a:t>After everyone has shared, spend ten minutes evaluating both the speaker and the listener.</a:t>
            </a:r>
          </a:p>
          <a:p>
            <a:pPr eaLnBrk="1" hangingPunct="1"/>
            <a:r>
              <a:rPr lang="en-US" altLang="en-US" dirty="0">
                <a:latin typeface="Arial" panose="020B0604020202020204" pitchFamily="34" charset="0"/>
              </a:rPr>
              <a:t>(See Evaluation Questions on page 49</a:t>
            </a:r>
            <a:r>
              <a:rPr lang="en-US" altLang="en-US" baseline="0" dirty="0">
                <a:latin typeface="Arial" panose="020B0604020202020204" pitchFamily="34" charset="0"/>
              </a:rPr>
              <a:t> and 51</a:t>
            </a:r>
            <a:r>
              <a:rPr lang="en-US" altLang="en-US" dirty="0">
                <a:latin typeface="Arial" panose="020B0604020202020204" pitchFamily="34" charset="0"/>
              </a:rPr>
              <a:t> in the </a:t>
            </a:r>
            <a:r>
              <a:rPr lang="en-US" altLang="en-US" i="1" dirty="0">
                <a:latin typeface="Arial" panose="020B0604020202020204" pitchFamily="34" charset="0"/>
              </a:rPr>
              <a:t>Basic Course Leader’s Guide </a:t>
            </a:r>
            <a:r>
              <a:rPr lang="en-US" altLang="en-US" dirty="0">
                <a:latin typeface="Arial" panose="020B0604020202020204" pitchFamily="34" charset="0"/>
              </a:rPr>
              <a:t>appendix.)</a:t>
            </a:r>
          </a:p>
        </p:txBody>
      </p:sp>
    </p:spTree>
    <p:extLst>
      <p:ext uri="{BB962C8B-B14F-4D97-AF65-F5344CB8AC3E}">
        <p14:creationId xmlns:p14="http://schemas.microsoft.com/office/powerpoint/2010/main" val="3740709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be sung.</a:t>
            </a:r>
          </a:p>
        </p:txBody>
      </p:sp>
      <p:sp>
        <p:nvSpPr>
          <p:cNvPr id="4" name="Slide Number Placeholder 3"/>
          <p:cNvSpPr>
            <a:spLocks noGrp="1"/>
          </p:cNvSpPr>
          <p:nvPr>
            <p:ph type="sldNum" sz="quarter" idx="10"/>
          </p:nvPr>
        </p:nvSpPr>
        <p:spPr/>
        <p:txBody>
          <a:bodyPr/>
          <a:lstStyle/>
          <a:p>
            <a:fld id="{6F4756FB-9230-4D97-B981-DD05D25F39BC}" type="slidenum">
              <a:rPr lang="en-US" smtClean="0"/>
              <a:t>54</a:t>
            </a:fld>
            <a:endParaRPr lang="en-US"/>
          </a:p>
        </p:txBody>
      </p:sp>
    </p:spTree>
    <p:extLst>
      <p:ext uri="{BB962C8B-B14F-4D97-AF65-F5344CB8AC3E}">
        <p14:creationId xmlns:p14="http://schemas.microsoft.com/office/powerpoint/2010/main" val="4140997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Scripture:</a:t>
            </a:r>
            <a:r>
              <a:rPr lang="en-US" baseline="0" dirty="0"/>
              <a:t> Matthew 28:16-20</a:t>
            </a:r>
          </a:p>
          <a:p>
            <a:r>
              <a:rPr lang="en-US" baseline="0" dirty="0"/>
              <a:t>Sing: “Lead Me, Lord” (UMH  473)</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57</a:t>
            </a:fld>
            <a:endParaRPr lang="en-US"/>
          </a:p>
        </p:txBody>
      </p:sp>
    </p:spTree>
    <p:extLst>
      <p:ext uri="{BB962C8B-B14F-4D97-AF65-F5344CB8AC3E}">
        <p14:creationId xmlns:p14="http://schemas.microsoft.com/office/powerpoint/2010/main" val="2980682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called to participate</a:t>
            </a:r>
            <a:r>
              <a:rPr lang="en-US" baseline="0" dirty="0"/>
              <a:t> in God’s mission to the world. These are some of the ways to become equipped for this mission. Practice the spiritual disciplines so that you are spiritually grounded. Improve your skills – re-assess your giftedness. Work in areas for which you have a passion. But most of all, spend time with God – listening for God’s will in all you do.</a:t>
            </a:r>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63</a:t>
            </a:fld>
            <a:endParaRPr lang="en-US"/>
          </a:p>
        </p:txBody>
      </p:sp>
    </p:spTree>
    <p:extLst>
      <p:ext uri="{BB962C8B-B14F-4D97-AF65-F5344CB8AC3E}">
        <p14:creationId xmlns:p14="http://schemas.microsoft.com/office/powerpoint/2010/main" val="15226563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Methodist Church has</a:t>
            </a:r>
            <a:r>
              <a:rPr lang="en-US" baseline="0" dirty="0"/>
              <a:t> myriad of forms of ministry that equip and empower people. One additional path is that of the lay missioner, but through a new collaboration between the National Plan for Hispanic/Latino Ministries, the General Board of Higher Education and Ministry, and Discipleship Ministries, the lay missioner will be integrated into the Certified Lay Ministry program.</a:t>
            </a:r>
          </a:p>
          <a:p>
            <a:r>
              <a:rPr lang="en-US" baseline="0" dirty="0"/>
              <a:t>All forms of ministry are of kingdom value! God has called us ALL to ministry. God may be calling you into ministry as a layperson or as a clergyperson. The important thing is that you respond to that call. The gifts assessment is one of those tools that can help us determine where our gifts fit best. </a:t>
            </a:r>
          </a:p>
          <a:p>
            <a:r>
              <a:rPr lang="en-US" baseline="0" dirty="0"/>
              <a:t>Lay Servant Ministries is an excellent way to deepen our discipleship and to explore that call to ministry. </a:t>
            </a:r>
          </a:p>
          <a:p>
            <a:r>
              <a:rPr lang="en-US" baseline="0" dirty="0"/>
              <a:t>As we learned earlier, the clergy have the responsibility to equip and empower the saints for ministry. We are the saints. One of the best lay leadership development tools The United Methodist Church has is lay servant ministries. Through this inroad to ministry, laypersons learn and practice leadership through service in the local church and/or beyond as they participate in study, in caring for the congregation, in communicating and in leading through various means in the congregational ministry of the church in the community.</a:t>
            </a:r>
          </a:p>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64</a:t>
            </a:fld>
            <a:endParaRPr lang="en-US"/>
          </a:p>
        </p:txBody>
      </p:sp>
    </p:spTree>
    <p:extLst>
      <p:ext uri="{BB962C8B-B14F-4D97-AF65-F5344CB8AC3E}">
        <p14:creationId xmlns:p14="http://schemas.microsoft.com/office/powerpoint/2010/main" val="4081847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4294967295"/>
          </p:nvPr>
        </p:nvSpPr>
        <p:spPr bwMode="auto">
          <a:xfrm>
            <a:off x="5265738" y="6535738"/>
            <a:ext cx="4029075" cy="34448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859B016-F4BF-4763-B428-BF797D6D9C67}" type="slidenum">
              <a:rPr lang="en-US" altLang="en-US">
                <a:latin typeface="Times New Roman" panose="02020603050405020304" pitchFamily="18" charset="0"/>
              </a:rPr>
              <a:pPr/>
              <a:t>65</a:t>
            </a:fld>
            <a:endParaRPr lang="en-US" altLang="en-US">
              <a:latin typeface="Times New Roman" panose="02020603050405020304" pitchFamily="18" charset="0"/>
            </a:endParaRPr>
          </a:p>
        </p:txBody>
      </p:sp>
      <p:sp>
        <p:nvSpPr>
          <p:cNvPr id="233475" name="Rectangle 2"/>
          <p:cNvSpPr>
            <a:spLocks noGrp="1" noRot="1" noChangeAspect="1" noChangeArrowheads="1" noTextEdit="1"/>
          </p:cNvSpPr>
          <p:nvPr>
            <p:ph type="sldImg"/>
          </p:nvPr>
        </p:nvSpPr>
        <p:spPr>
          <a:solidFill>
            <a:srgbClr val="FFFFFF"/>
          </a:solidFill>
          <a:ln/>
        </p:spPr>
      </p:sp>
      <p:sp>
        <p:nvSpPr>
          <p:cNvPr id="233476" name="Rectangle 3"/>
          <p:cNvSpPr>
            <a:spLocks noGrp="1" noChangeArrowheads="1"/>
          </p:cNvSpPr>
          <p:nvPr>
            <p:ph type="body" idx="1"/>
          </p:nvPr>
        </p:nvSpPr>
        <p:spPr bwMode="auto">
          <a:xfrm>
            <a:off x="930275" y="3268663"/>
            <a:ext cx="7435850" cy="3097212"/>
          </a:xfrm>
          <a:prstGeom prst="rect">
            <a:avLst/>
          </a:prstGeom>
          <a:solidFill>
            <a:srgbClr val="FFFFFF"/>
          </a:solidFill>
          <a:ln>
            <a:solidFill>
              <a:srgbClr val="000000"/>
            </a:solidFill>
            <a:miter lim="800000"/>
            <a:headEnd/>
            <a:tailEnd/>
          </a:ln>
        </p:spPr>
        <p:txBody>
          <a:bodyPr/>
          <a:lstStyle/>
          <a:p>
            <a:pPr eaLnBrk="1" hangingPunct="1"/>
            <a:r>
              <a:rPr lang="en-US" altLang="en-US" dirty="0">
                <a:latin typeface="Times New Roman" panose="02020603050405020304" pitchFamily="18" charset="0"/>
              </a:rPr>
              <a:t>Lay Servants are People who are;</a:t>
            </a:r>
          </a:p>
          <a:p>
            <a:pPr>
              <a:lnSpc>
                <a:spcPct val="80000"/>
              </a:lnSpc>
            </a:pPr>
            <a:r>
              <a:rPr lang="en-US" altLang="en-US" b="1" dirty="0">
                <a:latin typeface="Arial" panose="020B0604020202020204" pitchFamily="34" charset="0"/>
              </a:rPr>
              <a:t>Ready and desirous to serve the church</a:t>
            </a:r>
          </a:p>
          <a:p>
            <a:pPr>
              <a:lnSpc>
                <a:spcPct val="80000"/>
              </a:lnSpc>
            </a:pPr>
            <a:r>
              <a:rPr lang="en-US" altLang="en-US" b="1" dirty="0">
                <a:latin typeface="Arial" panose="020B0604020202020204" pitchFamily="34" charset="0"/>
              </a:rPr>
              <a:t>Well informed on and committed to the Scriptures and the doctrine, heritage, organization, and life of the U.M. Church</a:t>
            </a:r>
          </a:p>
          <a:p>
            <a:pPr>
              <a:lnSpc>
                <a:spcPct val="80000"/>
              </a:lnSpc>
            </a:pPr>
            <a:r>
              <a:rPr lang="en-US" altLang="en-US" b="1" dirty="0">
                <a:latin typeface="Arial" panose="020B0604020202020204" pitchFamily="34" charset="0"/>
              </a:rPr>
              <a:t>Willing to receive specific training to develop skills in witnessing to the Christian faith through spoken communication, church and community leadership, and care-giving ministries</a:t>
            </a:r>
          </a:p>
        </p:txBody>
      </p:sp>
    </p:spTree>
    <p:extLst>
      <p:ext uri="{BB962C8B-B14F-4D97-AF65-F5344CB8AC3E}">
        <p14:creationId xmlns:p14="http://schemas.microsoft.com/office/powerpoint/2010/main" val="7730870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are the body of Christ in the</a:t>
            </a:r>
            <a:r>
              <a:rPr lang="en-US" baseline="0" dirty="0"/>
              <a:t> world, why aren’t we reaching out to the least and the lost? Why are we so inwardly focused on our church members and church buildings? God has called us! We have a wonderful opportunity to participate in  God’s mission to the world, and that goes beyond our church walls. Not only are we to practice hospitality inside the church building, but we are also to practice hospitality in the community as an outreach. How are we creating a sense of belonging among the least and the lost in the community outside our church walls? How can you or your congregation be the presence of Christ in the community outside the doors?</a:t>
            </a:r>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66</a:t>
            </a:fld>
            <a:endParaRPr lang="en-US"/>
          </a:p>
        </p:txBody>
      </p:sp>
    </p:spTree>
    <p:extLst>
      <p:ext uri="{BB962C8B-B14F-4D97-AF65-F5344CB8AC3E}">
        <p14:creationId xmlns:p14="http://schemas.microsoft.com/office/powerpoint/2010/main" val="1722774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4756FB-9230-4D97-B981-DD05D25F39BC}" type="slidenum">
              <a:rPr lang="en-US" smtClean="0"/>
              <a:t>67</a:t>
            </a:fld>
            <a:endParaRPr lang="en-US"/>
          </a:p>
        </p:txBody>
      </p:sp>
    </p:spTree>
    <p:extLst>
      <p:ext uri="{BB962C8B-B14F-4D97-AF65-F5344CB8AC3E}">
        <p14:creationId xmlns:p14="http://schemas.microsoft.com/office/powerpoint/2010/main" val="3544857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txBox="1">
            <a:spLocks noGrp="1" noChangeArrowheads="1"/>
          </p:cNvSpPr>
          <p:nvPr/>
        </p:nvSpPr>
        <p:spPr bwMode="auto">
          <a:xfrm>
            <a:off x="5264150" y="6535738"/>
            <a:ext cx="4030663" cy="344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446" tIns="46223" rIns="92446" bIns="46223" anchor="b"/>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318A53BA-6F10-43A6-97A6-3300DC13BA9E}" type="slidenum">
              <a:rPr lang="en-US" altLang="en-US" sz="1200"/>
              <a:pPr algn="r" eaLnBrk="1" hangingPunct="1"/>
              <a:t>69</a:t>
            </a:fld>
            <a:endParaRPr lang="en-US" altLang="en-US" sz="120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bwMode="auto">
          <a:xfrm>
            <a:off x="1239838" y="3268663"/>
            <a:ext cx="6816725" cy="30972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568000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8751"/>
            <a:ext cx="7543800" cy="1945481"/>
          </a:xfrm>
        </p:spPr>
        <p:txBody>
          <a:bodyPr anchor="b"/>
          <a:lstStyle>
            <a:lvl1pPr>
              <a:defRPr sz="6600">
                <a:ln>
                  <a:noFill/>
                </a:ln>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685800" y="3429000"/>
            <a:ext cx="6461760" cy="8001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descr="EXTERNAL_AU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061" y="4250722"/>
            <a:ext cx="2839979" cy="82606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114800"/>
            <a:ext cx="7659687" cy="8763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4" y="2889647"/>
            <a:ext cx="6135687" cy="122515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52144"/>
            <a:ext cx="3657600" cy="3442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152144"/>
            <a:ext cx="3657600" cy="3442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3657600" cy="47982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365760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151335"/>
            <a:ext cx="3657600" cy="47982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1631156"/>
            <a:ext cx="365760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4121658"/>
            <a:ext cx="7772400" cy="44577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800" y="4572000"/>
            <a:ext cx="7772401" cy="4572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285750"/>
            <a:ext cx="7772400" cy="3707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4121458"/>
            <a:ext cx="7772400" cy="445970"/>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4572000"/>
            <a:ext cx="7772400" cy="45948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rot="16200000">
            <a:off x="7856152" y="1188720"/>
            <a:ext cx="1828799" cy="365760"/>
          </a:xfrm>
          <a:prstGeom prst="rect">
            <a:avLst/>
          </a:prstGeom>
        </p:spPr>
        <p:txBody>
          <a:bodyPr/>
          <a:lstStyle/>
          <a:p>
            <a:fld id="{619308E6-75C0-7648-9FB9-25879590A945}" type="datetimeFigureOut">
              <a:rPr lang="en-US" smtClean="0"/>
              <a:t>6/13/2017</a:t>
            </a:fld>
            <a:endParaRPr lang="en-US"/>
          </a:p>
        </p:txBody>
      </p:sp>
      <p:sp>
        <p:nvSpPr>
          <p:cNvPr id="9" name="Slide Number Placeholder 8"/>
          <p:cNvSpPr>
            <a:spLocks noGrp="1"/>
          </p:cNvSpPr>
          <p:nvPr>
            <p:ph type="sldNum" sz="quarter" idx="11"/>
          </p:nvPr>
        </p:nvSpPr>
        <p:spPr>
          <a:xfrm>
            <a:off x="8749985" y="4161188"/>
            <a:ext cx="548640" cy="297180"/>
          </a:xfrm>
          <a:prstGeom prst="bracketPair">
            <a:avLst>
              <a:gd name="adj" fmla="val 17949"/>
            </a:avLst>
          </a:prstGeom>
        </p:spPr>
        <p:txBody>
          <a:bodyPr/>
          <a:lstStyle/>
          <a:p>
            <a:fld id="{F8A6BA74-ECC9-D24D-B7CD-3DDF45F45580}" type="slidenum">
              <a:rPr lang="en-US" smtClean="0"/>
              <a:t>‹#›</a:t>
            </a:fld>
            <a:endParaRPr lang="en-US"/>
          </a:p>
        </p:txBody>
      </p:sp>
      <p:sp>
        <p:nvSpPr>
          <p:cNvPr id="10" name="Footer Placeholder 9"/>
          <p:cNvSpPr>
            <a:spLocks noGrp="1"/>
          </p:cNvSpPr>
          <p:nvPr>
            <p:ph type="ftr" sz="quarter" idx="12"/>
          </p:nvPr>
        </p:nvSpPr>
        <p:spPr>
          <a:xfrm rot="16200000">
            <a:off x="7882821" y="2990850"/>
            <a:ext cx="1775461" cy="365760"/>
          </a:xfrm>
          <a:prstGeom prst="rect">
            <a:avLst/>
          </a:prstGeo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619308E6-75C0-7648-9FB9-25879590A945}" type="datetimeFigureOut">
              <a:rPr lang="en-US" smtClean="0"/>
              <a:t>6/13/2017</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749985" y="4161188"/>
            <a:ext cx="548640" cy="297180"/>
          </a:xfrm>
          <a:prstGeom prst="bracketPair">
            <a:avLst>
              <a:gd name="adj" fmla="val 17949"/>
            </a:avLst>
          </a:prstGeom>
        </p:spPr>
        <p:txBody>
          <a:bodyPr/>
          <a:lstStyle/>
          <a:p>
            <a:fld id="{F8A6BA74-ECC9-D24D-B7CD-3DDF45F4558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1752600" cy="4388644"/>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52600" y="628650"/>
            <a:ext cx="6705600" cy="857250"/>
          </a:xfrm>
        </p:spPr>
        <p:txBody>
          <a:bodyPr/>
          <a:lstStyle/>
          <a:p>
            <a:r>
              <a:rPr lang="en-US"/>
              <a:t>Click to edit Master title style</a:t>
            </a:r>
          </a:p>
        </p:txBody>
      </p:sp>
      <p:sp>
        <p:nvSpPr>
          <p:cNvPr id="3" name="ClipArt Placeholder 2"/>
          <p:cNvSpPr>
            <a:spLocks noGrp="1"/>
          </p:cNvSpPr>
          <p:nvPr>
            <p:ph type="clipArt" sz="half" idx="1"/>
          </p:nvPr>
        </p:nvSpPr>
        <p:spPr>
          <a:xfrm>
            <a:off x="1828800" y="1485900"/>
            <a:ext cx="3238500" cy="3028950"/>
          </a:xfrm>
        </p:spPr>
        <p:txBody>
          <a:bodyPr rtlCol="0">
            <a:normAutofit/>
          </a:bodyPr>
          <a:lstStyle/>
          <a:p>
            <a:pPr lvl="0"/>
            <a:endParaRPr lang="en-US" noProof="0"/>
          </a:p>
        </p:txBody>
      </p:sp>
      <p:sp>
        <p:nvSpPr>
          <p:cNvPr id="4" name="Text Placeholder 3"/>
          <p:cNvSpPr>
            <a:spLocks noGrp="1"/>
          </p:cNvSpPr>
          <p:nvPr>
            <p:ph type="body" sz="half" idx="2"/>
          </p:nvPr>
        </p:nvSpPr>
        <p:spPr>
          <a:xfrm>
            <a:off x="5219700" y="1485900"/>
            <a:ext cx="3238500" cy="3028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xfrm>
            <a:off x="6437313" y="4463654"/>
            <a:ext cx="2133600" cy="273844"/>
          </a:xfrm>
          <a:prstGeom prst="rect">
            <a:avLst/>
          </a:prstGeom>
        </p:spPr>
        <p:txBody>
          <a:bodyPr/>
          <a:lstStyle>
            <a:lvl1pPr>
              <a:defRPr/>
            </a:lvl1pPr>
          </a:lstStyle>
          <a:p>
            <a:pPr>
              <a:defRPr/>
            </a:pPr>
            <a:endParaRPr lang="en-US"/>
          </a:p>
        </p:txBody>
      </p:sp>
      <p:sp>
        <p:nvSpPr>
          <p:cNvPr id="6" name="Rectangle 6"/>
          <p:cNvSpPr>
            <a:spLocks noGrp="1" noChangeArrowheads="1"/>
          </p:cNvSpPr>
          <p:nvPr>
            <p:ph type="sldNum" sz="quarter" idx="11"/>
          </p:nvPr>
        </p:nvSpPr>
        <p:spPr>
          <a:xfrm>
            <a:off x="573088" y="4463654"/>
            <a:ext cx="608012" cy="273844"/>
          </a:xfrm>
          <a:prstGeom prst="rect">
            <a:avLst/>
          </a:prstGeom>
        </p:spPr>
        <p:txBody>
          <a:bodyPr/>
          <a:lstStyle>
            <a:lvl1pPr>
              <a:defRPr/>
            </a:lvl1pPr>
          </a:lstStyle>
          <a:p>
            <a:fld id="{7AA7E6C2-93B2-4DB5-8C36-767B79D729D1}" type="slidenum">
              <a:rPr lang="en-US" altLang="en-US"/>
              <a:pPr/>
              <a:t>‹#›</a:t>
            </a:fld>
            <a:endParaRPr lang="en-US" altLang="en-US"/>
          </a:p>
        </p:txBody>
      </p:sp>
    </p:spTree>
    <p:extLst>
      <p:ext uri="{BB962C8B-B14F-4D97-AF65-F5344CB8AC3E}">
        <p14:creationId xmlns:p14="http://schemas.microsoft.com/office/powerpoint/2010/main" val="1201669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7620000" cy="85725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1200150"/>
            <a:ext cx="7620000" cy="3600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676397" y="0"/>
            <a:ext cx="685800" cy="514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676397" y="4061461"/>
            <a:ext cx="685800" cy="514350"/>
          </a:xfrm>
          <a:prstGeom prst="rect">
            <a:avLst/>
          </a:prstGeom>
          <a:solidFill>
            <a:srgbClr val="ABA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EXTERNAL_AUD_black.png"/>
          <p:cNvPicPr>
            <a:picLocks noChangeAspect="1"/>
          </p:cNvPicPr>
          <p:nvPr userDrawn="1"/>
        </p:nvPicPr>
        <p:blipFill rotWithShape="1">
          <a:blip r:embed="rId14">
            <a:alphaModFix amt="30000"/>
            <a:extLst>
              <a:ext uri="{28A0092B-C50C-407E-A947-70E740481C1C}">
                <a14:useLocalDpi xmlns:a14="http://schemas.microsoft.com/office/drawing/2010/main" val="0"/>
              </a:ext>
            </a:extLst>
          </a:blip>
          <a:srcRect l="17705" t="33220" r="5165" b="38114"/>
          <a:stretch/>
        </p:blipFill>
        <p:spPr>
          <a:xfrm rot="5400000">
            <a:off x="7335342" y="2045138"/>
            <a:ext cx="3319517" cy="359105"/>
          </a:xfrm>
          <a:prstGeom prst="rect">
            <a:avLst/>
          </a:prstGeom>
        </p:spPr>
      </p:pic>
      <p:pic>
        <p:nvPicPr>
          <p:cNvPr id="10" name="Picture 9" descr="CROSS_AND_FLAME_color_CS6.eps"/>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680432" y="3906348"/>
            <a:ext cx="608785" cy="832945"/>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spcBef>
          <a:spcPct val="0"/>
        </a:spcBef>
        <a:buNone/>
        <a:defRPr sz="4600" kern="1200" cap="none" spc="-100" baseline="0">
          <a:ln>
            <a:noFill/>
          </a:ln>
          <a:solidFill>
            <a:srgbClr val="C00000"/>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www.umcdiscipleship.or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97712" y="3531903"/>
            <a:ext cx="4687747" cy="1263268"/>
          </a:xfrm>
        </p:spPr>
        <p:txBody>
          <a:bodyPr rtlCol="0">
            <a:normAutofit fontScale="77500" lnSpcReduction="20000"/>
          </a:bodyPr>
          <a:lstStyle/>
          <a:p>
            <a:pPr eaLnBrk="1" fontAlgn="auto" hangingPunct="1">
              <a:buFont typeface="Wingdings 2" charset="2"/>
              <a:buChar char=""/>
              <a:defRPr/>
            </a:pPr>
            <a:endParaRPr lang="en-US" dirty="0"/>
          </a:p>
          <a:p>
            <a:pPr marL="0" indent="0">
              <a:buNone/>
              <a:defRPr/>
            </a:pPr>
            <a:r>
              <a:rPr lang="en-US" sz="4400" b="1" dirty="0"/>
              <a:t>THE BASIC COURSE—Youth Addendum</a:t>
            </a:r>
          </a:p>
          <a:p>
            <a:pPr eaLnBrk="1" fontAlgn="auto" hangingPunct="1">
              <a:buFont typeface="Wingdings 2" charset="2"/>
              <a:buChar char=""/>
              <a:defRPr/>
            </a:pPr>
            <a:endParaRPr lang="en-US" b="1" dirty="0"/>
          </a:p>
        </p:txBody>
      </p:sp>
      <p:sp>
        <p:nvSpPr>
          <p:cNvPr id="2" name="Title 1"/>
          <p:cNvSpPr>
            <a:spLocks noGrp="1"/>
          </p:cNvSpPr>
          <p:nvPr>
            <p:ph type="title"/>
          </p:nvPr>
        </p:nvSpPr>
        <p:spPr>
          <a:xfrm>
            <a:off x="3171463" y="1392578"/>
            <a:ext cx="5078393" cy="857250"/>
          </a:xfrm>
        </p:spPr>
        <p:txBody>
          <a:bodyPr/>
          <a:lstStyle/>
          <a:p>
            <a:r>
              <a:rPr lang="en-US" sz="6600" b="1" dirty="0">
                <a:effectLst>
                  <a:outerShdw blurRad="38100" dist="38100" dir="2700000" algn="tl">
                    <a:srgbClr val="000000">
                      <a:alpha val="43137"/>
                    </a:srgbClr>
                  </a:outerShdw>
                </a:effectLst>
                <a:latin typeface="+mn-lt"/>
              </a:rPr>
              <a:t>Introduction to Lay Servant Ministries</a:t>
            </a:r>
          </a:p>
        </p:txBody>
      </p:sp>
      <p:pic>
        <p:nvPicPr>
          <p:cNvPr id="5" name="Online Image Placeholder 4"/>
          <p:cNvPicPr>
            <a:picLocks noGrp="1" noChangeAspect="1"/>
          </p:cNvPicPr>
          <p:nvPr>
            <p:ph type="clipArt" sz="half" idx="1"/>
          </p:nvPr>
        </p:nvPicPr>
        <p:blipFill>
          <a:blip r:embed="rId2">
            <a:extLst>
              <a:ext uri="{28A0092B-C50C-407E-A947-70E740481C1C}">
                <a14:useLocalDpi xmlns:a14="http://schemas.microsoft.com/office/drawing/2010/main" val="0"/>
              </a:ext>
            </a:extLst>
          </a:blip>
          <a:stretch>
            <a:fillRect/>
          </a:stretch>
        </p:blipFill>
        <p:spPr>
          <a:xfrm>
            <a:off x="497712" y="590309"/>
            <a:ext cx="2555246" cy="2485752"/>
          </a:xfrm>
        </p:spPr>
      </p:pic>
    </p:spTree>
    <p:extLst>
      <p:ext uri="{BB962C8B-B14F-4D97-AF65-F5344CB8AC3E}">
        <p14:creationId xmlns:p14="http://schemas.microsoft.com/office/powerpoint/2010/main" val="4074787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rot="5400000">
            <a:off x="-2718187" y="2143125"/>
            <a:ext cx="6764062" cy="857250"/>
          </a:xfrm>
        </p:spPr>
        <p:txBody>
          <a:bodyPr/>
          <a:lstStyle/>
          <a:p>
            <a:pPr algn="ctr" eaLnBrk="1" hangingPunct="1"/>
            <a:r>
              <a:rPr lang="en-US" altLang="en-US" sz="6600" b="1" dirty="0">
                <a:effectLst>
                  <a:outerShdw blurRad="38100" dist="38100" dir="2700000" algn="tl">
                    <a:srgbClr val="000000">
                      <a:alpha val="43137"/>
                    </a:srgbClr>
                  </a:outerShdw>
                </a:effectLst>
                <a:latin typeface="+mn-lt"/>
                <a:cs typeface="Trebuchet MS" panose="020B0603020202020204" pitchFamily="34" charset="0"/>
              </a:rPr>
              <a:t>Introductions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5798" y="0"/>
            <a:ext cx="5868364" cy="5143500"/>
          </a:xfrm>
          <a:prstGeom prst="rect">
            <a:avLst/>
          </a:prstGeom>
        </p:spPr>
      </p:pic>
      <p:sp>
        <p:nvSpPr>
          <p:cNvPr id="3" name="TextBox 2"/>
          <p:cNvSpPr txBox="1"/>
          <p:nvPr/>
        </p:nvSpPr>
        <p:spPr>
          <a:xfrm>
            <a:off x="1127194" y="0"/>
            <a:ext cx="1708604" cy="5173884"/>
          </a:xfrm>
          <a:prstGeom prst="rect">
            <a:avLst/>
          </a:prstGeom>
          <a:solidFill>
            <a:schemeClr val="bg2">
              <a:lumMod val="75000"/>
              <a:alpha val="66000"/>
            </a:schemeClr>
          </a:solidFill>
        </p:spPr>
        <p:txBody>
          <a:bodyPr wrap="square" rtlCol="0">
            <a:spAutoFit/>
          </a:bodyPr>
          <a:lstStyle/>
          <a:p>
            <a:endParaRPr lang="en-US" dirty="0"/>
          </a:p>
        </p:txBody>
      </p:sp>
    </p:spTree>
    <p:extLst>
      <p:ext uri="{BB962C8B-B14F-4D97-AF65-F5344CB8AC3E}">
        <p14:creationId xmlns:p14="http://schemas.microsoft.com/office/powerpoint/2010/main" val="3413824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953" y="292142"/>
            <a:ext cx="7620000" cy="857250"/>
          </a:xfrm>
        </p:spPr>
        <p:txBody>
          <a:bodyPr/>
          <a:lstStyle/>
          <a:p>
            <a:r>
              <a:rPr lang="en-US" b="1" dirty="0">
                <a:effectLst>
                  <a:outerShdw blurRad="38100" dist="38100" dir="2700000" algn="tl">
                    <a:srgbClr val="000000">
                      <a:alpha val="43137"/>
                    </a:srgbClr>
                  </a:outerShdw>
                </a:effectLst>
                <a:latin typeface="+mn-lt"/>
              </a:rPr>
              <a:t>SESSION 1:</a:t>
            </a:r>
            <a:br>
              <a:rPr lang="en-US" b="1"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Learning Outcome Goals</a:t>
            </a:r>
          </a:p>
        </p:txBody>
      </p:sp>
      <p:sp>
        <p:nvSpPr>
          <p:cNvPr id="3" name="Content Placeholder 2"/>
          <p:cNvSpPr>
            <a:spLocks noGrp="1"/>
          </p:cNvSpPr>
          <p:nvPr>
            <p:ph idx="1"/>
          </p:nvPr>
        </p:nvSpPr>
        <p:spPr>
          <a:xfrm>
            <a:off x="519953" y="1495976"/>
            <a:ext cx="7898848" cy="2821201"/>
          </a:xfrm>
        </p:spPr>
        <p:txBody>
          <a:bodyPr>
            <a:noAutofit/>
          </a:bodyPr>
          <a:lstStyle/>
          <a:p>
            <a:pPr marL="114300" indent="0">
              <a:buNone/>
            </a:pPr>
            <a:r>
              <a:rPr lang="en-US" sz="2800" dirty="0"/>
              <a:t>Be able to</a:t>
            </a:r>
          </a:p>
          <a:p>
            <a:pPr marL="114300" indent="0">
              <a:buNone/>
            </a:pPr>
            <a:r>
              <a:rPr lang="en-US" sz="2800" dirty="0"/>
              <a:t>1. describe the reality of the priesthood of all     believers and God’s call on our lives</a:t>
            </a:r>
          </a:p>
          <a:p>
            <a:pPr marL="114300" indent="0">
              <a:buNone/>
            </a:pPr>
            <a:r>
              <a:rPr lang="en-US" sz="2800" dirty="0"/>
              <a:t>2. discuss spiritual gifts, their meaning and purpose</a:t>
            </a:r>
          </a:p>
          <a:p>
            <a:pPr marL="114300" indent="0">
              <a:buNone/>
            </a:pPr>
            <a:r>
              <a:rPr lang="en-US" sz="2800" dirty="0"/>
              <a:t>3. describe the need for a response to God’s call</a:t>
            </a:r>
          </a:p>
          <a:p>
            <a:pPr marL="114300" indent="0">
              <a:buNone/>
            </a:pPr>
            <a:r>
              <a:rPr lang="en-US" sz="2800" dirty="0"/>
              <a:t>4. discuss the early Methodist movement and the role of laity</a:t>
            </a:r>
          </a:p>
        </p:txBody>
      </p:sp>
      <p:pic>
        <p:nvPicPr>
          <p:cNvPr id="4" name="Picture 3"/>
          <p:cNvPicPr>
            <a:picLocks noChangeAspect="1"/>
          </p:cNvPicPr>
          <p:nvPr/>
        </p:nvPicPr>
        <p:blipFill>
          <a:blip r:embed="rId2"/>
          <a:stretch>
            <a:fillRect/>
          </a:stretch>
        </p:blipFill>
        <p:spPr>
          <a:xfrm>
            <a:off x="6956384" y="205979"/>
            <a:ext cx="1462417" cy="1424025"/>
          </a:xfrm>
          <a:prstGeom prst="rect">
            <a:avLst/>
          </a:prstGeom>
        </p:spPr>
      </p:pic>
    </p:spTree>
    <p:extLst>
      <p:ext uri="{BB962C8B-B14F-4D97-AF65-F5344CB8AC3E}">
        <p14:creationId xmlns:p14="http://schemas.microsoft.com/office/powerpoint/2010/main" val="4274399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720" y="2129449"/>
            <a:ext cx="3848582" cy="857250"/>
          </a:xfrm>
        </p:spPr>
        <p:txBody>
          <a:bodyPr/>
          <a:lstStyle/>
          <a:p>
            <a:r>
              <a:rPr lang="en-US" sz="7200" b="1" dirty="0">
                <a:effectLst>
                  <a:outerShdw blurRad="38100" dist="38100" dir="2700000" algn="tl">
                    <a:srgbClr val="000000">
                      <a:alpha val="43137"/>
                    </a:srgbClr>
                  </a:outerShdw>
                </a:effectLst>
                <a:latin typeface="+mn-lt"/>
              </a:rPr>
              <a:t>WORSHIP</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194" y="0"/>
            <a:ext cx="3842796" cy="5116148"/>
          </a:xfrm>
        </p:spPr>
      </p:pic>
    </p:spTree>
    <p:extLst>
      <p:ext uri="{BB962C8B-B14F-4D97-AF65-F5344CB8AC3E}">
        <p14:creationId xmlns:p14="http://schemas.microsoft.com/office/powerpoint/2010/main" val="2717766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49124" y="256813"/>
            <a:ext cx="6537526" cy="685800"/>
          </a:xfrm>
        </p:spPr>
        <p:txBody>
          <a:bodyPr/>
          <a:lstStyle/>
          <a:p>
            <a:pPr algn="ctr" eaLnBrk="1" hangingPunct="1"/>
            <a:r>
              <a:rPr lang="en-US" altLang="en-US" sz="4400" b="1" dirty="0">
                <a:effectLst>
                  <a:outerShdw blurRad="38100" dist="38100" dir="2700000" algn="tl">
                    <a:srgbClr val="000000">
                      <a:alpha val="43137"/>
                    </a:srgbClr>
                  </a:outerShdw>
                </a:effectLst>
                <a:latin typeface="+mn-lt"/>
                <a:cs typeface="Trebuchet MS" panose="020B0603020202020204" pitchFamily="34" charset="0"/>
              </a:rPr>
              <a:t>Priesthood of Believers</a:t>
            </a:r>
          </a:p>
        </p:txBody>
      </p:sp>
      <p:sp>
        <p:nvSpPr>
          <p:cNvPr id="14339" name="Rectangle 3"/>
          <p:cNvSpPr>
            <a:spLocks noGrp="1" noChangeArrowheads="1"/>
          </p:cNvSpPr>
          <p:nvPr>
            <p:ph idx="1"/>
          </p:nvPr>
        </p:nvSpPr>
        <p:spPr>
          <a:xfrm>
            <a:off x="91512" y="1173383"/>
            <a:ext cx="8252749" cy="4000500"/>
          </a:xfrm>
        </p:spPr>
        <p:txBody>
          <a:bodyPr>
            <a:noAutofit/>
          </a:bodyPr>
          <a:lstStyle/>
          <a:p>
            <a:pPr eaLnBrk="1" hangingPunct="1">
              <a:buFontTx/>
              <a:buNone/>
            </a:pPr>
            <a:r>
              <a:rPr lang="en-US" altLang="en-US" sz="2800" dirty="0"/>
              <a:t>	“But you are a chosen race, a royal priesthood, a holy nation, a people who are God’s own possession.  You have become this people so that you may speak  of the wonderful acts of the one who called you out of darkness into his amazing light.  Once you weren’t a people, but now you are God’s people.  Once you hadn’t received mercy, but now you have received mercy.”—</a:t>
            </a:r>
            <a:r>
              <a:rPr lang="en-US" altLang="en-US" sz="2800" i="1" dirty="0"/>
              <a:t>I Peter 2:9-10 (CEB)</a:t>
            </a:r>
          </a:p>
        </p:txBody>
      </p:sp>
    </p:spTree>
    <p:extLst>
      <p:ext uri="{BB962C8B-B14F-4D97-AF65-F5344CB8AC3E}">
        <p14:creationId xmlns:p14="http://schemas.microsoft.com/office/powerpoint/2010/main" val="3466277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23" y="205979"/>
            <a:ext cx="7620000" cy="857250"/>
          </a:xfrm>
        </p:spPr>
        <p:txBody>
          <a:bodyPr/>
          <a:lstStyle/>
          <a:p>
            <a:r>
              <a:rPr lang="en-US" dirty="0">
                <a:effectLst>
                  <a:outerShdw blurRad="38100" dist="38100" dir="2700000" algn="tl">
                    <a:srgbClr val="000000">
                      <a:alpha val="43137"/>
                    </a:srgbClr>
                  </a:outerShdw>
                </a:effectLst>
                <a:latin typeface="+mn-lt"/>
              </a:rPr>
              <a:t>Prayer</a:t>
            </a:r>
          </a:p>
        </p:txBody>
      </p:sp>
      <p:sp>
        <p:nvSpPr>
          <p:cNvPr id="3" name="Content Placeholder 2"/>
          <p:cNvSpPr>
            <a:spLocks noGrp="1"/>
          </p:cNvSpPr>
          <p:nvPr>
            <p:ph idx="1"/>
          </p:nvPr>
        </p:nvSpPr>
        <p:spPr>
          <a:xfrm>
            <a:off x="457200" y="1200150"/>
            <a:ext cx="6929718" cy="3600450"/>
          </a:xfrm>
        </p:spPr>
        <p:txBody>
          <a:bodyPr>
            <a:noAutofit/>
          </a:bodyPr>
          <a:lstStyle/>
          <a:p>
            <a:pPr marL="114300" indent="0">
              <a:buNone/>
            </a:pPr>
            <a:r>
              <a:rPr lang="en-US" sz="2800" dirty="0"/>
              <a:t>I have heard your call to priesthood, my Lord.</a:t>
            </a:r>
          </a:p>
          <a:p>
            <a:pPr marL="114300" indent="0">
              <a:buNone/>
            </a:pPr>
            <a:r>
              <a:rPr lang="en-US" sz="2800" dirty="0"/>
              <a:t>I have heard your call to be in mission and ministry.</a:t>
            </a:r>
          </a:p>
          <a:p>
            <a:pPr marL="114300" indent="0">
              <a:buNone/>
            </a:pPr>
            <a:r>
              <a:rPr lang="en-US" sz="2800" dirty="0"/>
              <a:t>Thank you for calling me out of darkness into your marvelous light.</a:t>
            </a:r>
          </a:p>
          <a:p>
            <a:pPr marL="114300" indent="0">
              <a:buNone/>
            </a:pPr>
            <a:r>
              <a:rPr lang="en-US" sz="2800" dirty="0"/>
              <a:t>May I declare your praises in all that I am and in all that I do!  Amen.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1412" y="205979"/>
            <a:ext cx="1237470" cy="1918079"/>
          </a:xfrm>
          <a:prstGeom prst="rect">
            <a:avLst/>
          </a:prstGeom>
        </p:spPr>
      </p:pic>
    </p:spTree>
    <p:extLst>
      <p:ext uri="{BB962C8B-B14F-4D97-AF65-F5344CB8AC3E}">
        <p14:creationId xmlns:p14="http://schemas.microsoft.com/office/powerpoint/2010/main" val="318492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143736" y="1055467"/>
            <a:ext cx="3971700" cy="2800350"/>
          </a:xfrm>
        </p:spPr>
        <p:txBody>
          <a:bodyPr/>
          <a:lstStyle/>
          <a:p>
            <a:pPr eaLnBrk="1" hangingPunct="1"/>
            <a:r>
              <a:rPr lang="en-US" altLang="en-US" sz="7200" b="1" dirty="0">
                <a:solidFill>
                  <a:schemeClr val="tx1">
                    <a:lumMod val="90000"/>
                    <a:lumOff val="10000"/>
                  </a:schemeClr>
                </a:solidFill>
                <a:effectLst>
                  <a:outerShdw blurRad="38100" dist="38100" dir="2700000" algn="tl">
                    <a:srgbClr val="000000">
                      <a:alpha val="43137"/>
                    </a:srgbClr>
                  </a:outerShdw>
                </a:effectLst>
                <a:latin typeface="+mn-lt"/>
                <a:cs typeface="Trebuchet MS" panose="020B0603020202020204" pitchFamily="34" charset="0"/>
              </a:rPr>
              <a:t>MINISTRY OF THE BAPTIZED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3356658" cy="5155277"/>
          </a:xfrm>
          <a:prstGeom prst="rect">
            <a:avLst/>
          </a:prstGeom>
        </p:spPr>
      </p:pic>
    </p:spTree>
    <p:extLst>
      <p:ext uri="{BB962C8B-B14F-4D97-AF65-F5344CB8AC3E}">
        <p14:creationId xmlns:p14="http://schemas.microsoft.com/office/powerpoint/2010/main" val="235852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mn-lt"/>
              </a:rPr>
              <a:t>(The Call to Ministry)</a:t>
            </a:r>
          </a:p>
        </p:txBody>
      </p:sp>
      <p:sp>
        <p:nvSpPr>
          <p:cNvPr id="3" name="Content Placeholder 2"/>
          <p:cNvSpPr>
            <a:spLocks noGrp="1"/>
          </p:cNvSpPr>
          <p:nvPr>
            <p:ph idx="1"/>
          </p:nvPr>
        </p:nvSpPr>
        <p:spPr/>
        <p:txBody>
          <a:bodyPr>
            <a:normAutofit lnSpcReduction="10000"/>
          </a:bodyPr>
          <a:lstStyle/>
          <a:p>
            <a:pPr marL="114300" indent="0">
              <a:buNone/>
            </a:pPr>
            <a:r>
              <a:rPr lang="en-US" altLang="en-US" sz="2800" dirty="0"/>
              <a:t>Participation in disciplined groups such as covenant discipleship groups or class meetings is an expected part of personal mission involvement.  Each member is called upon to be a witness for Christ in the world, a light and leaven in society and a reconciler in a culture of conflict.  Each member is to identify with the agony and suffering of the world and to radiate and exemplify the Christ of hope.  </a:t>
            </a:r>
          </a:p>
          <a:p>
            <a:endParaRPr lang="en-US" dirty="0"/>
          </a:p>
        </p:txBody>
      </p:sp>
    </p:spTree>
    <p:extLst>
      <p:ext uri="{BB962C8B-B14F-4D97-AF65-F5344CB8AC3E}">
        <p14:creationId xmlns:p14="http://schemas.microsoft.com/office/powerpoint/2010/main" val="410906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53866"/>
            <a:ext cx="7620000" cy="857250"/>
          </a:xfrm>
        </p:spPr>
        <p:txBody>
          <a:bodyPr/>
          <a:lstStyle/>
          <a:p>
            <a:pPr algn="ctr" eaLnBrk="1" hangingPunct="1"/>
            <a:r>
              <a:rPr lang="en-US" altLang="en-US" sz="4400" b="1" dirty="0">
                <a:effectLst>
                  <a:outerShdw blurRad="38100" dist="38100" dir="2700000" algn="tl">
                    <a:srgbClr val="000000">
                      <a:alpha val="43137"/>
                    </a:srgbClr>
                  </a:outerShdw>
                </a:effectLst>
                <a:latin typeface="+mn-lt"/>
                <a:cs typeface="Trebuchet MS" panose="020B0603020202020204" pitchFamily="34" charset="0"/>
              </a:rPr>
              <a:t>Wesleyan Emphases</a:t>
            </a:r>
          </a:p>
        </p:txBody>
      </p:sp>
      <p:sp>
        <p:nvSpPr>
          <p:cNvPr id="31747" name="Content Placeholder 2"/>
          <p:cNvSpPr>
            <a:spLocks noGrp="1"/>
          </p:cNvSpPr>
          <p:nvPr>
            <p:ph idx="1"/>
          </p:nvPr>
        </p:nvSpPr>
        <p:spPr>
          <a:xfrm>
            <a:off x="288402" y="1323118"/>
            <a:ext cx="7957595" cy="3538465"/>
          </a:xfrm>
        </p:spPr>
        <p:txBody>
          <a:bodyPr anchor="t">
            <a:noAutofit/>
          </a:bodyPr>
          <a:lstStyle/>
          <a:p>
            <a:pPr eaLnBrk="1" hangingPunct="1">
              <a:spcBef>
                <a:spcPts val="0"/>
              </a:spcBef>
              <a:buFont typeface="Wingdings" panose="05000000000000000000" pitchFamily="2" charset="2"/>
              <a:buChar char="v"/>
            </a:pPr>
            <a:r>
              <a:rPr lang="en-US" altLang="en-US" sz="2800" b="1" dirty="0"/>
              <a:t>Understanding of God’s Grace</a:t>
            </a:r>
            <a:br>
              <a:rPr lang="en-US" altLang="en-US" sz="2800" b="1" dirty="0"/>
            </a:br>
            <a:r>
              <a:rPr lang="en-US" altLang="en-US" sz="2800" dirty="0"/>
              <a:t>     	- Prevenient</a:t>
            </a:r>
          </a:p>
          <a:p>
            <a:pPr marL="114300" indent="0" eaLnBrk="1" hangingPunct="1">
              <a:spcBef>
                <a:spcPts val="0"/>
              </a:spcBef>
              <a:buNone/>
            </a:pPr>
            <a:r>
              <a:rPr lang="en-US" altLang="en-US" sz="2800" dirty="0"/>
              <a:t>	- Justifying</a:t>
            </a:r>
          </a:p>
          <a:p>
            <a:pPr marL="114300" indent="0" eaLnBrk="1" hangingPunct="1">
              <a:spcBef>
                <a:spcPts val="0"/>
              </a:spcBef>
              <a:buNone/>
            </a:pPr>
            <a:r>
              <a:rPr lang="en-US" altLang="en-US" sz="2800" dirty="0"/>
              <a:t>	- Sanctifying</a:t>
            </a:r>
          </a:p>
          <a:p>
            <a:pPr marL="114300" indent="0" eaLnBrk="1" hangingPunct="1">
              <a:spcBef>
                <a:spcPts val="0"/>
              </a:spcBef>
              <a:buNone/>
            </a:pPr>
            <a:endParaRPr lang="en-US" altLang="en-US" sz="2800" dirty="0"/>
          </a:p>
          <a:p>
            <a:pPr eaLnBrk="1" hangingPunct="1">
              <a:spcBef>
                <a:spcPts val="0"/>
              </a:spcBef>
              <a:buFont typeface="Wingdings" panose="05000000000000000000" pitchFamily="2" charset="2"/>
              <a:buChar char="v"/>
            </a:pPr>
            <a:r>
              <a:rPr lang="en-US" altLang="en-US" sz="2800" b="1" dirty="0"/>
              <a:t>Faith Evidenced by Works of Piety and Mercy</a:t>
            </a:r>
          </a:p>
          <a:p>
            <a:pPr marL="411480" lvl="1" indent="0">
              <a:spcBef>
                <a:spcPts val="0"/>
              </a:spcBef>
              <a:buNone/>
            </a:pPr>
            <a:r>
              <a:rPr lang="en-US" altLang="en-US" sz="2800" b="1" dirty="0"/>
              <a:t>	</a:t>
            </a:r>
            <a:r>
              <a:rPr lang="en-US" altLang="en-US" sz="2800" dirty="0"/>
              <a:t>-Scriptural Holiness</a:t>
            </a:r>
          </a:p>
          <a:p>
            <a:pPr marL="411480" lvl="1" indent="0">
              <a:spcBef>
                <a:spcPts val="0"/>
              </a:spcBef>
              <a:buNone/>
            </a:pPr>
            <a:r>
              <a:rPr lang="en-US" altLang="en-US" sz="2800" dirty="0"/>
              <a:t>	-Social Holiness</a:t>
            </a:r>
          </a:p>
        </p:txBody>
      </p:sp>
      <p:pic>
        <p:nvPicPr>
          <p:cNvPr id="2" name="Picture 1"/>
          <p:cNvPicPr>
            <a:picLocks noChangeAspect="1"/>
          </p:cNvPicPr>
          <p:nvPr/>
        </p:nvPicPr>
        <p:blipFill>
          <a:blip r:embed="rId2"/>
          <a:stretch>
            <a:fillRect/>
          </a:stretch>
        </p:blipFill>
        <p:spPr>
          <a:xfrm>
            <a:off x="6583551" y="1120785"/>
            <a:ext cx="1493649" cy="1761897"/>
          </a:xfrm>
          <a:prstGeom prst="rect">
            <a:avLst/>
          </a:prstGeom>
        </p:spPr>
      </p:pic>
    </p:spTree>
    <p:extLst>
      <p:ext uri="{BB962C8B-B14F-4D97-AF65-F5344CB8AC3E}">
        <p14:creationId xmlns:p14="http://schemas.microsoft.com/office/powerpoint/2010/main" val="164763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2086" y="1120213"/>
            <a:ext cx="5029200" cy="545306"/>
          </a:xfrm>
        </p:spPr>
        <p:txBody>
          <a:bodyPr/>
          <a:lstStyle/>
          <a:p>
            <a:pPr algn="ctr" eaLnBrk="1" hangingPunct="1"/>
            <a:r>
              <a:rPr lang="en-US" altLang="en-US" sz="6000" b="1" dirty="0">
                <a:effectLst>
                  <a:outerShdw blurRad="38100" dist="38100" dir="2700000" algn="tl">
                    <a:srgbClr val="000000">
                      <a:alpha val="43137"/>
                    </a:srgbClr>
                  </a:outerShdw>
                </a:effectLst>
                <a:latin typeface="+mn-lt"/>
                <a:cs typeface="Trebuchet MS" panose="020B0603020202020204" pitchFamily="34" charset="0"/>
              </a:rPr>
              <a:t>Called by </a:t>
            </a:r>
            <a:br>
              <a:rPr lang="en-US" altLang="en-US" sz="6000" b="1" dirty="0">
                <a:effectLst>
                  <a:outerShdw blurRad="38100" dist="38100" dir="2700000" algn="tl">
                    <a:srgbClr val="000000">
                      <a:alpha val="43137"/>
                    </a:srgbClr>
                  </a:outerShdw>
                </a:effectLst>
                <a:latin typeface="+mn-lt"/>
                <a:cs typeface="Trebuchet MS" panose="020B0603020202020204" pitchFamily="34" charset="0"/>
              </a:rPr>
            </a:br>
            <a:r>
              <a:rPr lang="en-US" altLang="en-US" sz="6000" b="1" dirty="0">
                <a:effectLst>
                  <a:outerShdw blurRad="38100" dist="38100" dir="2700000" algn="tl">
                    <a:srgbClr val="000000">
                      <a:alpha val="43137"/>
                    </a:srgbClr>
                  </a:outerShdw>
                </a:effectLst>
                <a:latin typeface="+mn-lt"/>
                <a:cs typeface="Trebuchet MS" panose="020B0603020202020204" pitchFamily="34" charset="0"/>
              </a:rPr>
              <a:t>GOD</a:t>
            </a:r>
          </a:p>
        </p:txBody>
      </p:sp>
      <p:sp>
        <p:nvSpPr>
          <p:cNvPr id="10243" name="Rectangle 3"/>
          <p:cNvSpPr>
            <a:spLocks noGrp="1" noChangeArrowheads="1"/>
          </p:cNvSpPr>
          <p:nvPr>
            <p:ph idx="1"/>
          </p:nvPr>
        </p:nvSpPr>
        <p:spPr>
          <a:xfrm>
            <a:off x="665081" y="3172653"/>
            <a:ext cx="3155028" cy="857250"/>
          </a:xfrm>
        </p:spPr>
        <p:txBody>
          <a:bodyPr>
            <a:noAutofit/>
          </a:bodyPr>
          <a:lstStyle/>
          <a:p>
            <a:pPr lvl="1" algn="ctr" eaLnBrk="1" hangingPunct="1">
              <a:buFontTx/>
              <a:buNone/>
            </a:pPr>
            <a:r>
              <a:rPr lang="en-US" altLang="en-US" sz="4000" b="1" dirty="0">
                <a:solidFill>
                  <a:schemeClr val="bg2">
                    <a:lumMod val="50000"/>
                  </a:schemeClr>
                </a:solidFill>
                <a:effectLst>
                  <a:outerShdw blurRad="38100" dist="38100" dir="2700000" algn="tl">
                    <a:srgbClr val="000000">
                      <a:alpha val="43137"/>
                    </a:srgbClr>
                  </a:outerShdw>
                </a:effectLst>
              </a:rPr>
              <a:t>To Love </a:t>
            </a:r>
          </a:p>
          <a:p>
            <a:pPr lvl="1" algn="ctr" eaLnBrk="1" hangingPunct="1">
              <a:buFontTx/>
              <a:buNone/>
            </a:pPr>
            <a:r>
              <a:rPr lang="en-US" altLang="en-US" sz="4000" b="1" dirty="0">
                <a:solidFill>
                  <a:schemeClr val="bg2">
                    <a:lumMod val="50000"/>
                  </a:schemeClr>
                </a:solidFill>
                <a:effectLst>
                  <a:outerShdw blurRad="38100" dist="38100" dir="2700000" algn="tl">
                    <a:srgbClr val="000000">
                      <a:alpha val="43137"/>
                    </a:srgbClr>
                  </a:outerShdw>
                </a:effectLst>
              </a:rPr>
              <a:t>and Serve</a:t>
            </a:r>
          </a:p>
        </p:txBody>
      </p:sp>
      <p:sp>
        <p:nvSpPr>
          <p:cNvPr id="10244" name="Rectangle 6"/>
          <p:cNvSpPr>
            <a:spLocks noGrp="1" noChangeArrowheads="1"/>
          </p:cNvSpPr>
          <p:nvPr>
            <p:ph type="sldNum" sz="quarter" idx="4294967295"/>
          </p:nvPr>
        </p:nvSpPr>
        <p:spPr bwMode="auto">
          <a:xfrm>
            <a:off x="1572816" y="4463654"/>
            <a:ext cx="456009" cy="27384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spcAft>
                <a:spcPts val="450"/>
              </a:spcAft>
              <a:buClr>
                <a:schemeClr val="tx2"/>
              </a:buClr>
              <a:buFont typeface="Wingdings 2" panose="05020102010507070707" pitchFamily="18" charset="2"/>
              <a:buChar char=""/>
              <a:defRPr>
                <a:solidFill>
                  <a:schemeClr val="tx1"/>
                </a:solidFill>
                <a:latin typeface="Verdana" panose="020B0604030504040204" pitchFamily="34" charset="0"/>
              </a:defRPr>
            </a:lvl1pPr>
            <a:lvl2pPr marL="557213" indent="-214313" eaLnBrk="0" hangingPunct="0">
              <a:spcBef>
                <a:spcPct val="20000"/>
              </a:spcBef>
              <a:spcAft>
                <a:spcPts val="450"/>
              </a:spcAft>
              <a:buClr>
                <a:schemeClr val="tx2"/>
              </a:buClr>
              <a:buFont typeface="Wingdings 2" panose="05020102010507070707" pitchFamily="18" charset="2"/>
              <a:buChar char=""/>
              <a:defRPr sz="1200">
                <a:solidFill>
                  <a:schemeClr val="tx1"/>
                </a:solidFill>
                <a:latin typeface="Verdana" panose="020B0604030504040204" pitchFamily="34" charset="0"/>
              </a:defRPr>
            </a:lvl2pPr>
            <a:lvl3pPr marL="857250" indent="-171450" eaLnBrk="0" hangingPunct="0">
              <a:spcBef>
                <a:spcPct val="20000"/>
              </a:spcBef>
              <a:spcAft>
                <a:spcPts val="450"/>
              </a:spcAft>
              <a:buClr>
                <a:schemeClr val="tx2"/>
              </a:buClr>
              <a:buFont typeface="Wingdings 2" panose="05020102010507070707" pitchFamily="18" charset="2"/>
              <a:buChar char=""/>
              <a:defRPr sz="1050">
                <a:solidFill>
                  <a:schemeClr val="tx1"/>
                </a:solidFill>
                <a:latin typeface="Verdana" panose="020B0604030504040204" pitchFamily="34" charset="0"/>
              </a:defRPr>
            </a:lvl3pPr>
            <a:lvl4pPr marL="1200150" indent="-171450" eaLnBrk="0"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4pPr>
            <a:lvl5pPr marL="1543050" indent="-171450" eaLnBrk="0"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5pPr>
            <a:lvl6pPr marL="18859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6pPr>
            <a:lvl7pPr marL="22288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7pPr>
            <a:lvl8pPr marL="25717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8pPr>
            <a:lvl9pPr marL="29146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9pPr>
          </a:lstStyle>
          <a:p>
            <a:pPr>
              <a:spcBef>
                <a:spcPct val="0"/>
              </a:spcBef>
              <a:spcAft>
                <a:spcPct val="0"/>
              </a:spcAft>
              <a:buClrTx/>
              <a:buFontTx/>
              <a:buNone/>
            </a:pPr>
            <a:fld id="{90B157E5-BA63-41D7-BBD4-0A3C6672DF12}" type="slidenum">
              <a:rPr lang="en-US" altLang="en-US" sz="1050">
                <a:solidFill>
                  <a:schemeClr val="bg1"/>
                </a:solidFill>
                <a:latin typeface="Arial" panose="020B0604020202020204" pitchFamily="34" charset="0"/>
              </a:rPr>
              <a:pPr>
                <a:spcBef>
                  <a:spcPct val="0"/>
                </a:spcBef>
                <a:spcAft>
                  <a:spcPct val="0"/>
                </a:spcAft>
                <a:buClrTx/>
                <a:buFontTx/>
                <a:buNone/>
              </a:pPr>
              <a:t>10</a:t>
            </a:fld>
            <a:endParaRPr lang="en-US" altLang="en-US" sz="1050">
              <a:solidFill>
                <a:schemeClr val="bg1"/>
              </a:solidFill>
              <a:latin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7114" y="0"/>
            <a:ext cx="3702197" cy="5143500"/>
          </a:xfrm>
          <a:prstGeom prst="rect">
            <a:avLst/>
          </a:prstGeom>
        </p:spPr>
      </p:pic>
    </p:spTree>
    <p:extLst>
      <p:ext uri="{BB962C8B-B14F-4D97-AF65-F5344CB8AC3E}">
        <p14:creationId xmlns:p14="http://schemas.microsoft.com/office/powerpoint/2010/main" val="3956887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062713" y="303112"/>
            <a:ext cx="4010627" cy="2800350"/>
          </a:xfrm>
        </p:spPr>
        <p:txBody>
          <a:bodyPr/>
          <a:lstStyle/>
          <a:p>
            <a:pPr algn="ctr" eaLnBrk="1" hangingPunct="1"/>
            <a:r>
              <a:rPr lang="en-US" altLang="en-US" sz="7200" b="1" dirty="0">
                <a:solidFill>
                  <a:schemeClr val="tx1">
                    <a:lumMod val="90000"/>
                    <a:lumOff val="10000"/>
                  </a:schemeClr>
                </a:solidFill>
                <a:effectLst>
                  <a:outerShdw blurRad="38100" dist="38100" dir="2700000" algn="tl">
                    <a:srgbClr val="000000">
                      <a:alpha val="43137"/>
                    </a:srgbClr>
                  </a:outerShdw>
                </a:effectLst>
                <a:latin typeface="+mn-lt"/>
                <a:cs typeface="Trebuchet MS" panose="020B0603020202020204" pitchFamily="34" charset="0"/>
              </a:rPr>
              <a:t>SPIRITUALGIFTS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3356658" cy="5155277"/>
          </a:xfrm>
          <a:prstGeom prst="rect">
            <a:avLst/>
          </a:prstGeom>
        </p:spPr>
      </p:pic>
      <p:sp>
        <p:nvSpPr>
          <p:cNvPr id="3" name="Rectangle 2"/>
          <p:cNvSpPr/>
          <p:nvPr/>
        </p:nvSpPr>
        <p:spPr>
          <a:xfrm>
            <a:off x="3889602" y="2653266"/>
            <a:ext cx="4572000" cy="2280624"/>
          </a:xfrm>
          <a:prstGeom prst="rect">
            <a:avLst/>
          </a:prstGeom>
        </p:spPr>
        <p:txBody>
          <a:bodyPr>
            <a:spAutoFit/>
          </a:bodyPr>
          <a:lstStyle/>
          <a:p>
            <a:pPr>
              <a:lnSpc>
                <a:spcPct val="90000"/>
              </a:lnSpc>
              <a:spcAft>
                <a:spcPct val="0"/>
              </a:spcAft>
            </a:pPr>
            <a:r>
              <a:rPr lang="en-US" altLang="en-US" sz="2800" b="1" dirty="0">
                <a:solidFill>
                  <a:srgbClr val="C00000"/>
                </a:solidFill>
                <a:latin typeface="Arial" panose="020B0604020202020204" pitchFamily="34" charset="0"/>
              </a:rPr>
              <a:t>“…you aren’t missing any spiritual gift while you wait for our Lord Jesus Christ to be revealed.”—</a:t>
            </a:r>
            <a:r>
              <a:rPr lang="en-US" altLang="en-US" b="1" i="1" dirty="0">
                <a:solidFill>
                  <a:srgbClr val="C00000"/>
                </a:solidFill>
                <a:latin typeface="Arial" panose="020B0604020202020204" pitchFamily="34" charset="0"/>
              </a:rPr>
              <a:t>I Corinthians 1:7 (CEB)</a:t>
            </a:r>
          </a:p>
        </p:txBody>
      </p:sp>
    </p:spTree>
    <p:extLst>
      <p:ext uri="{BB962C8B-B14F-4D97-AF65-F5344CB8AC3E}">
        <p14:creationId xmlns:p14="http://schemas.microsoft.com/office/powerpoint/2010/main" val="2913613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64603" y="634604"/>
            <a:ext cx="7620000" cy="857250"/>
          </a:xfrm>
        </p:spPr>
        <p:txBody>
          <a:bodyPr/>
          <a:lstStyle/>
          <a:p>
            <a:pPr eaLnBrk="1" hangingPunct="1"/>
            <a:r>
              <a:rPr lang="en-US" altLang="en-US" sz="4000" b="1" dirty="0">
                <a:effectLst>
                  <a:outerShdw blurRad="38100" dist="38100" dir="2700000" algn="tl">
                    <a:srgbClr val="000000">
                      <a:alpha val="43137"/>
                    </a:srgbClr>
                  </a:outerShdw>
                </a:effectLst>
                <a:latin typeface="+mn-lt"/>
                <a:cs typeface="Trebuchet MS" panose="020B0603020202020204" pitchFamily="34" charset="0"/>
              </a:rPr>
              <a:t>The Meaning and Scope of Spiritual Gifts</a:t>
            </a:r>
          </a:p>
        </p:txBody>
      </p:sp>
      <p:sp>
        <p:nvSpPr>
          <p:cNvPr id="15363" name="Rectangle 3"/>
          <p:cNvSpPr>
            <a:spLocks noGrp="1" noChangeArrowheads="1"/>
          </p:cNvSpPr>
          <p:nvPr>
            <p:ph idx="1"/>
          </p:nvPr>
        </p:nvSpPr>
        <p:spPr>
          <a:xfrm>
            <a:off x="364604" y="2060293"/>
            <a:ext cx="7702950" cy="1462027"/>
          </a:xfrm>
        </p:spPr>
        <p:txBody>
          <a:bodyPr>
            <a:noAutofit/>
          </a:bodyPr>
          <a:lstStyle/>
          <a:p>
            <a:pPr eaLnBrk="1" hangingPunct="1">
              <a:lnSpc>
                <a:spcPct val="90000"/>
              </a:lnSpc>
            </a:pPr>
            <a:r>
              <a:rPr lang="en-US" altLang="en-US" sz="2800" dirty="0"/>
              <a:t>Gifts are for service</a:t>
            </a:r>
          </a:p>
          <a:p>
            <a:pPr eaLnBrk="1" hangingPunct="1">
              <a:lnSpc>
                <a:spcPct val="90000"/>
              </a:lnSpc>
            </a:pPr>
            <a:r>
              <a:rPr lang="en-US" altLang="en-US" sz="2800" dirty="0"/>
              <a:t>God assigns and empowers</a:t>
            </a:r>
          </a:p>
          <a:p>
            <a:pPr eaLnBrk="1" hangingPunct="1">
              <a:lnSpc>
                <a:spcPct val="90000"/>
              </a:lnSpc>
            </a:pPr>
            <a:r>
              <a:rPr lang="en-US" altLang="en-US" sz="2800" dirty="0"/>
              <a:t>All Christians are included</a:t>
            </a:r>
          </a:p>
          <a:p>
            <a:pPr eaLnBrk="1" hangingPunct="1">
              <a:lnSpc>
                <a:spcPct val="90000"/>
              </a:lnSpc>
            </a:pPr>
            <a:r>
              <a:rPr lang="en-US" altLang="en-US" sz="2800" dirty="0"/>
              <a:t>Limits and variety of gifts known only to God</a:t>
            </a:r>
          </a:p>
          <a:p>
            <a:pPr eaLnBrk="1" hangingPunct="1">
              <a:lnSpc>
                <a:spcPct val="90000"/>
              </a:lnSpc>
            </a:pPr>
            <a:r>
              <a:rPr lang="en-US" altLang="en-US" sz="2800" dirty="0"/>
              <a:t>Use determines health and growth</a:t>
            </a:r>
          </a:p>
        </p:txBody>
      </p:sp>
    </p:spTree>
    <p:extLst>
      <p:ext uri="{BB962C8B-B14F-4D97-AF65-F5344CB8AC3E}">
        <p14:creationId xmlns:p14="http://schemas.microsoft.com/office/powerpoint/2010/main" val="3026500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61372" y="54784"/>
            <a:ext cx="7620000" cy="857250"/>
          </a:xfrm>
        </p:spPr>
        <p:txBody>
          <a:bodyPr/>
          <a:lstStyle/>
          <a:p>
            <a:pPr eaLnBrk="1" hangingPunct="1"/>
            <a:r>
              <a:rPr lang="en-US" altLang="en-US" sz="4000" b="1" dirty="0">
                <a:effectLst>
                  <a:outerShdw blurRad="38100" dist="38100" dir="2700000" algn="tl">
                    <a:srgbClr val="000000">
                      <a:alpha val="43137"/>
                    </a:srgbClr>
                  </a:outerShdw>
                </a:effectLst>
                <a:latin typeface="+mn-lt"/>
                <a:cs typeface="Trebuchet MS" panose="020B0603020202020204" pitchFamily="34" charset="0"/>
              </a:rPr>
              <a:t>SPIRITUAL GIFTS </a:t>
            </a:r>
            <a:r>
              <a:rPr lang="en-US" altLang="en-US" sz="4000" b="1" dirty="0">
                <a:solidFill>
                  <a:schemeClr val="bg2">
                    <a:lumMod val="50000"/>
                  </a:schemeClr>
                </a:solidFill>
                <a:effectLst>
                  <a:outerShdw blurRad="38100" dist="38100" dir="2700000" algn="tl">
                    <a:srgbClr val="000000">
                      <a:alpha val="43137"/>
                    </a:srgbClr>
                  </a:outerShdw>
                </a:effectLst>
                <a:latin typeface="+mn-lt"/>
                <a:cs typeface="Trebuchet MS" panose="020B0603020202020204" pitchFamily="34" charset="0"/>
              </a:rPr>
              <a:t>ARE</a:t>
            </a:r>
          </a:p>
        </p:txBody>
      </p:sp>
      <p:sp>
        <p:nvSpPr>
          <p:cNvPr id="16387" name="Rectangle 3"/>
          <p:cNvSpPr>
            <a:spLocks noGrp="1" noChangeArrowheads="1"/>
          </p:cNvSpPr>
          <p:nvPr>
            <p:ph idx="1"/>
          </p:nvPr>
        </p:nvSpPr>
        <p:spPr>
          <a:xfrm>
            <a:off x="457200" y="902825"/>
            <a:ext cx="7620000" cy="4155311"/>
          </a:xfrm>
        </p:spPr>
        <p:txBody>
          <a:bodyPr>
            <a:normAutofit lnSpcReduction="10000"/>
          </a:bodyPr>
          <a:lstStyle/>
          <a:p>
            <a:pPr eaLnBrk="1" hangingPunct="1">
              <a:lnSpc>
                <a:spcPct val="120000"/>
              </a:lnSpc>
              <a:spcBef>
                <a:spcPts val="0"/>
              </a:spcBef>
            </a:pPr>
            <a:r>
              <a:rPr lang="en-US" altLang="en-US" sz="2800" dirty="0"/>
              <a:t>Unmerited blessings from God</a:t>
            </a:r>
          </a:p>
          <a:p>
            <a:pPr eaLnBrk="1" hangingPunct="1">
              <a:lnSpc>
                <a:spcPct val="120000"/>
              </a:lnSpc>
              <a:spcBef>
                <a:spcPts val="0"/>
              </a:spcBef>
            </a:pPr>
            <a:r>
              <a:rPr lang="en-US" altLang="en-US" sz="2800" dirty="0"/>
              <a:t>Job descriptions for ministry</a:t>
            </a:r>
          </a:p>
          <a:p>
            <a:pPr eaLnBrk="1" hangingPunct="1">
              <a:lnSpc>
                <a:spcPct val="120000"/>
              </a:lnSpc>
              <a:spcBef>
                <a:spcPts val="0"/>
              </a:spcBef>
            </a:pPr>
            <a:r>
              <a:rPr lang="en-US" altLang="en-US" sz="2800" dirty="0"/>
              <a:t>Means for discovering God’s will</a:t>
            </a:r>
          </a:p>
          <a:p>
            <a:pPr eaLnBrk="1" hangingPunct="1">
              <a:lnSpc>
                <a:spcPct val="120000"/>
              </a:lnSpc>
              <a:spcBef>
                <a:spcPts val="0"/>
              </a:spcBef>
            </a:pPr>
            <a:r>
              <a:rPr lang="en-US" altLang="en-US" sz="2800" dirty="0"/>
              <a:t>Guarantees of effective service</a:t>
            </a:r>
          </a:p>
          <a:p>
            <a:pPr>
              <a:lnSpc>
                <a:spcPct val="120000"/>
              </a:lnSpc>
              <a:spcBef>
                <a:spcPts val="0"/>
              </a:spcBef>
            </a:pPr>
            <a:r>
              <a:rPr lang="en-US" altLang="en-US" sz="2800" dirty="0"/>
              <a:t>Means to efficient service</a:t>
            </a:r>
          </a:p>
          <a:p>
            <a:pPr>
              <a:lnSpc>
                <a:spcPct val="120000"/>
              </a:lnSpc>
              <a:spcBef>
                <a:spcPts val="0"/>
              </a:spcBef>
            </a:pPr>
            <a:r>
              <a:rPr lang="en-US" altLang="en-US" sz="2800" dirty="0"/>
              <a:t>Securities for health and growth </a:t>
            </a:r>
          </a:p>
          <a:p>
            <a:pPr>
              <a:lnSpc>
                <a:spcPct val="120000"/>
              </a:lnSpc>
              <a:spcBef>
                <a:spcPts val="0"/>
              </a:spcBef>
            </a:pPr>
            <a:r>
              <a:rPr lang="en-US" altLang="en-US" sz="2800" dirty="0"/>
              <a:t>Revealed presence of the living Christ</a:t>
            </a:r>
          </a:p>
          <a:p>
            <a:pPr>
              <a:lnSpc>
                <a:spcPct val="120000"/>
              </a:lnSpc>
              <a:spcBef>
                <a:spcPts val="0"/>
              </a:spcBef>
            </a:pPr>
            <a:r>
              <a:rPr lang="en-US" altLang="en-US" sz="2800" dirty="0"/>
              <a:t>Guarantor of lasting results</a:t>
            </a:r>
          </a:p>
          <a:p>
            <a:pPr eaLnBrk="1" hangingPunct="1">
              <a:lnSpc>
                <a:spcPct val="90000"/>
              </a:lnSpc>
            </a:pPr>
            <a:endParaRPr lang="en-US" altLang="en-US" sz="1800" dirty="0"/>
          </a:p>
          <a:p>
            <a:pPr eaLnBrk="1" hangingPunct="1">
              <a:lnSpc>
                <a:spcPct val="90000"/>
              </a:lnSpc>
            </a:pPr>
            <a:endParaRPr lang="en-US" altLang="en-US" dirty="0"/>
          </a:p>
        </p:txBody>
      </p:sp>
    </p:spTree>
    <p:extLst>
      <p:ext uri="{BB962C8B-B14F-4D97-AF65-F5344CB8AC3E}">
        <p14:creationId xmlns:p14="http://schemas.microsoft.com/office/powerpoint/2010/main" val="157274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538223" y="295042"/>
            <a:ext cx="7620000" cy="857250"/>
          </a:xfrm>
        </p:spPr>
        <p:txBody>
          <a:bodyPr/>
          <a:lstStyle/>
          <a:p>
            <a:pPr eaLnBrk="1" hangingPunct="1"/>
            <a:r>
              <a:rPr lang="en-US" altLang="en-US" sz="4000" b="1" dirty="0">
                <a:effectLst>
                  <a:outerShdw blurRad="38100" dist="38100" dir="2700000" algn="tl">
                    <a:srgbClr val="000000">
                      <a:alpha val="43137"/>
                    </a:srgbClr>
                  </a:outerShdw>
                </a:effectLst>
                <a:latin typeface="+mn-lt"/>
                <a:cs typeface="Trebuchet MS" panose="020B0603020202020204" pitchFamily="34" charset="0"/>
              </a:rPr>
              <a:t>SPIRITUAL GIFTS </a:t>
            </a:r>
            <a:r>
              <a:rPr lang="en-US" altLang="en-US" sz="4000" b="1" dirty="0">
                <a:solidFill>
                  <a:schemeClr val="bg2">
                    <a:lumMod val="50000"/>
                  </a:schemeClr>
                </a:solidFill>
                <a:effectLst>
                  <a:outerShdw blurRad="38100" dist="38100" dir="2700000" algn="tl">
                    <a:srgbClr val="000000">
                      <a:alpha val="43137"/>
                    </a:srgbClr>
                  </a:outerShdw>
                </a:effectLst>
                <a:latin typeface="+mn-lt"/>
                <a:cs typeface="Trebuchet MS" panose="020B0603020202020204" pitchFamily="34" charset="0"/>
              </a:rPr>
              <a:t>ARE NOT</a:t>
            </a:r>
          </a:p>
        </p:txBody>
      </p:sp>
      <p:sp>
        <p:nvSpPr>
          <p:cNvPr id="152579" name="Rectangle 3"/>
          <p:cNvSpPr>
            <a:spLocks noGrp="1" noChangeArrowheads="1"/>
          </p:cNvSpPr>
          <p:nvPr>
            <p:ph idx="1"/>
          </p:nvPr>
        </p:nvSpPr>
        <p:spPr>
          <a:xfrm>
            <a:off x="538222" y="1469706"/>
            <a:ext cx="6167378" cy="3257550"/>
          </a:xfrm>
        </p:spPr>
        <p:txBody>
          <a:bodyPr>
            <a:noAutofit/>
          </a:bodyPr>
          <a:lstStyle/>
          <a:p>
            <a:pPr eaLnBrk="1" hangingPunct="1"/>
            <a:r>
              <a:rPr lang="en-US" altLang="en-US" sz="3200" b="1" dirty="0"/>
              <a:t>Acquired skills or natural talents</a:t>
            </a:r>
          </a:p>
          <a:p>
            <a:pPr eaLnBrk="1" hangingPunct="1"/>
            <a:r>
              <a:rPr lang="en-US" altLang="en-US" sz="3200" b="1" dirty="0"/>
              <a:t>Roles or offices</a:t>
            </a:r>
          </a:p>
          <a:p>
            <a:pPr eaLnBrk="1" hangingPunct="1"/>
            <a:r>
              <a:rPr lang="en-US" altLang="en-US" sz="3200" b="1" dirty="0"/>
              <a:t>For self-gain or division</a:t>
            </a:r>
          </a:p>
          <a:p>
            <a:pPr eaLnBrk="1" hangingPunct="1"/>
            <a:r>
              <a:rPr lang="en-US" altLang="en-US" sz="3200" b="1" dirty="0"/>
              <a:t>Fruit of the Spirit</a:t>
            </a:r>
          </a:p>
          <a:p>
            <a:pPr eaLnBrk="1" hangingPunct="1"/>
            <a:r>
              <a:rPr lang="en-US" altLang="en-US" sz="3200" b="1" dirty="0"/>
              <a:t>The same for everyone</a:t>
            </a:r>
          </a:p>
        </p:txBody>
      </p:sp>
    </p:spTree>
    <p:extLst>
      <p:ext uri="{BB962C8B-B14F-4D97-AF65-F5344CB8AC3E}">
        <p14:creationId xmlns:p14="http://schemas.microsoft.com/office/powerpoint/2010/main" val="3773159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95734" y="718254"/>
            <a:ext cx="7952531" cy="857250"/>
          </a:xfrm>
        </p:spPr>
        <p:txBody>
          <a:bodyPr/>
          <a:lstStyle/>
          <a:p>
            <a:pPr eaLnBrk="1" hangingPunct="1"/>
            <a:br>
              <a:rPr lang="en-US" altLang="en-US" dirty="0">
                <a:cs typeface="Trebuchet MS" panose="020B0603020202020204" pitchFamily="34" charset="0"/>
              </a:rPr>
            </a:br>
            <a:r>
              <a:rPr lang="en-US" altLang="en-US" b="1" dirty="0">
                <a:effectLst>
                  <a:outerShdw blurRad="38100" dist="38100" dir="2700000" algn="tl">
                    <a:srgbClr val="000000">
                      <a:alpha val="43137"/>
                    </a:srgbClr>
                  </a:outerShdw>
                </a:effectLst>
                <a:latin typeface="+mn-lt"/>
                <a:cs typeface="Trebuchet MS" panose="020B0603020202020204" pitchFamily="34" charset="0"/>
              </a:rPr>
              <a:t>THE WESLEYS</a:t>
            </a:r>
            <a:br>
              <a:rPr lang="en-US" altLang="en-US" dirty="0">
                <a:effectLst>
                  <a:outerShdw blurRad="38100" dist="38100" dir="2700000" algn="tl">
                    <a:srgbClr val="000000">
                      <a:alpha val="43137"/>
                    </a:srgbClr>
                  </a:outerShdw>
                </a:effectLst>
                <a:cs typeface="Trebuchet MS" panose="020B0603020202020204" pitchFamily="34" charset="0"/>
              </a:rPr>
            </a:br>
            <a:r>
              <a:rPr lang="en-US" altLang="en-US" dirty="0">
                <a:effectLst>
                  <a:outerShdw blurRad="38100" dist="38100" dir="2700000" algn="tl">
                    <a:srgbClr val="000000">
                      <a:alpha val="43137"/>
                    </a:srgbClr>
                  </a:outerShdw>
                </a:effectLst>
                <a:cs typeface="Trebuchet MS" panose="020B0603020202020204" pitchFamily="34" charset="0"/>
              </a:rPr>
              <a:t>  </a:t>
            </a:r>
            <a:r>
              <a:rPr lang="en-US" altLang="en-US" dirty="0">
                <a:solidFill>
                  <a:schemeClr val="bg2">
                    <a:lumMod val="50000"/>
                  </a:schemeClr>
                </a:solidFill>
                <a:effectLst>
                  <a:outerShdw blurRad="38100" dist="38100" dir="2700000" algn="tl">
                    <a:srgbClr val="000000">
                      <a:alpha val="43137"/>
                    </a:srgbClr>
                  </a:outerShdw>
                </a:effectLst>
                <a:latin typeface="+mn-lt"/>
                <a:cs typeface="Trebuchet MS" panose="020B0603020202020204" pitchFamily="34" charset="0"/>
              </a:rPr>
              <a:t>Samuel, Susanna, John, Charles</a:t>
            </a:r>
            <a:br>
              <a:rPr lang="en-US" altLang="en-US" dirty="0">
                <a:solidFill>
                  <a:schemeClr val="bg2">
                    <a:lumMod val="50000"/>
                  </a:schemeClr>
                </a:solidFill>
                <a:latin typeface="+mn-lt"/>
                <a:cs typeface="Trebuchet MS" panose="020B0603020202020204" pitchFamily="34" charset="0"/>
              </a:rPr>
            </a:br>
            <a:endParaRPr lang="en-US" altLang="en-US" dirty="0">
              <a:solidFill>
                <a:schemeClr val="bg2">
                  <a:lumMod val="50000"/>
                </a:schemeClr>
              </a:solidFill>
              <a:latin typeface="+mn-lt"/>
              <a:cs typeface="Trebuchet MS" panose="020B0603020202020204" pitchFamily="34" charset="0"/>
            </a:endParaRPr>
          </a:p>
        </p:txBody>
      </p:sp>
      <p:pic>
        <p:nvPicPr>
          <p:cNvPr id="22531" name="Picture 3" descr="Charles Wesle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2141318"/>
            <a:ext cx="8661602" cy="2643368"/>
          </a:xfrm>
        </p:spPr>
      </p:pic>
    </p:spTree>
    <p:extLst>
      <p:ext uri="{BB962C8B-B14F-4D97-AF65-F5344CB8AC3E}">
        <p14:creationId xmlns:p14="http://schemas.microsoft.com/office/powerpoint/2010/main" val="4073719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latin typeface="+mn-lt"/>
              </a:rPr>
              <a:t>Closing Prayer</a:t>
            </a:r>
          </a:p>
        </p:txBody>
      </p:sp>
      <p:sp>
        <p:nvSpPr>
          <p:cNvPr id="3" name="Content Placeholder 2"/>
          <p:cNvSpPr>
            <a:spLocks noGrp="1"/>
          </p:cNvSpPr>
          <p:nvPr>
            <p:ph idx="1"/>
          </p:nvPr>
        </p:nvSpPr>
        <p:spPr/>
        <p:txBody>
          <a:bodyPr>
            <a:normAutofit/>
          </a:bodyPr>
          <a:lstStyle/>
          <a:p>
            <a:pPr marL="114300" indent="0">
              <a:buNone/>
            </a:pPr>
            <a:r>
              <a:rPr lang="en-US" sz="3600" dirty="0"/>
              <a:t>Teach me to do what pleases you,</a:t>
            </a:r>
          </a:p>
          <a:p>
            <a:pPr marL="114300" indent="0">
              <a:buNone/>
            </a:pPr>
            <a:r>
              <a:rPr lang="en-US" sz="3600" dirty="0"/>
              <a:t>because you are my God.</a:t>
            </a:r>
          </a:p>
          <a:p>
            <a:pPr marL="114300" indent="0">
              <a:buNone/>
            </a:pPr>
            <a:r>
              <a:rPr lang="en-US" sz="3600" dirty="0"/>
              <a:t>Guide me by your good spirit </a:t>
            </a:r>
          </a:p>
          <a:p>
            <a:pPr marL="114300" indent="0">
              <a:buNone/>
            </a:pPr>
            <a:r>
              <a:rPr lang="en-US" sz="3600" dirty="0"/>
              <a:t>into good land.</a:t>
            </a:r>
          </a:p>
          <a:p>
            <a:pPr marL="114300" indent="0">
              <a:buNone/>
            </a:pPr>
            <a:r>
              <a:rPr lang="en-US" sz="3600" dirty="0"/>
              <a:t>Amen.</a:t>
            </a:r>
          </a:p>
          <a:p>
            <a:pPr marL="114300" indent="0">
              <a:buNone/>
            </a:pPr>
            <a:r>
              <a:rPr lang="en-US" sz="1600" i="1" dirty="0"/>
              <a:t>Psalm</a:t>
            </a:r>
            <a:r>
              <a:rPr lang="en-US" sz="1600" dirty="0"/>
              <a:t> </a:t>
            </a:r>
            <a:r>
              <a:rPr lang="en-US" sz="1600" i="1" dirty="0"/>
              <a:t>143:10 (CEB)</a:t>
            </a:r>
          </a:p>
        </p:txBody>
      </p:sp>
      <p:pic>
        <p:nvPicPr>
          <p:cNvPr id="4" name="Picture 3"/>
          <p:cNvPicPr>
            <a:picLocks noChangeAspect="1"/>
          </p:cNvPicPr>
          <p:nvPr/>
        </p:nvPicPr>
        <p:blipFill>
          <a:blip r:embed="rId2"/>
          <a:stretch>
            <a:fillRect/>
          </a:stretch>
        </p:blipFill>
        <p:spPr>
          <a:xfrm>
            <a:off x="6750522" y="2416023"/>
            <a:ext cx="1499746" cy="2328874"/>
          </a:xfrm>
          <a:prstGeom prst="rect">
            <a:avLst/>
          </a:prstGeom>
        </p:spPr>
      </p:pic>
    </p:spTree>
    <p:extLst>
      <p:ext uri="{BB962C8B-B14F-4D97-AF65-F5344CB8AC3E}">
        <p14:creationId xmlns:p14="http://schemas.microsoft.com/office/powerpoint/2010/main" val="1109708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2"/>
          <p:cNvSpPr>
            <a:spLocks noGrp="1"/>
          </p:cNvSpPr>
          <p:nvPr>
            <p:ph type="body" sz="half" idx="2"/>
          </p:nvPr>
        </p:nvSpPr>
        <p:spPr>
          <a:xfrm>
            <a:off x="3942608" y="3166121"/>
            <a:ext cx="4144487" cy="1949616"/>
          </a:xfrm>
        </p:spPr>
        <p:txBody>
          <a:bodyPr>
            <a:normAutofit/>
          </a:bodyPr>
          <a:lstStyle/>
          <a:p>
            <a:pPr algn="ctr" eaLnBrk="1" hangingPunct="1">
              <a:defRPr/>
            </a:pPr>
            <a:r>
              <a:rPr lang="en-US" sz="3000" dirty="0">
                <a:effectLst>
                  <a:outerShdw blurRad="38100" dist="38100" dir="2700000" algn="tl">
                    <a:srgbClr val="000000">
                      <a:alpha val="43137"/>
                    </a:srgbClr>
                  </a:outerShdw>
                </a:effectLst>
              </a:rPr>
              <a:t>LAY SERVANTS SERVE BY</a:t>
            </a:r>
          </a:p>
          <a:p>
            <a:pPr algn="ctr" eaLnBrk="1" hangingPunct="1">
              <a:defRPr/>
            </a:pPr>
            <a:r>
              <a:rPr lang="en-US" sz="4800" b="1" dirty="0">
                <a:effectLst>
                  <a:outerShdw blurRad="38100" dist="38100" dir="2700000" algn="tl">
                    <a:srgbClr val="000000">
                      <a:alpha val="43137"/>
                    </a:srgbClr>
                  </a:outerShdw>
                </a:effectLst>
              </a:rPr>
              <a:t>LEADING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2410" y="374788"/>
            <a:ext cx="2722165" cy="2648132"/>
          </a:xfrm>
          <a:prstGeom prst="rect">
            <a:avLst/>
          </a:prstGeom>
        </p:spPr>
      </p:pic>
      <p:pic>
        <p:nvPicPr>
          <p:cNvPr id="3" name="Picture 2"/>
          <p:cNvPicPr>
            <a:picLocks noChangeAspect="1"/>
          </p:cNvPicPr>
          <p:nvPr/>
        </p:nvPicPr>
        <p:blipFill>
          <a:blip r:embed="rId3"/>
          <a:stretch>
            <a:fillRect/>
          </a:stretch>
        </p:blipFill>
        <p:spPr>
          <a:xfrm>
            <a:off x="0" y="-1970"/>
            <a:ext cx="3426249" cy="5145470"/>
          </a:xfrm>
          <a:prstGeom prst="rect">
            <a:avLst/>
          </a:prstGeom>
        </p:spPr>
      </p:pic>
    </p:spTree>
    <p:extLst>
      <p:ext uri="{BB962C8B-B14F-4D97-AF65-F5344CB8AC3E}">
        <p14:creationId xmlns:p14="http://schemas.microsoft.com/office/powerpoint/2010/main" val="1872184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34783"/>
            <a:ext cx="7620000" cy="857250"/>
          </a:xfrm>
        </p:spPr>
        <p:txBody>
          <a:bodyPr/>
          <a:lstStyle/>
          <a:p>
            <a:r>
              <a:rPr lang="en-US" b="1" dirty="0">
                <a:effectLst>
                  <a:outerShdw blurRad="38100" dist="38100" dir="2700000" algn="tl">
                    <a:srgbClr val="000000">
                      <a:alpha val="43137"/>
                    </a:srgbClr>
                  </a:outerShdw>
                </a:effectLst>
                <a:latin typeface="+mn-lt"/>
              </a:rPr>
              <a:t>SESSION 2:</a:t>
            </a:r>
            <a:br>
              <a:rPr lang="en-US" b="1"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Learning Outcome Goals</a:t>
            </a:r>
          </a:p>
        </p:txBody>
      </p:sp>
      <p:sp>
        <p:nvSpPr>
          <p:cNvPr id="3" name="Content Placeholder 2"/>
          <p:cNvSpPr>
            <a:spLocks noGrp="1"/>
          </p:cNvSpPr>
          <p:nvPr>
            <p:ph idx="1"/>
          </p:nvPr>
        </p:nvSpPr>
        <p:spPr>
          <a:xfrm>
            <a:off x="394446" y="1332917"/>
            <a:ext cx="7961601" cy="3299109"/>
          </a:xfrm>
        </p:spPr>
        <p:txBody>
          <a:bodyPr>
            <a:noAutofit/>
          </a:bodyPr>
          <a:lstStyle/>
          <a:p>
            <a:pPr marL="114300" indent="0">
              <a:buNone/>
            </a:pPr>
            <a:r>
              <a:rPr lang="en-US" sz="2800" dirty="0"/>
              <a:t>Be able to</a:t>
            </a:r>
          </a:p>
          <a:p>
            <a:pPr marL="114300" indent="0">
              <a:buNone/>
            </a:pPr>
            <a:r>
              <a:rPr lang="en-US" sz="2800" dirty="0"/>
              <a:t>1. describe servant leadership</a:t>
            </a:r>
          </a:p>
          <a:p>
            <a:pPr marL="114300" indent="0">
              <a:buNone/>
            </a:pPr>
            <a:r>
              <a:rPr lang="en-US" sz="2800" dirty="0"/>
              <a:t>2. discuss the important roles in leadership</a:t>
            </a:r>
          </a:p>
          <a:p>
            <a:pPr marL="114300" indent="0">
              <a:buNone/>
            </a:pPr>
            <a:r>
              <a:rPr lang="en-US" sz="2800" dirty="0"/>
              <a:t>3. describe and discuss what it means to be a spiritual leader</a:t>
            </a:r>
          </a:p>
          <a:p>
            <a:pPr marL="114300" indent="0">
              <a:buNone/>
            </a:pPr>
            <a:r>
              <a:rPr lang="en-US" sz="2800" dirty="0"/>
              <a:t>4. demonstrate the principles of Christian conferencing and describe aspects of consensus and discernment </a:t>
            </a:r>
          </a:p>
        </p:txBody>
      </p:sp>
      <p:pic>
        <p:nvPicPr>
          <p:cNvPr id="4" name="Picture 3"/>
          <p:cNvPicPr>
            <a:picLocks noChangeAspect="1"/>
          </p:cNvPicPr>
          <p:nvPr/>
        </p:nvPicPr>
        <p:blipFill>
          <a:blip r:embed="rId2"/>
          <a:stretch>
            <a:fillRect/>
          </a:stretch>
        </p:blipFill>
        <p:spPr>
          <a:xfrm>
            <a:off x="6956384" y="205979"/>
            <a:ext cx="1462417" cy="1424025"/>
          </a:xfrm>
          <a:prstGeom prst="rect">
            <a:avLst/>
          </a:prstGeom>
        </p:spPr>
      </p:pic>
    </p:spTree>
    <p:extLst>
      <p:ext uri="{BB962C8B-B14F-4D97-AF65-F5344CB8AC3E}">
        <p14:creationId xmlns:p14="http://schemas.microsoft.com/office/powerpoint/2010/main" val="968059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720" y="2129449"/>
            <a:ext cx="3848582" cy="857250"/>
          </a:xfrm>
        </p:spPr>
        <p:txBody>
          <a:bodyPr/>
          <a:lstStyle/>
          <a:p>
            <a:r>
              <a:rPr lang="en-US" sz="7200" b="1" dirty="0">
                <a:effectLst>
                  <a:outerShdw blurRad="38100" dist="38100" dir="2700000" algn="tl">
                    <a:srgbClr val="000000">
                      <a:alpha val="43137"/>
                    </a:srgbClr>
                  </a:outerShdw>
                </a:effectLst>
                <a:latin typeface="+mn-lt"/>
              </a:rPr>
              <a:t>WORSHIP</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194" y="0"/>
            <a:ext cx="3842796" cy="5116148"/>
          </a:xfrm>
        </p:spPr>
      </p:pic>
    </p:spTree>
    <p:extLst>
      <p:ext uri="{BB962C8B-B14F-4D97-AF65-F5344CB8AC3E}">
        <p14:creationId xmlns:p14="http://schemas.microsoft.com/office/powerpoint/2010/main" val="2401351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370389" y="130939"/>
            <a:ext cx="8021257" cy="5755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spcAft>
                <a:spcPts val="600"/>
              </a:spcAft>
              <a:buClr>
                <a:schemeClr val="tx2"/>
              </a:buClr>
              <a:buFont typeface="Wingdings 2" panose="05020102010507070707" pitchFamily="18" charset="2"/>
              <a:buChar char=""/>
              <a:defRPr>
                <a:solidFill>
                  <a:schemeClr val="tx1"/>
                </a:solidFill>
                <a:latin typeface="Verdana" panose="020B0604030504040204" pitchFamily="34" charset="0"/>
              </a:defRPr>
            </a:lvl1pPr>
            <a:lvl2pPr marL="742950" indent="-285750" eaLnBrk="0" hangingPunct="0">
              <a:spcBef>
                <a:spcPct val="20000"/>
              </a:spcBef>
              <a:spcAft>
                <a:spcPts val="600"/>
              </a:spcAft>
              <a:buClr>
                <a:schemeClr val="tx2"/>
              </a:buClr>
              <a:buFont typeface="Wingdings 2" panose="05020102010507070707" pitchFamily="18" charset="2"/>
              <a:buChar char=""/>
              <a:defRPr sz="1600">
                <a:solidFill>
                  <a:schemeClr val="tx1"/>
                </a:solidFill>
                <a:latin typeface="Verdana" panose="020B0604030504040204" pitchFamily="34" charset="0"/>
              </a:defRPr>
            </a:lvl2pPr>
            <a:lvl3pPr marL="1143000" indent="-228600" eaLnBrk="0" hangingPunct="0">
              <a:spcBef>
                <a:spcPct val="20000"/>
              </a:spcBef>
              <a:spcAft>
                <a:spcPts val="600"/>
              </a:spcAft>
              <a:buClr>
                <a:schemeClr val="tx2"/>
              </a:buClr>
              <a:buFont typeface="Wingdings 2" panose="05020102010507070707" pitchFamily="18" charset="2"/>
              <a:buChar char=""/>
              <a:defRPr sz="1400">
                <a:solidFill>
                  <a:schemeClr val="tx1"/>
                </a:solidFill>
                <a:latin typeface="Verdana" panose="020B0604030504040204" pitchFamily="34" charset="0"/>
              </a:defRPr>
            </a:lvl3pPr>
            <a:lvl4pPr marL="1600200" indent="-228600" eaLnBrk="0"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4pPr>
            <a:lvl5pPr marL="2057400" indent="-228600" eaLnBrk="0"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5pPr>
            <a:lvl6pPr marL="25146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6pPr>
            <a:lvl7pPr marL="29718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7pPr>
            <a:lvl8pPr marL="34290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8pPr>
            <a:lvl9pPr marL="38862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9pPr>
          </a:lstStyle>
          <a:p>
            <a:pPr lvl="0" eaLnBrk="1" hangingPunct="1">
              <a:spcBef>
                <a:spcPct val="0"/>
              </a:spcBef>
              <a:spcAft>
                <a:spcPct val="0"/>
              </a:spcAft>
              <a:buClrTx/>
              <a:buNone/>
            </a:pPr>
            <a:r>
              <a:rPr lang="en-US" altLang="en-US" sz="2800" dirty="0">
                <a:latin typeface="Arial" panose="020B0604020202020204" pitchFamily="34" charset="0"/>
              </a:rPr>
              <a:t>“After he washed the disciples’ feet, he put on robes and returned to his place at the table.  He said to them, “Do you know what I’ve done for you?  You call me ‘Teacher’ and ‘Lord,’ and you speak correctly because I am.</a:t>
            </a:r>
            <a:r>
              <a:rPr lang="en-US" altLang="en-US" sz="2800" dirty="0">
                <a:solidFill>
                  <a:srgbClr val="2F2B20"/>
                </a:solidFill>
                <a:latin typeface="Arial" panose="020B0604020202020204" pitchFamily="34" charset="0"/>
              </a:rPr>
              <a:t> If I, your Lord and Teacher, have washed your feet, you too must wash each other’s feet.  I have given you an example:  just as I have done, you also must do.  I assure you, servants aren’t greater than their master, nor are those who are sent greater than the one who sent them.”—</a:t>
            </a:r>
            <a:r>
              <a:rPr lang="en-US" altLang="en-US" sz="2000" i="1" dirty="0">
                <a:solidFill>
                  <a:srgbClr val="2F2B20"/>
                </a:solidFill>
                <a:latin typeface="Arial" panose="020B0604020202020204" pitchFamily="34" charset="0"/>
              </a:rPr>
              <a:t>John 13:12-17 </a:t>
            </a:r>
            <a:r>
              <a:rPr lang="en-US" altLang="en-US" sz="2000" dirty="0">
                <a:solidFill>
                  <a:srgbClr val="2F2B20"/>
                </a:solidFill>
                <a:latin typeface="Arial" panose="020B0604020202020204" pitchFamily="34" charset="0"/>
              </a:rPr>
              <a:t>(CEB)</a:t>
            </a:r>
          </a:p>
          <a:p>
            <a:pPr>
              <a:spcBef>
                <a:spcPct val="0"/>
              </a:spcBef>
              <a:spcAft>
                <a:spcPct val="0"/>
              </a:spcAft>
              <a:buClrTx/>
              <a:buFontTx/>
              <a:buNone/>
            </a:pPr>
            <a:endParaRPr lang="en-US" altLang="en-US" sz="3000" dirty="0">
              <a:latin typeface="Arial" panose="020B0604020202020204" pitchFamily="34" charset="0"/>
            </a:endParaRPr>
          </a:p>
          <a:p>
            <a:pPr>
              <a:spcBef>
                <a:spcPct val="0"/>
              </a:spcBef>
              <a:spcAft>
                <a:spcPct val="0"/>
              </a:spcAft>
              <a:buClrTx/>
              <a:buFontTx/>
              <a:buNone/>
            </a:pPr>
            <a:endParaRPr lang="en-US" altLang="en-US" sz="3000" dirty="0">
              <a:latin typeface="Arial" panose="020B0604020202020204" pitchFamily="34" charset="0"/>
            </a:endParaRPr>
          </a:p>
        </p:txBody>
      </p:sp>
    </p:spTree>
    <p:extLst>
      <p:ext uri="{BB962C8B-B14F-4D97-AF65-F5344CB8AC3E}">
        <p14:creationId xmlns:p14="http://schemas.microsoft.com/office/powerpoint/2010/main" val="3779998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23" y="205979"/>
            <a:ext cx="7620000" cy="857250"/>
          </a:xfrm>
        </p:spPr>
        <p:txBody>
          <a:bodyPr/>
          <a:lstStyle/>
          <a:p>
            <a:r>
              <a:rPr lang="en-US" sz="4000" dirty="0">
                <a:effectLst>
                  <a:outerShdw blurRad="38100" dist="38100" dir="2700000" algn="tl">
                    <a:srgbClr val="000000">
                      <a:alpha val="43137"/>
                    </a:srgbClr>
                  </a:outerShdw>
                </a:effectLst>
                <a:latin typeface="+mn-lt"/>
              </a:rPr>
              <a:t>Prayer </a:t>
            </a:r>
          </a:p>
        </p:txBody>
      </p:sp>
      <p:sp>
        <p:nvSpPr>
          <p:cNvPr id="3" name="Content Placeholder 2"/>
          <p:cNvSpPr>
            <a:spLocks noGrp="1"/>
          </p:cNvSpPr>
          <p:nvPr>
            <p:ph idx="1"/>
          </p:nvPr>
        </p:nvSpPr>
        <p:spPr>
          <a:xfrm>
            <a:off x="457200" y="896298"/>
            <a:ext cx="7701023" cy="3288852"/>
          </a:xfrm>
        </p:spPr>
        <p:txBody>
          <a:bodyPr>
            <a:noAutofit/>
          </a:bodyPr>
          <a:lstStyle/>
          <a:p>
            <a:pPr marL="114300" indent="0">
              <a:buNone/>
            </a:pPr>
            <a:r>
              <a:rPr lang="en-US" sz="2800" dirty="0">
                <a:latin typeface="Calibri" panose="020F0502020204030204" pitchFamily="34" charset="0"/>
                <a:ea typeface="Calibri" panose="020F0502020204030204" pitchFamily="34" charset="0"/>
                <a:cs typeface="Times New Roman" panose="02020603050405020304" pitchFamily="18" charset="0"/>
              </a:rPr>
              <a:t>Eternal God, in the sharing of a meal</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your son established a new covenant for all people,</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and in the washing of feet</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he showed us the dignity of service.</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Grant that by the power of your Holy Spirit</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these signs of our life in faith</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may speak again to our hearts,</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feed our spirits, and refresh our bodies. Amen.</a:t>
            </a:r>
            <a:endParaRPr lang="en-US" sz="28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4267" y="449139"/>
            <a:ext cx="1194979" cy="1852218"/>
          </a:xfrm>
          <a:prstGeom prst="rect">
            <a:avLst/>
          </a:prstGeom>
        </p:spPr>
      </p:pic>
      <p:sp>
        <p:nvSpPr>
          <p:cNvPr id="5" name="TextBox 4"/>
          <p:cNvSpPr txBox="1"/>
          <p:nvPr/>
        </p:nvSpPr>
        <p:spPr>
          <a:xfrm>
            <a:off x="538223" y="4497169"/>
            <a:ext cx="8015468" cy="523220"/>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Times New Roman" panose="02020603050405020304" pitchFamily="18" charset="0"/>
              </a:rPr>
              <a:t>Reprinted from </a:t>
            </a:r>
            <a:r>
              <a:rPr lang="en-US" sz="1400" i="1" dirty="0">
                <a:latin typeface="Calibri" panose="020F0502020204030204" pitchFamily="34" charset="0"/>
                <a:ea typeface="Calibri" panose="020F0502020204030204" pitchFamily="34" charset="0"/>
                <a:cs typeface="Times New Roman" panose="02020603050405020304" pitchFamily="18" charset="0"/>
              </a:rPr>
              <a:t>Revised Common Lectionary Prayers</a:t>
            </a:r>
            <a:r>
              <a:rPr lang="en-US" sz="1400" dirty="0">
                <a:latin typeface="Calibri" panose="020F0502020204030204" pitchFamily="34" charset="0"/>
                <a:ea typeface="Calibri" panose="020F0502020204030204" pitchFamily="34" charset="0"/>
                <a:cs typeface="Times New Roman" panose="02020603050405020304" pitchFamily="18" charset="0"/>
              </a:rPr>
              <a:t>, copyright © 2002 Consultation on Common Texts. Used with permission.</a:t>
            </a:r>
            <a:endParaRPr lang="en-US" sz="1400" dirty="0"/>
          </a:p>
        </p:txBody>
      </p:sp>
    </p:spTree>
    <p:extLst>
      <p:ext uri="{BB962C8B-B14F-4D97-AF65-F5344CB8AC3E}">
        <p14:creationId xmlns:p14="http://schemas.microsoft.com/office/powerpoint/2010/main" val="4108427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548056" y="303112"/>
            <a:ext cx="4876866" cy="2800350"/>
          </a:xfrm>
        </p:spPr>
        <p:txBody>
          <a:bodyPr/>
          <a:lstStyle/>
          <a:p>
            <a:pPr algn="ctr" eaLnBrk="1" hangingPunct="1"/>
            <a:r>
              <a:rPr lang="en-US" altLang="en-US" sz="7200" b="1" dirty="0">
                <a:solidFill>
                  <a:schemeClr val="tx1">
                    <a:lumMod val="90000"/>
                    <a:lumOff val="10000"/>
                  </a:schemeClr>
                </a:solidFill>
                <a:effectLst>
                  <a:outerShdw blurRad="38100" dist="38100" dir="2700000" algn="tl">
                    <a:srgbClr val="000000">
                      <a:alpha val="43137"/>
                    </a:srgbClr>
                  </a:outerShdw>
                </a:effectLst>
                <a:latin typeface="+mn-lt"/>
                <a:cs typeface="Trebuchet MS" panose="020B0603020202020204" pitchFamily="34" charset="0"/>
              </a:rPr>
              <a:t>SERVANT</a:t>
            </a:r>
            <a:br>
              <a:rPr lang="en-US" altLang="en-US" sz="7200" b="1" dirty="0">
                <a:solidFill>
                  <a:schemeClr val="tx1">
                    <a:lumMod val="90000"/>
                    <a:lumOff val="10000"/>
                  </a:schemeClr>
                </a:solidFill>
                <a:effectLst>
                  <a:outerShdw blurRad="38100" dist="38100" dir="2700000" algn="tl">
                    <a:srgbClr val="000000">
                      <a:alpha val="43137"/>
                    </a:srgbClr>
                  </a:outerShdw>
                </a:effectLst>
                <a:latin typeface="+mn-lt"/>
                <a:cs typeface="Trebuchet MS" panose="020B0603020202020204" pitchFamily="34" charset="0"/>
              </a:rPr>
            </a:br>
            <a:r>
              <a:rPr lang="en-US" altLang="en-US" sz="7200" b="1" dirty="0">
                <a:solidFill>
                  <a:schemeClr val="tx1">
                    <a:lumMod val="90000"/>
                    <a:lumOff val="10000"/>
                  </a:schemeClr>
                </a:solidFill>
                <a:effectLst>
                  <a:outerShdw blurRad="38100" dist="38100" dir="2700000" algn="tl">
                    <a:srgbClr val="000000">
                      <a:alpha val="43137"/>
                    </a:srgbClr>
                  </a:outerShdw>
                </a:effectLst>
                <a:latin typeface="+mn-lt"/>
                <a:cs typeface="Trebuchet MS" panose="020B0603020202020204" pitchFamily="34" charset="0"/>
              </a:rPr>
              <a:t>LEADERSHIP</a:t>
            </a:r>
          </a:p>
        </p:txBody>
      </p:sp>
      <p:sp>
        <p:nvSpPr>
          <p:cNvPr id="3" name="Rectangle 2"/>
          <p:cNvSpPr/>
          <p:nvPr/>
        </p:nvSpPr>
        <p:spPr>
          <a:xfrm>
            <a:off x="3782026" y="3279976"/>
            <a:ext cx="4572000" cy="1089529"/>
          </a:xfrm>
          <a:prstGeom prst="rect">
            <a:avLst/>
          </a:prstGeom>
        </p:spPr>
        <p:txBody>
          <a:bodyPr>
            <a:spAutoFit/>
          </a:bodyPr>
          <a:lstStyle/>
          <a:p>
            <a:pPr>
              <a:lnSpc>
                <a:spcPct val="90000"/>
              </a:lnSpc>
              <a:spcAft>
                <a:spcPct val="0"/>
              </a:spcAft>
            </a:pPr>
            <a:r>
              <a:rPr lang="en-US" altLang="en-US" sz="2400" b="1" dirty="0">
                <a:solidFill>
                  <a:srgbClr val="C00000"/>
                </a:solidFill>
                <a:latin typeface="Arial" panose="020B0604020202020204" pitchFamily="34" charset="0"/>
              </a:rPr>
              <a:t>“…Whoever wants to be first among you will be your slave.”—</a:t>
            </a:r>
            <a:r>
              <a:rPr lang="en-US" altLang="en-US" b="1" i="1" dirty="0">
                <a:solidFill>
                  <a:srgbClr val="C00000"/>
                </a:solidFill>
                <a:latin typeface="Arial" panose="020B0604020202020204" pitchFamily="34" charset="0"/>
              </a:rPr>
              <a:t>Matthew 20:26b (CEB)</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424219" cy="5143500"/>
          </a:xfrm>
          <a:prstGeom prst="rect">
            <a:avLst/>
          </a:prstGeom>
        </p:spPr>
      </p:pic>
    </p:spTree>
    <p:extLst>
      <p:ext uri="{BB962C8B-B14F-4D97-AF65-F5344CB8AC3E}">
        <p14:creationId xmlns:p14="http://schemas.microsoft.com/office/powerpoint/2010/main" val="1572542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17198" y="647700"/>
            <a:ext cx="5751171" cy="685800"/>
          </a:xfrm>
        </p:spPr>
        <p:txBody>
          <a:bodyPr/>
          <a:lstStyle/>
          <a:p>
            <a:pPr algn="ctr" eaLnBrk="1" hangingPunct="1"/>
            <a:r>
              <a:rPr lang="en-US" altLang="en-US" sz="4000" b="1" dirty="0">
                <a:effectLst>
                  <a:outerShdw blurRad="38100" dist="38100" dir="2700000" algn="tl">
                    <a:srgbClr val="000000">
                      <a:alpha val="43137"/>
                    </a:srgbClr>
                  </a:outerShdw>
                </a:effectLst>
                <a:latin typeface="+mn-lt"/>
                <a:cs typeface="Trebuchet MS" panose="020B0603020202020204" pitchFamily="34" charset="0"/>
              </a:rPr>
              <a:t>SERVANT LEADERSHIP</a:t>
            </a:r>
          </a:p>
        </p:txBody>
      </p:sp>
      <p:sp>
        <p:nvSpPr>
          <p:cNvPr id="40963" name="Rectangle 3"/>
          <p:cNvSpPr>
            <a:spLocks noGrp="1" noChangeArrowheads="1"/>
          </p:cNvSpPr>
          <p:nvPr>
            <p:ph idx="1"/>
          </p:nvPr>
        </p:nvSpPr>
        <p:spPr>
          <a:xfrm>
            <a:off x="636608" y="971550"/>
            <a:ext cx="7523544" cy="3543300"/>
          </a:xfrm>
        </p:spPr>
        <p:txBody>
          <a:bodyPr rtlCol="0">
            <a:normAutofit/>
          </a:bodyPr>
          <a:lstStyle/>
          <a:p>
            <a:pPr eaLnBrk="1" fontAlgn="auto" hangingPunct="1">
              <a:buFont typeface="Wingdings 2" charset="2"/>
              <a:buChar char=""/>
              <a:defRPr/>
            </a:pPr>
            <a:endParaRPr lang="en-US" altLang="en-US" sz="3300" dirty="0"/>
          </a:p>
          <a:p>
            <a:pPr marL="0" indent="0">
              <a:buNone/>
              <a:defRPr/>
            </a:pPr>
            <a:r>
              <a:rPr lang="en-US" altLang="en-US" sz="4000" dirty="0"/>
              <a:t>The ministry of all Christians is one of service for the mission of God in the world.</a:t>
            </a:r>
            <a:endParaRPr lang="en-US" altLang="en-US" dirty="0"/>
          </a:p>
          <a:p>
            <a:pPr marL="0" indent="0">
              <a:buNone/>
              <a:defRPr/>
            </a:pPr>
            <a:endParaRPr lang="en-US" altLang="en-US" dirty="0"/>
          </a:p>
        </p:txBody>
      </p:sp>
    </p:spTree>
    <p:extLst>
      <p:ext uri="{BB962C8B-B14F-4D97-AF65-F5344CB8AC3E}">
        <p14:creationId xmlns:p14="http://schemas.microsoft.com/office/powerpoint/2010/main" val="1776904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2470068" y="538239"/>
            <a:ext cx="6167953" cy="692944"/>
          </a:xfrm>
        </p:spPr>
        <p:txBody>
          <a:bodyPr/>
          <a:lstStyle/>
          <a:p>
            <a:pPr eaLnBrk="1" hangingPunct="1"/>
            <a:r>
              <a:rPr lang="en-US" altLang="en-US" b="1" dirty="0">
                <a:effectLst>
                  <a:outerShdw blurRad="38100" dist="38100" dir="2700000" algn="tl">
                    <a:srgbClr val="000000">
                      <a:alpha val="43137"/>
                    </a:srgbClr>
                  </a:outerShdw>
                </a:effectLst>
                <a:latin typeface="+mn-lt"/>
                <a:cs typeface="Trebuchet MS" panose="020B0603020202020204" pitchFamily="34" charset="0"/>
              </a:rPr>
              <a:t>The General Rules…</a:t>
            </a:r>
          </a:p>
        </p:txBody>
      </p:sp>
      <p:sp>
        <p:nvSpPr>
          <p:cNvPr id="3" name="Content Placeholder 2"/>
          <p:cNvSpPr>
            <a:spLocks noGrp="1"/>
          </p:cNvSpPr>
          <p:nvPr>
            <p:ph sz="half" idx="1"/>
          </p:nvPr>
        </p:nvSpPr>
        <p:spPr>
          <a:xfrm>
            <a:off x="266217" y="2044318"/>
            <a:ext cx="8241175" cy="2580744"/>
          </a:xfrm>
        </p:spPr>
        <p:txBody>
          <a:bodyPr/>
          <a:lstStyle/>
          <a:p>
            <a:pPr marL="114300" indent="0">
              <a:buNone/>
            </a:pPr>
            <a:r>
              <a:rPr lang="en-US" altLang="en-US" dirty="0"/>
              <a:t>“It is therefore expected of all who continue therein that they should continue to evidence their desire for salvation</a:t>
            </a:r>
          </a:p>
          <a:p>
            <a:pPr marL="114300" indent="0">
              <a:buNone/>
            </a:pPr>
            <a:endParaRPr lang="en-US" altLang="en-US" sz="1400" dirty="0"/>
          </a:p>
          <a:p>
            <a:pPr marL="114300" indent="0">
              <a:buNone/>
            </a:pPr>
            <a:r>
              <a:rPr lang="en-US" altLang="en-US" dirty="0"/>
              <a:t>First: By doing no harm, by avoiding evil of every kind…</a:t>
            </a:r>
          </a:p>
          <a:p>
            <a:endParaRPr lang="en-US" dirty="0"/>
          </a:p>
        </p:txBody>
      </p:sp>
      <p:pic>
        <p:nvPicPr>
          <p:cNvPr id="4" name="Picture 3"/>
          <p:cNvPicPr>
            <a:picLocks noChangeAspect="1"/>
          </p:cNvPicPr>
          <p:nvPr/>
        </p:nvPicPr>
        <p:blipFill>
          <a:blip r:embed="rId3"/>
          <a:stretch>
            <a:fillRect/>
          </a:stretch>
        </p:blipFill>
        <p:spPr>
          <a:xfrm>
            <a:off x="486890" y="0"/>
            <a:ext cx="1322097" cy="1769423"/>
          </a:xfrm>
          <a:prstGeom prst="rect">
            <a:avLst/>
          </a:prstGeom>
        </p:spPr>
      </p:pic>
    </p:spTree>
    <p:extLst>
      <p:ext uri="{BB962C8B-B14F-4D97-AF65-F5344CB8AC3E}">
        <p14:creationId xmlns:p14="http://schemas.microsoft.com/office/powerpoint/2010/main" val="841363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63710" y="451565"/>
            <a:ext cx="5029200" cy="857250"/>
          </a:xfrm>
        </p:spPr>
        <p:txBody>
          <a:bodyPr/>
          <a:lstStyle/>
          <a:p>
            <a:pPr eaLnBrk="1" hangingPunct="1"/>
            <a:r>
              <a:rPr lang="en-US" altLang="en-US" sz="3200" b="1" dirty="0">
                <a:latin typeface="+mn-lt"/>
                <a:cs typeface="Trebuchet MS" panose="020B0603020202020204" pitchFamily="34" charset="0"/>
              </a:rPr>
              <a:t>(The General Rules)</a:t>
            </a:r>
          </a:p>
        </p:txBody>
      </p:sp>
      <p:sp>
        <p:nvSpPr>
          <p:cNvPr id="44035" name="Rectangle 3"/>
          <p:cNvSpPr>
            <a:spLocks noGrp="1" noChangeArrowheads="1"/>
          </p:cNvSpPr>
          <p:nvPr>
            <p:ph idx="1"/>
          </p:nvPr>
        </p:nvSpPr>
        <p:spPr>
          <a:xfrm>
            <a:off x="92597" y="1919445"/>
            <a:ext cx="8042000" cy="3257550"/>
          </a:xfrm>
        </p:spPr>
        <p:txBody>
          <a:bodyPr rtlCol="0" anchor="t">
            <a:normAutofit fontScale="85000" lnSpcReduction="20000"/>
          </a:bodyPr>
          <a:lstStyle/>
          <a:p>
            <a:pPr eaLnBrk="1" fontAlgn="auto" hangingPunct="1">
              <a:buFontTx/>
              <a:buNone/>
              <a:defRPr/>
            </a:pPr>
            <a:r>
              <a:rPr lang="en-US" altLang="en-US" sz="3300" dirty="0"/>
              <a:t> 	Secondly: By doing good; by being in every kind merciful after their power; as they have opportunity, doing good of every possible sort, and as far as possible to all…</a:t>
            </a:r>
          </a:p>
          <a:p>
            <a:pPr eaLnBrk="1" fontAlgn="auto" hangingPunct="1">
              <a:buFontTx/>
              <a:buNone/>
              <a:defRPr/>
            </a:pPr>
            <a:endParaRPr lang="en-US" altLang="en-US" sz="1800" dirty="0"/>
          </a:p>
          <a:p>
            <a:pPr eaLnBrk="1" fontAlgn="auto" hangingPunct="1">
              <a:buFontTx/>
              <a:buNone/>
              <a:defRPr/>
            </a:pPr>
            <a:r>
              <a:rPr lang="en-US" altLang="en-US" sz="3300" dirty="0"/>
              <a:t>	Thirdly: By attending upon all the ordinances of God…</a:t>
            </a:r>
          </a:p>
          <a:p>
            <a:pPr eaLnBrk="1" fontAlgn="auto" hangingPunct="1">
              <a:buFontTx/>
              <a:buNone/>
              <a:defRPr/>
            </a:pPr>
            <a:endParaRPr lang="en-US" altLang="en-US" sz="1600" dirty="0"/>
          </a:p>
          <a:p>
            <a:pPr eaLnBrk="1" fontAlgn="auto" hangingPunct="1">
              <a:buFontTx/>
              <a:buNone/>
              <a:defRPr/>
            </a:pPr>
            <a:r>
              <a:rPr lang="en-US" altLang="en-US" sz="3000" dirty="0"/>
              <a:t>	</a:t>
            </a:r>
            <a:r>
              <a:rPr lang="en-US" altLang="en-US" sz="2300" dirty="0"/>
              <a:t>(</a:t>
            </a:r>
            <a:r>
              <a:rPr lang="en-US" altLang="en-US" sz="2300" i="1" dirty="0"/>
              <a:t>The Book of Discipline </a:t>
            </a:r>
            <a:r>
              <a:rPr lang="en-US" altLang="en-US" sz="2300" dirty="0"/>
              <a:t>¶104)</a:t>
            </a:r>
          </a:p>
        </p:txBody>
      </p:sp>
      <p:pic>
        <p:nvPicPr>
          <p:cNvPr id="53252" name="Picture 4" descr="John Wesley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1683" y="0"/>
            <a:ext cx="1490903" cy="1760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61061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709387" y="-4980"/>
            <a:ext cx="6229547" cy="648963"/>
          </a:xfrm>
        </p:spPr>
        <p:txBody>
          <a:bodyPr/>
          <a:lstStyle/>
          <a:p>
            <a:pPr eaLnBrk="1" hangingPunct="1"/>
            <a:r>
              <a:rPr lang="en-US" altLang="en-US" sz="4000" b="1" dirty="0">
                <a:effectLst>
                  <a:outerShdw blurRad="38100" dist="38100" dir="2700000" algn="tl">
                    <a:srgbClr val="000000">
                      <a:alpha val="43137"/>
                    </a:srgbClr>
                  </a:outerShdw>
                </a:effectLst>
                <a:latin typeface="+mn-lt"/>
                <a:cs typeface="Trebuchet MS" panose="020B0603020202020204" pitchFamily="34" charset="0"/>
              </a:rPr>
              <a:t>PRACTICING CONSENSUS</a:t>
            </a:r>
          </a:p>
        </p:txBody>
      </p:sp>
      <p:sp>
        <p:nvSpPr>
          <p:cNvPr id="67587" name="Rectangle 3"/>
          <p:cNvSpPr>
            <a:spLocks noGrp="1" noChangeArrowheads="1"/>
          </p:cNvSpPr>
          <p:nvPr>
            <p:ph idx="1"/>
          </p:nvPr>
        </p:nvSpPr>
        <p:spPr>
          <a:xfrm>
            <a:off x="197225" y="643983"/>
            <a:ext cx="8108518" cy="3543300"/>
          </a:xfrm>
        </p:spPr>
        <p:txBody>
          <a:bodyPr rtlCol="0">
            <a:noAutofit/>
          </a:bodyPr>
          <a:lstStyle/>
          <a:p>
            <a:pPr eaLnBrk="1" fontAlgn="auto" hangingPunct="1">
              <a:lnSpc>
                <a:spcPct val="90000"/>
              </a:lnSpc>
              <a:buFont typeface="Wingdings 2" charset="2"/>
              <a:buChar char=""/>
              <a:defRPr/>
            </a:pPr>
            <a:r>
              <a:rPr lang="en-US" altLang="en-US" sz="2800" dirty="0"/>
              <a:t>A leader in a church feels that a new ministry should be started in the community. It will require funding and support from the congregation. Should the church support it?</a:t>
            </a:r>
          </a:p>
          <a:p>
            <a:pPr eaLnBrk="1" fontAlgn="auto" hangingPunct="1">
              <a:lnSpc>
                <a:spcPct val="90000"/>
              </a:lnSpc>
              <a:buFont typeface="Wingdings 2" charset="2"/>
              <a:buChar char=""/>
              <a:defRPr/>
            </a:pPr>
            <a:r>
              <a:rPr lang="en-US" altLang="en-US" sz="2800" dirty="0"/>
              <a:t>The choir needs new robes! The current ones are shabby and there are not enough of the right sizes. Should the church buy new ones or try to find some that another church has for sale?</a:t>
            </a:r>
          </a:p>
          <a:p>
            <a:pPr eaLnBrk="1" fontAlgn="auto" hangingPunct="1">
              <a:lnSpc>
                <a:spcPct val="90000"/>
              </a:lnSpc>
              <a:buFont typeface="Wingdings 2" charset="2"/>
              <a:buChar char=""/>
              <a:defRPr/>
            </a:pPr>
            <a:r>
              <a:rPr lang="en-US" altLang="en-US" sz="2800" dirty="0"/>
              <a:t>A problem has been noted with the conduct of a person in leadership. How should the person be approached about his/her behavior?</a:t>
            </a:r>
          </a:p>
        </p:txBody>
      </p:sp>
    </p:spTree>
    <p:extLst>
      <p:ext uri="{BB962C8B-B14F-4D97-AF65-F5344CB8AC3E}">
        <p14:creationId xmlns:p14="http://schemas.microsoft.com/office/powerpoint/2010/main" val="292491965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sz="4000" dirty="0">
                <a:effectLst>
                  <a:outerShdw blurRad="38100" dist="38100" dir="2700000" algn="tl">
                    <a:srgbClr val="000000">
                      <a:alpha val="43137"/>
                    </a:srgbClr>
                  </a:outerShdw>
                </a:effectLst>
                <a:latin typeface="+mn-lt"/>
                <a:cs typeface="Trebuchet MS" panose="020B0603020202020204" pitchFamily="34" charset="0"/>
              </a:rPr>
              <a:t>Closing Prayer</a:t>
            </a:r>
          </a:p>
        </p:txBody>
      </p:sp>
      <p:sp>
        <p:nvSpPr>
          <p:cNvPr id="83971" name="Rectangle 3"/>
          <p:cNvSpPr>
            <a:spLocks noGrp="1" noChangeArrowheads="1"/>
          </p:cNvSpPr>
          <p:nvPr>
            <p:ph idx="1"/>
          </p:nvPr>
        </p:nvSpPr>
        <p:spPr>
          <a:xfrm>
            <a:off x="364602" y="1399884"/>
            <a:ext cx="6823276" cy="3536066"/>
          </a:xfrm>
        </p:spPr>
        <p:txBody>
          <a:bodyPr>
            <a:normAutofit fontScale="92500" lnSpcReduction="10000"/>
          </a:bodyPr>
          <a:lstStyle/>
          <a:p>
            <a:pPr eaLnBrk="1" hangingPunct="1">
              <a:lnSpc>
                <a:spcPct val="90000"/>
              </a:lnSpc>
              <a:buFontTx/>
              <a:buNone/>
            </a:pPr>
            <a:r>
              <a:rPr lang="en-US" altLang="en-US" sz="3200" dirty="0"/>
              <a:t>Lord, teach me what your statutes are about, and I will guard every part of them.</a:t>
            </a:r>
          </a:p>
          <a:p>
            <a:pPr eaLnBrk="1" hangingPunct="1">
              <a:lnSpc>
                <a:spcPct val="90000"/>
              </a:lnSpc>
              <a:buFontTx/>
              <a:buNone/>
            </a:pPr>
            <a:r>
              <a:rPr lang="en-US" altLang="en-US" sz="3200" dirty="0"/>
              <a:t>Help me to understand so I can guard your instruction and keep it with all my heart.</a:t>
            </a:r>
          </a:p>
          <a:p>
            <a:pPr eaLnBrk="1" hangingPunct="1">
              <a:lnSpc>
                <a:spcPct val="90000"/>
              </a:lnSpc>
              <a:buFontTx/>
              <a:buNone/>
            </a:pPr>
            <a:r>
              <a:rPr lang="en-US" altLang="en-US" sz="3200" dirty="0"/>
              <a:t>Amen.</a:t>
            </a:r>
          </a:p>
          <a:p>
            <a:pPr eaLnBrk="1" hangingPunct="1">
              <a:lnSpc>
                <a:spcPct val="90000"/>
              </a:lnSpc>
              <a:buFontTx/>
              <a:buNone/>
            </a:pPr>
            <a:endParaRPr lang="en-US" altLang="en-US" b="1" dirty="0"/>
          </a:p>
          <a:p>
            <a:pPr eaLnBrk="1" hangingPunct="1">
              <a:lnSpc>
                <a:spcPct val="90000"/>
              </a:lnSpc>
              <a:buFontTx/>
              <a:buNone/>
            </a:pPr>
            <a:r>
              <a:rPr lang="en-US" altLang="en-US" sz="2100" i="1" dirty="0"/>
              <a:t>Psalm 119:33-34 </a:t>
            </a:r>
            <a:r>
              <a:rPr lang="en-US" altLang="en-US" sz="2100" dirty="0"/>
              <a:t>(CEB)</a:t>
            </a:r>
          </a:p>
        </p:txBody>
      </p:sp>
      <p:pic>
        <p:nvPicPr>
          <p:cNvPr id="2" name="Picture 1"/>
          <p:cNvPicPr>
            <a:picLocks noChangeAspect="1"/>
          </p:cNvPicPr>
          <p:nvPr/>
        </p:nvPicPr>
        <p:blipFill>
          <a:blip r:embed="rId2"/>
          <a:stretch>
            <a:fillRect/>
          </a:stretch>
        </p:blipFill>
        <p:spPr>
          <a:xfrm>
            <a:off x="6773671" y="242876"/>
            <a:ext cx="1499746" cy="2328874"/>
          </a:xfrm>
          <a:prstGeom prst="rect">
            <a:avLst/>
          </a:prstGeom>
        </p:spPr>
      </p:pic>
    </p:spTree>
    <p:extLst>
      <p:ext uri="{BB962C8B-B14F-4D97-AF65-F5344CB8AC3E}">
        <p14:creationId xmlns:p14="http://schemas.microsoft.com/office/powerpoint/2010/main" val="354008173"/>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2"/>
          <p:cNvSpPr>
            <a:spLocks noGrp="1"/>
          </p:cNvSpPr>
          <p:nvPr>
            <p:ph type="body" sz="half" idx="2"/>
          </p:nvPr>
        </p:nvSpPr>
        <p:spPr>
          <a:xfrm>
            <a:off x="4640401" y="3003349"/>
            <a:ext cx="3489861" cy="2154665"/>
          </a:xfrm>
        </p:spPr>
        <p:txBody>
          <a:bodyPr>
            <a:normAutofit/>
          </a:bodyPr>
          <a:lstStyle/>
          <a:p>
            <a:pPr algn="ctr" eaLnBrk="1" hangingPunct="1">
              <a:defRPr/>
            </a:pPr>
            <a:r>
              <a:rPr lang="en-US" sz="3000" dirty="0">
                <a:effectLst>
                  <a:outerShdw blurRad="38100" dist="38100" dir="2700000" algn="tl">
                    <a:srgbClr val="000000">
                      <a:alpha val="43137"/>
                    </a:srgbClr>
                  </a:outerShdw>
                </a:effectLst>
              </a:rPr>
              <a:t>LAY SERVANTS SERVE</a:t>
            </a:r>
          </a:p>
          <a:p>
            <a:pPr algn="ctr" eaLnBrk="1" hangingPunct="1">
              <a:defRPr/>
            </a:pPr>
            <a:r>
              <a:rPr lang="en-US" sz="3000" dirty="0">
                <a:effectLst>
                  <a:outerShdw blurRad="38100" dist="38100" dir="2700000" algn="tl">
                    <a:srgbClr val="000000">
                      <a:alpha val="43137"/>
                    </a:srgbClr>
                  </a:outerShdw>
                </a:effectLst>
              </a:rPr>
              <a:t>BY</a:t>
            </a:r>
          </a:p>
          <a:p>
            <a:pPr algn="ctr" eaLnBrk="1" hangingPunct="1">
              <a:defRPr/>
            </a:pPr>
            <a:r>
              <a:rPr lang="en-US" sz="4500" b="1" dirty="0">
                <a:effectLst>
                  <a:outerShdw blurRad="38100" dist="38100" dir="2700000" algn="tl">
                    <a:srgbClr val="000000">
                      <a:alpha val="43137"/>
                    </a:srgbClr>
                  </a:outerShdw>
                </a:effectLst>
              </a:rPr>
              <a:t>CARING</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54483" cy="5143500"/>
          </a:xfrm>
          <a:prstGeom prst="rect">
            <a:avLst/>
          </a:prstGeom>
        </p:spPr>
      </p:pic>
      <p:pic>
        <p:nvPicPr>
          <p:cNvPr id="3" name="Picture 2"/>
          <p:cNvPicPr>
            <a:picLocks noChangeAspect="1"/>
          </p:cNvPicPr>
          <p:nvPr/>
        </p:nvPicPr>
        <p:blipFill>
          <a:blip r:embed="rId3"/>
          <a:stretch>
            <a:fillRect/>
          </a:stretch>
        </p:blipFill>
        <p:spPr>
          <a:xfrm>
            <a:off x="5022758" y="153803"/>
            <a:ext cx="2725148" cy="2651990"/>
          </a:xfrm>
          <a:prstGeom prst="rect">
            <a:avLst/>
          </a:prstGeom>
        </p:spPr>
      </p:pic>
    </p:spTree>
    <p:extLst>
      <p:ext uri="{BB962C8B-B14F-4D97-AF65-F5344CB8AC3E}">
        <p14:creationId xmlns:p14="http://schemas.microsoft.com/office/powerpoint/2010/main" val="662875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89366"/>
            <a:ext cx="7620000" cy="857250"/>
          </a:xfrm>
        </p:spPr>
        <p:txBody>
          <a:bodyPr/>
          <a:lstStyle/>
          <a:p>
            <a:r>
              <a:rPr lang="en-US" b="1" dirty="0">
                <a:effectLst>
                  <a:outerShdw blurRad="38100" dist="38100" dir="2700000" algn="tl">
                    <a:srgbClr val="000000">
                      <a:alpha val="43137"/>
                    </a:srgbClr>
                  </a:outerShdw>
                </a:effectLst>
                <a:latin typeface="+mn-lt"/>
              </a:rPr>
              <a:t>SESSION 3:</a:t>
            </a:r>
            <a:br>
              <a:rPr lang="en-US" b="1"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Learning Outcome Goals</a:t>
            </a:r>
          </a:p>
        </p:txBody>
      </p:sp>
      <p:sp>
        <p:nvSpPr>
          <p:cNvPr id="3" name="Content Placeholder 2"/>
          <p:cNvSpPr>
            <a:spLocks noGrp="1"/>
          </p:cNvSpPr>
          <p:nvPr>
            <p:ph idx="1"/>
          </p:nvPr>
        </p:nvSpPr>
        <p:spPr>
          <a:xfrm>
            <a:off x="457199" y="1631137"/>
            <a:ext cx="7961601" cy="3173945"/>
          </a:xfrm>
        </p:spPr>
        <p:txBody>
          <a:bodyPr>
            <a:normAutofit/>
          </a:bodyPr>
          <a:lstStyle/>
          <a:p>
            <a:pPr marL="114300" indent="0">
              <a:buNone/>
            </a:pPr>
            <a:r>
              <a:rPr lang="en-US" sz="2800" dirty="0"/>
              <a:t>Be able to </a:t>
            </a:r>
          </a:p>
          <a:p>
            <a:pPr marL="114300" indent="0">
              <a:buNone/>
            </a:pPr>
            <a:r>
              <a:rPr lang="en-US" sz="2800" dirty="0"/>
              <a:t>1. discuss the biblical basis for caring ministry</a:t>
            </a:r>
          </a:p>
          <a:p>
            <a:pPr marL="114300" indent="0">
              <a:buNone/>
            </a:pPr>
            <a:r>
              <a:rPr lang="en-US" sz="2800" dirty="0"/>
              <a:t>2. compare and contrast acts of compassion and acts of justice</a:t>
            </a:r>
          </a:p>
          <a:p>
            <a:pPr marL="114300" indent="0">
              <a:buNone/>
            </a:pPr>
            <a:r>
              <a:rPr lang="en-US" sz="2800" dirty="0"/>
              <a:t>3. discuss several types of caring ministries</a:t>
            </a:r>
          </a:p>
          <a:p>
            <a:pPr marL="114300" indent="0">
              <a:buNone/>
            </a:pPr>
            <a:r>
              <a:rPr lang="en-US" sz="2800" dirty="0"/>
              <a:t>4. discuss ways to show care for creation</a:t>
            </a:r>
          </a:p>
        </p:txBody>
      </p:sp>
      <p:pic>
        <p:nvPicPr>
          <p:cNvPr id="4" name="Picture 3"/>
          <p:cNvPicPr>
            <a:picLocks noChangeAspect="1"/>
          </p:cNvPicPr>
          <p:nvPr/>
        </p:nvPicPr>
        <p:blipFill>
          <a:blip r:embed="rId2"/>
          <a:stretch>
            <a:fillRect/>
          </a:stretch>
        </p:blipFill>
        <p:spPr>
          <a:xfrm>
            <a:off x="6956384" y="205979"/>
            <a:ext cx="1462417" cy="1424025"/>
          </a:xfrm>
          <a:prstGeom prst="rect">
            <a:avLst/>
          </a:prstGeom>
        </p:spPr>
      </p:pic>
    </p:spTree>
    <p:extLst>
      <p:ext uri="{BB962C8B-B14F-4D97-AF65-F5344CB8AC3E}">
        <p14:creationId xmlns:p14="http://schemas.microsoft.com/office/powerpoint/2010/main" val="4293946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720" y="2129449"/>
            <a:ext cx="3848582" cy="857250"/>
          </a:xfrm>
        </p:spPr>
        <p:txBody>
          <a:bodyPr/>
          <a:lstStyle/>
          <a:p>
            <a:r>
              <a:rPr lang="en-US" sz="7200" b="1" dirty="0">
                <a:effectLst>
                  <a:outerShdw blurRad="38100" dist="38100" dir="2700000" algn="tl">
                    <a:srgbClr val="000000">
                      <a:alpha val="43137"/>
                    </a:srgbClr>
                  </a:outerShdw>
                </a:effectLst>
                <a:latin typeface="+mn-lt"/>
              </a:rPr>
              <a:t>WORSHIP</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194" y="0"/>
            <a:ext cx="3842796" cy="5116148"/>
          </a:xfrm>
        </p:spPr>
      </p:pic>
    </p:spTree>
    <p:extLst>
      <p:ext uri="{BB962C8B-B14F-4D97-AF65-F5344CB8AC3E}">
        <p14:creationId xmlns:p14="http://schemas.microsoft.com/office/powerpoint/2010/main" val="4184881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5715" y="287396"/>
            <a:ext cx="3623953" cy="857250"/>
          </a:xfrm>
        </p:spPr>
        <p:txBody>
          <a:bodyPr/>
          <a:lstStyle/>
          <a:p>
            <a:pPr algn="ctr"/>
            <a:r>
              <a:rPr lang="en-US" sz="7200" b="1" dirty="0">
                <a:solidFill>
                  <a:schemeClr val="tx1">
                    <a:lumMod val="90000"/>
                    <a:lumOff val="10000"/>
                  </a:schemeClr>
                </a:solidFill>
                <a:effectLst>
                  <a:outerShdw blurRad="38100" dist="38100" dir="2700000" algn="tl">
                    <a:srgbClr val="000000">
                      <a:alpha val="43137"/>
                    </a:srgbClr>
                  </a:outerShdw>
                </a:effectLst>
                <a:latin typeface="+mn-lt"/>
              </a:rPr>
              <a:t>CARING</a:t>
            </a:r>
          </a:p>
        </p:txBody>
      </p:sp>
      <p:pic>
        <p:nvPicPr>
          <p:cNvPr id="3" name="Picture 2"/>
          <p:cNvPicPr>
            <a:picLocks noChangeAspect="1"/>
          </p:cNvPicPr>
          <p:nvPr/>
        </p:nvPicPr>
        <p:blipFill>
          <a:blip r:embed="rId2"/>
          <a:stretch>
            <a:fillRect/>
          </a:stretch>
        </p:blipFill>
        <p:spPr>
          <a:xfrm>
            <a:off x="0" y="0"/>
            <a:ext cx="3956647" cy="5145470"/>
          </a:xfrm>
          <a:prstGeom prst="rect">
            <a:avLst/>
          </a:prstGeom>
        </p:spPr>
      </p:pic>
      <p:sp>
        <p:nvSpPr>
          <p:cNvPr id="4" name="TextBox 3"/>
          <p:cNvSpPr txBox="1"/>
          <p:nvPr/>
        </p:nvSpPr>
        <p:spPr>
          <a:xfrm>
            <a:off x="4092160" y="1418434"/>
            <a:ext cx="4381995" cy="3416320"/>
          </a:xfrm>
          <a:prstGeom prst="rect">
            <a:avLst/>
          </a:prstGeom>
          <a:noFill/>
        </p:spPr>
        <p:txBody>
          <a:bodyPr wrap="square" rtlCol="0">
            <a:spAutoFit/>
          </a:bodyPr>
          <a:lstStyle/>
          <a:p>
            <a:pPr algn="ctr"/>
            <a:r>
              <a:rPr lang="en-US" sz="2400" dirty="0">
                <a:solidFill>
                  <a:srgbClr val="C00000"/>
                </a:solidFill>
              </a:rPr>
              <a:t>“For I was hungry and you gave me food to eat. I was thirsty and you gave me a drink. I was a stranger and you welcomed me. I was naked and you gave me clothes to wear. I was sick and you took care of me. I was in prison and you visited me.”—</a:t>
            </a:r>
            <a:r>
              <a:rPr lang="en-US" sz="2400" i="1" dirty="0">
                <a:solidFill>
                  <a:srgbClr val="C00000"/>
                </a:solidFill>
              </a:rPr>
              <a:t>Matthew 25:35-36 </a:t>
            </a:r>
            <a:r>
              <a:rPr lang="en-US" sz="2400" dirty="0">
                <a:solidFill>
                  <a:srgbClr val="C00000"/>
                </a:solidFill>
              </a:rPr>
              <a:t>(CEB)</a:t>
            </a:r>
          </a:p>
        </p:txBody>
      </p:sp>
    </p:spTree>
    <p:extLst>
      <p:ext uri="{BB962C8B-B14F-4D97-AF65-F5344CB8AC3E}">
        <p14:creationId xmlns:p14="http://schemas.microsoft.com/office/powerpoint/2010/main" val="1934330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23" y="205979"/>
            <a:ext cx="7620000" cy="493268"/>
          </a:xfrm>
        </p:spPr>
        <p:txBody>
          <a:bodyPr/>
          <a:lstStyle/>
          <a:p>
            <a:r>
              <a:rPr lang="en-US" sz="4000" dirty="0">
                <a:effectLst>
                  <a:outerShdw blurRad="38100" dist="38100" dir="2700000" algn="tl">
                    <a:srgbClr val="000000">
                      <a:alpha val="43137"/>
                    </a:srgbClr>
                  </a:outerShdw>
                </a:effectLst>
                <a:latin typeface="+mn-lt"/>
              </a:rPr>
              <a:t>Prayer</a:t>
            </a:r>
          </a:p>
        </p:txBody>
      </p:sp>
      <p:sp>
        <p:nvSpPr>
          <p:cNvPr id="3" name="Content Placeholder 2"/>
          <p:cNvSpPr>
            <a:spLocks noGrp="1"/>
          </p:cNvSpPr>
          <p:nvPr>
            <p:ph idx="1"/>
          </p:nvPr>
        </p:nvSpPr>
        <p:spPr>
          <a:xfrm>
            <a:off x="413829" y="699247"/>
            <a:ext cx="6911787" cy="3288852"/>
          </a:xfrm>
        </p:spPr>
        <p:txBody>
          <a:bodyPr>
            <a:noAutofit/>
          </a:bodyPr>
          <a:lstStyle/>
          <a:p>
            <a:pPr marL="114300" indent="0">
              <a:buNone/>
            </a:pPr>
            <a:r>
              <a:rPr lang="en-US" sz="2800" b="1" dirty="0"/>
              <a:t>Lord</a:t>
            </a:r>
            <a:r>
              <a:rPr lang="en-US" sz="2800" dirty="0"/>
              <a:t>, forgive my possessive and selfish nature. Help my attempts at becoming a good  steward of all the opportunities and gifts that you provide.</a:t>
            </a:r>
          </a:p>
          <a:p>
            <a:pPr marL="114300" indent="0">
              <a:buNone/>
            </a:pPr>
            <a:r>
              <a:rPr lang="en-US" sz="2800" dirty="0"/>
              <a:t>Help me to remember and reach out to those  without daily bread or the Good News of salvation! Please make me generous like you. Amen.</a:t>
            </a:r>
          </a:p>
          <a:p>
            <a:pPr marL="114300" indent="0">
              <a:buNone/>
            </a:pPr>
            <a:endParaRPr lang="en-US"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8421" y="287838"/>
            <a:ext cx="1343760" cy="2082829"/>
          </a:xfrm>
          <a:prstGeom prst="rect">
            <a:avLst/>
          </a:prstGeom>
        </p:spPr>
      </p:pic>
      <p:sp>
        <p:nvSpPr>
          <p:cNvPr id="5" name="TextBox 4"/>
          <p:cNvSpPr txBox="1"/>
          <p:nvPr/>
        </p:nvSpPr>
        <p:spPr>
          <a:xfrm>
            <a:off x="120607" y="4528052"/>
            <a:ext cx="8455231" cy="523220"/>
          </a:xfrm>
          <a:prstGeom prst="rect">
            <a:avLst/>
          </a:prstGeom>
          <a:noFill/>
        </p:spPr>
        <p:txBody>
          <a:bodyPr wrap="square" rtlCol="0">
            <a:spAutoFit/>
          </a:bodyPr>
          <a:lstStyle/>
          <a:p>
            <a:r>
              <a:rPr lang="en-US" sz="1400" dirty="0"/>
              <a:t>(Adapted from Pete  Hammond</a:t>
            </a:r>
            <a:r>
              <a:rPr lang="en-US" sz="1400" i="1" dirty="0"/>
              <a:t>, Lessons, Prayers &amp; Scriptures on the Faith Journey</a:t>
            </a:r>
            <a:r>
              <a:rPr lang="en-US" sz="1400" dirty="0"/>
              <a:t> [Intervarsity/USA Marketplace],  109.)</a:t>
            </a:r>
          </a:p>
        </p:txBody>
      </p:sp>
    </p:spTree>
    <p:extLst>
      <p:ext uri="{BB962C8B-B14F-4D97-AF65-F5344CB8AC3E}">
        <p14:creationId xmlns:p14="http://schemas.microsoft.com/office/powerpoint/2010/main" val="1072986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857250"/>
          </a:xfrm>
        </p:spPr>
        <p:txBody>
          <a:bodyPr/>
          <a:lstStyle/>
          <a:p>
            <a:pPr algn="ctr"/>
            <a:r>
              <a:rPr lang="en-US" sz="4000" b="1" dirty="0">
                <a:effectLst>
                  <a:outerShdw blurRad="38100" dist="38100" dir="2700000" algn="tl">
                    <a:srgbClr val="000000">
                      <a:alpha val="43137"/>
                    </a:srgbClr>
                  </a:outerShdw>
                </a:effectLst>
                <a:latin typeface="+mn-lt"/>
              </a:rPr>
              <a:t>Privileges</a:t>
            </a:r>
          </a:p>
        </p:txBody>
      </p:sp>
      <p:sp>
        <p:nvSpPr>
          <p:cNvPr id="3" name="Content Placeholder 2"/>
          <p:cNvSpPr>
            <a:spLocks noGrp="1"/>
          </p:cNvSpPr>
          <p:nvPr>
            <p:ph idx="1"/>
          </p:nvPr>
        </p:nvSpPr>
        <p:spPr>
          <a:xfrm>
            <a:off x="296333" y="910914"/>
            <a:ext cx="7941733" cy="3909732"/>
          </a:xfrm>
        </p:spPr>
        <p:txBody>
          <a:bodyPr>
            <a:normAutofit/>
          </a:bodyPr>
          <a:lstStyle/>
          <a:p>
            <a:pPr marL="114300" indent="0" algn="ctr">
              <a:buNone/>
            </a:pPr>
            <a:r>
              <a:rPr lang="en-US" sz="2800" dirty="0"/>
              <a:t>We </a:t>
            </a:r>
            <a:r>
              <a:rPr lang="en-US" sz="2800" b="1" dirty="0"/>
              <a:t>shower daily,</a:t>
            </a:r>
            <a:r>
              <a:rPr lang="en-US" sz="2800" dirty="0"/>
              <a:t> while others bathe in dirty rivers occasionally.</a:t>
            </a:r>
          </a:p>
          <a:p>
            <a:pPr marL="114300" indent="0" algn="ctr">
              <a:buNone/>
            </a:pPr>
            <a:r>
              <a:rPr lang="en-US" sz="2800" dirty="0"/>
              <a:t>We eat three meals a day, plus unneeded  snacks,</a:t>
            </a:r>
          </a:p>
          <a:p>
            <a:pPr marL="114300" indent="0" algn="ctr">
              <a:buNone/>
            </a:pPr>
            <a:r>
              <a:rPr lang="en-US" sz="2800" dirty="0"/>
              <a:t>while others starve.</a:t>
            </a:r>
          </a:p>
          <a:p>
            <a:pPr marL="114300" indent="0" algn="ctr">
              <a:buNone/>
            </a:pPr>
            <a:r>
              <a:rPr lang="en-US" sz="2800" dirty="0"/>
              <a:t>We sleep warm and soundly while others never rest.</a:t>
            </a:r>
          </a:p>
          <a:p>
            <a:pPr marL="114300" indent="0" algn="ctr">
              <a:buNone/>
            </a:pPr>
            <a:r>
              <a:rPr lang="en-US" sz="2800" dirty="0"/>
              <a:t>We have closets filled with unworn clothing</a:t>
            </a:r>
          </a:p>
          <a:p>
            <a:pPr marL="114300" indent="0" algn="ctr">
              <a:buNone/>
            </a:pPr>
            <a:r>
              <a:rPr lang="en-US" sz="2800" dirty="0"/>
              <a:t>while others wear all they have each day.</a:t>
            </a:r>
          </a:p>
          <a:p>
            <a:pPr marL="114300" indent="0">
              <a:buNone/>
            </a:pPr>
            <a:endParaRPr lang="en-US" sz="2400" dirty="0"/>
          </a:p>
        </p:txBody>
      </p:sp>
      <p:sp>
        <p:nvSpPr>
          <p:cNvPr id="58" name="TextBox 57"/>
          <p:cNvSpPr txBox="1"/>
          <p:nvPr/>
        </p:nvSpPr>
        <p:spPr>
          <a:xfrm>
            <a:off x="457200" y="4646711"/>
            <a:ext cx="8182099" cy="307777"/>
          </a:xfrm>
          <a:prstGeom prst="rect">
            <a:avLst/>
          </a:prstGeom>
          <a:noFill/>
        </p:spPr>
        <p:txBody>
          <a:bodyPr wrap="square" rtlCol="0">
            <a:spAutoFit/>
          </a:bodyPr>
          <a:lstStyle/>
          <a:p>
            <a:r>
              <a:rPr lang="en-US" sz="1400" dirty="0"/>
              <a:t>(Pete Hammond, </a:t>
            </a:r>
            <a:r>
              <a:rPr lang="en-US" sz="1400" i="1" dirty="0"/>
              <a:t>Lessons, Prayers &amp; Scriptures on the Faith Journey, </a:t>
            </a:r>
            <a:r>
              <a:rPr lang="en-US" sz="1400" dirty="0"/>
              <a:t>[Intervarsity/USA Marketplace],  109.)</a:t>
            </a:r>
          </a:p>
        </p:txBody>
      </p:sp>
    </p:spTree>
    <p:extLst>
      <p:ext uri="{BB962C8B-B14F-4D97-AF65-F5344CB8AC3E}">
        <p14:creationId xmlns:p14="http://schemas.microsoft.com/office/powerpoint/2010/main" val="1056694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620000" cy="591880"/>
          </a:xfrm>
        </p:spPr>
        <p:txBody>
          <a:bodyPr/>
          <a:lstStyle/>
          <a:p>
            <a:pPr algn="ctr"/>
            <a:r>
              <a:rPr lang="en-US" sz="2800" b="1" dirty="0">
                <a:latin typeface="+mn-lt"/>
              </a:rPr>
              <a:t>(Privileges)</a:t>
            </a:r>
          </a:p>
        </p:txBody>
      </p:sp>
      <p:sp>
        <p:nvSpPr>
          <p:cNvPr id="3" name="Content Placeholder 2"/>
          <p:cNvSpPr>
            <a:spLocks noGrp="1"/>
          </p:cNvSpPr>
          <p:nvPr>
            <p:ph idx="1"/>
          </p:nvPr>
        </p:nvSpPr>
        <p:spPr>
          <a:xfrm>
            <a:off x="76200" y="649716"/>
            <a:ext cx="8382000" cy="4099296"/>
          </a:xfrm>
        </p:spPr>
        <p:txBody>
          <a:bodyPr>
            <a:normAutofit fontScale="92500" lnSpcReduction="10000"/>
          </a:bodyPr>
          <a:lstStyle/>
          <a:p>
            <a:pPr marL="114300" indent="0" algn="ctr">
              <a:buNone/>
            </a:pPr>
            <a:r>
              <a:rPr lang="en-US" sz="3000" dirty="0"/>
              <a:t>We have extended </a:t>
            </a:r>
            <a:r>
              <a:rPr lang="en-US" sz="3000" b="1" dirty="0"/>
              <a:t>families,</a:t>
            </a:r>
            <a:r>
              <a:rPr lang="en-US" sz="3000" dirty="0"/>
              <a:t> while others live alone.</a:t>
            </a:r>
          </a:p>
          <a:p>
            <a:pPr marL="114300" indent="0" algn="ctr">
              <a:buNone/>
            </a:pPr>
            <a:r>
              <a:rPr lang="en-US" sz="3000" dirty="0"/>
              <a:t>We own </a:t>
            </a:r>
            <a:r>
              <a:rPr lang="en-US" sz="3000" b="1" dirty="0"/>
              <a:t>homes</a:t>
            </a:r>
            <a:r>
              <a:rPr lang="en-US" sz="3000" dirty="0"/>
              <a:t>, sometimes more than one, while others are homeless.</a:t>
            </a:r>
          </a:p>
          <a:p>
            <a:pPr marL="114300" indent="0" algn="ctr">
              <a:buNone/>
            </a:pPr>
            <a:r>
              <a:rPr lang="en-US" sz="3000" dirty="0"/>
              <a:t>We enjoy </a:t>
            </a:r>
            <a:r>
              <a:rPr lang="en-US" sz="3000" b="1" dirty="0"/>
              <a:t>safety,</a:t>
            </a:r>
            <a:r>
              <a:rPr lang="en-US" sz="3000" dirty="0"/>
              <a:t> while others live with death, war, and violence daily.</a:t>
            </a:r>
          </a:p>
          <a:p>
            <a:pPr marL="114300" indent="0" algn="ctr">
              <a:buNone/>
            </a:pPr>
            <a:r>
              <a:rPr lang="en-US" sz="3000" dirty="0"/>
              <a:t>We </a:t>
            </a:r>
            <a:r>
              <a:rPr lang="en-US" sz="3000" b="1" dirty="0"/>
              <a:t>work</a:t>
            </a:r>
            <a:r>
              <a:rPr lang="en-US" sz="3000" dirty="0"/>
              <a:t> or change jobs, while others beg for minimal survival.</a:t>
            </a:r>
          </a:p>
          <a:p>
            <a:pPr marL="114300" indent="0" algn="ctr">
              <a:buNone/>
            </a:pPr>
            <a:r>
              <a:rPr lang="en-US" sz="3000" dirty="0"/>
              <a:t> We </a:t>
            </a:r>
            <a:r>
              <a:rPr lang="en-US" sz="3000" b="1" dirty="0"/>
              <a:t>travel</a:t>
            </a:r>
            <a:r>
              <a:rPr lang="en-US" sz="3000" dirty="0"/>
              <a:t> extensively and freely, while others live their whole lives where they were born.</a:t>
            </a:r>
          </a:p>
          <a:p>
            <a:pPr marL="114300" indent="0">
              <a:buNone/>
            </a:pPr>
            <a:endParaRPr lang="en-US" sz="2400" dirty="0"/>
          </a:p>
        </p:txBody>
      </p:sp>
      <p:sp>
        <p:nvSpPr>
          <p:cNvPr id="58" name="TextBox 57"/>
          <p:cNvSpPr txBox="1"/>
          <p:nvPr/>
        </p:nvSpPr>
        <p:spPr>
          <a:xfrm>
            <a:off x="457200" y="4646711"/>
            <a:ext cx="8182099" cy="307777"/>
          </a:xfrm>
          <a:prstGeom prst="rect">
            <a:avLst/>
          </a:prstGeom>
          <a:noFill/>
        </p:spPr>
        <p:txBody>
          <a:bodyPr wrap="square" rtlCol="0">
            <a:spAutoFit/>
          </a:bodyPr>
          <a:lstStyle/>
          <a:p>
            <a:r>
              <a:rPr lang="en-US" sz="1400" dirty="0"/>
              <a:t>(Pete Hammond, </a:t>
            </a:r>
            <a:r>
              <a:rPr lang="en-US" sz="1400" i="1" dirty="0"/>
              <a:t>Lessons, Prayers &amp; Scriptures on the Faith Journey, </a:t>
            </a:r>
            <a:r>
              <a:rPr lang="en-US" sz="1400" dirty="0"/>
              <a:t>[Intervarsity/USA Marketplace],  109.)</a:t>
            </a:r>
          </a:p>
        </p:txBody>
      </p:sp>
    </p:spTree>
    <p:extLst>
      <p:ext uri="{BB962C8B-B14F-4D97-AF65-F5344CB8AC3E}">
        <p14:creationId xmlns:p14="http://schemas.microsoft.com/office/powerpoint/2010/main" val="2691795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867" y="-92819"/>
            <a:ext cx="7620000" cy="596852"/>
          </a:xfrm>
        </p:spPr>
        <p:txBody>
          <a:bodyPr/>
          <a:lstStyle/>
          <a:p>
            <a:pPr algn="ctr"/>
            <a:r>
              <a:rPr lang="en-US" sz="2800" b="1" dirty="0">
                <a:latin typeface="+mn-lt"/>
              </a:rPr>
              <a:t>(Privileges)</a:t>
            </a:r>
          </a:p>
        </p:txBody>
      </p:sp>
      <p:sp>
        <p:nvSpPr>
          <p:cNvPr id="3" name="Content Placeholder 2"/>
          <p:cNvSpPr>
            <a:spLocks noGrp="1"/>
          </p:cNvSpPr>
          <p:nvPr>
            <p:ph idx="1"/>
          </p:nvPr>
        </p:nvSpPr>
        <p:spPr>
          <a:xfrm>
            <a:off x="83127" y="368566"/>
            <a:ext cx="8431481" cy="4948500"/>
          </a:xfrm>
        </p:spPr>
        <p:txBody>
          <a:bodyPr>
            <a:normAutofit/>
          </a:bodyPr>
          <a:lstStyle/>
          <a:p>
            <a:pPr marL="114300" indent="0" algn="ctr">
              <a:buNone/>
            </a:pPr>
            <a:r>
              <a:rPr lang="en-US" sz="2600" dirty="0"/>
              <a:t>We attend </a:t>
            </a:r>
            <a:r>
              <a:rPr lang="en-US" sz="2600" b="1" dirty="0"/>
              <a:t>schools</a:t>
            </a:r>
            <a:r>
              <a:rPr lang="en-US" sz="2600" dirty="0"/>
              <a:t> and continuing education,</a:t>
            </a:r>
          </a:p>
          <a:p>
            <a:pPr marL="114300" indent="0" algn="ctr">
              <a:buNone/>
            </a:pPr>
            <a:r>
              <a:rPr lang="en-US" sz="2600" dirty="0"/>
              <a:t>while others suffer illiteracy.</a:t>
            </a:r>
          </a:p>
          <a:p>
            <a:pPr marL="114300" indent="0" algn="ctr">
              <a:buNone/>
            </a:pPr>
            <a:r>
              <a:rPr lang="en-US" sz="2600" dirty="0"/>
              <a:t>We make and protect </a:t>
            </a:r>
            <a:r>
              <a:rPr lang="en-US" sz="2600" b="1" dirty="0"/>
              <a:t>retirement </a:t>
            </a:r>
            <a:r>
              <a:rPr lang="en-US" sz="2600" dirty="0"/>
              <a:t>plans,</a:t>
            </a:r>
          </a:p>
          <a:p>
            <a:pPr marL="114300" indent="0" algn="ctr">
              <a:buNone/>
            </a:pPr>
            <a:r>
              <a:rPr lang="en-US" sz="2600" dirty="0"/>
              <a:t>while others die far too early in poverty.</a:t>
            </a:r>
          </a:p>
          <a:p>
            <a:pPr marL="114300" indent="0" algn="ctr">
              <a:buNone/>
            </a:pPr>
            <a:r>
              <a:rPr lang="en-US" sz="2600" dirty="0"/>
              <a:t>We have extensive </a:t>
            </a:r>
            <a:r>
              <a:rPr lang="en-US" sz="2600" b="1" dirty="0"/>
              <a:t>medical</a:t>
            </a:r>
            <a:r>
              <a:rPr lang="en-US" sz="2600" dirty="0"/>
              <a:t> </a:t>
            </a:r>
            <a:r>
              <a:rPr lang="en-US" sz="2600" b="1" dirty="0"/>
              <a:t>systems,</a:t>
            </a:r>
            <a:endParaRPr lang="en-US" sz="2600" dirty="0"/>
          </a:p>
          <a:p>
            <a:pPr marL="114300" indent="0" algn="ctr">
              <a:buNone/>
            </a:pPr>
            <a:r>
              <a:rPr lang="en-US" sz="2600" dirty="0"/>
              <a:t>while others have no health care and die early.</a:t>
            </a:r>
          </a:p>
          <a:p>
            <a:pPr marL="114300" indent="0" algn="ctr">
              <a:lnSpc>
                <a:spcPct val="110000"/>
              </a:lnSpc>
              <a:spcBef>
                <a:spcPts val="0"/>
              </a:spcBef>
              <a:buNone/>
            </a:pPr>
            <a:r>
              <a:rPr lang="en-US" sz="2600" dirty="0"/>
              <a:t>Unlike millions around  the world, we North Americans are inordinately blessed, tempted to assume our rights to these gifts, even to fighting for them, and frequently misusing these </a:t>
            </a:r>
            <a:r>
              <a:rPr lang="en-US" sz="2600" b="1" dirty="0"/>
              <a:t>privileges</a:t>
            </a:r>
            <a:r>
              <a:rPr lang="en-US" sz="2600" dirty="0"/>
              <a:t> which are on loan from God.</a:t>
            </a:r>
          </a:p>
          <a:p>
            <a:pPr marL="114300" indent="0">
              <a:buNone/>
            </a:pPr>
            <a:endParaRPr lang="en-US" sz="2600" dirty="0"/>
          </a:p>
        </p:txBody>
      </p:sp>
      <p:sp>
        <p:nvSpPr>
          <p:cNvPr id="58" name="TextBox 57"/>
          <p:cNvSpPr txBox="1"/>
          <p:nvPr/>
        </p:nvSpPr>
        <p:spPr>
          <a:xfrm>
            <a:off x="457200" y="4848423"/>
            <a:ext cx="8182099" cy="307777"/>
          </a:xfrm>
          <a:prstGeom prst="rect">
            <a:avLst/>
          </a:prstGeom>
          <a:noFill/>
        </p:spPr>
        <p:txBody>
          <a:bodyPr wrap="square" rtlCol="0">
            <a:spAutoFit/>
          </a:bodyPr>
          <a:lstStyle/>
          <a:p>
            <a:r>
              <a:rPr lang="en-US" sz="1400" dirty="0"/>
              <a:t>(Pete Hammond, </a:t>
            </a:r>
            <a:r>
              <a:rPr lang="en-US" sz="1400" i="1" dirty="0"/>
              <a:t>Lessons, Prayers &amp; Scriptures on the Faith Journey, </a:t>
            </a:r>
            <a:r>
              <a:rPr lang="en-US" sz="1400" dirty="0"/>
              <a:t>[Intervarsity/USA Marketplace],  109.)</a:t>
            </a:r>
          </a:p>
        </p:txBody>
      </p:sp>
    </p:spTree>
    <p:extLst>
      <p:ext uri="{BB962C8B-B14F-4D97-AF65-F5344CB8AC3E}">
        <p14:creationId xmlns:p14="http://schemas.microsoft.com/office/powerpoint/2010/main" val="4031555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idx="1"/>
          </p:nvPr>
        </p:nvSpPr>
        <p:spPr>
          <a:xfrm>
            <a:off x="1600200" y="1371600"/>
            <a:ext cx="6015038" cy="3143250"/>
          </a:xfrm>
        </p:spPr>
        <p:txBody>
          <a:bodyPr/>
          <a:lstStyle/>
          <a:p>
            <a:pPr eaLnBrk="1" hangingPunct="1">
              <a:buFontTx/>
              <a:buNone/>
            </a:pPr>
            <a:r>
              <a:rPr lang="en-US" altLang="en-US" sz="2100"/>
              <a:t>    </a:t>
            </a:r>
          </a:p>
          <a:p>
            <a:pPr eaLnBrk="1" hangingPunct="1">
              <a:buFontTx/>
              <a:buNone/>
            </a:pPr>
            <a:r>
              <a:rPr lang="en-US" altLang="en-US" sz="2100"/>
              <a:t> </a:t>
            </a:r>
            <a:endParaRPr lang="en-US" altLang="en-US" b="1"/>
          </a:p>
        </p:txBody>
      </p:sp>
      <p:sp>
        <p:nvSpPr>
          <p:cNvPr id="3" name="Title 2"/>
          <p:cNvSpPr>
            <a:spLocks noGrp="1"/>
          </p:cNvSpPr>
          <p:nvPr>
            <p:ph type="title"/>
          </p:nvPr>
        </p:nvSpPr>
        <p:spPr>
          <a:xfrm>
            <a:off x="344384" y="402749"/>
            <a:ext cx="7958447" cy="857250"/>
          </a:xfrm>
        </p:spPr>
        <p:txBody>
          <a:bodyPr/>
          <a:lstStyle/>
          <a:p>
            <a:pPr algn="ctr"/>
            <a:r>
              <a:rPr lang="en-US" sz="4000" b="1" dirty="0">
                <a:solidFill>
                  <a:schemeClr val="accent6">
                    <a:lumMod val="50000"/>
                  </a:schemeClr>
                </a:solidFill>
                <a:effectLst>
                  <a:outerShdw blurRad="38100" dist="38100" dir="2700000" algn="tl">
                    <a:srgbClr val="000000">
                      <a:alpha val="43137"/>
                    </a:srgbClr>
                  </a:outerShdw>
                </a:effectLst>
                <a:latin typeface="+mn-lt"/>
              </a:rPr>
              <a:t>WORKS OF MERCY</a:t>
            </a:r>
            <a:br>
              <a:rPr lang="en-US" sz="4000" b="1"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Acts of Compassion…Acts of Justice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7305"/>
            <a:ext cx="3847605" cy="355621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7605" y="1597305"/>
            <a:ext cx="4833258" cy="3546195"/>
          </a:xfrm>
          <a:prstGeom prst="rect">
            <a:avLst/>
          </a:prstGeom>
        </p:spPr>
      </p:pic>
    </p:spTree>
    <p:extLst>
      <p:ext uri="{BB962C8B-B14F-4D97-AF65-F5344CB8AC3E}">
        <p14:creationId xmlns:p14="http://schemas.microsoft.com/office/powerpoint/2010/main" val="132358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407459" y="187725"/>
            <a:ext cx="5919437" cy="4768049"/>
          </a:xfrm>
          <a:prstGeom prst="rect">
            <a:avLst/>
          </a:prstGeom>
        </p:spPr>
      </p:pic>
    </p:spTree>
    <p:extLst>
      <p:ext uri="{BB962C8B-B14F-4D97-AF65-F5344CB8AC3E}">
        <p14:creationId xmlns:p14="http://schemas.microsoft.com/office/powerpoint/2010/main" val="3253907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527953" y="1037295"/>
            <a:ext cx="3659527" cy="857250"/>
          </a:xfrm>
        </p:spPr>
        <p:txBody>
          <a:bodyPr/>
          <a:lstStyle/>
          <a:p>
            <a:pPr eaLnBrk="1" hangingPunct="1"/>
            <a:r>
              <a:rPr lang="en-US" altLang="en-US" sz="4400" b="1" dirty="0">
                <a:effectLst>
                  <a:outerShdw blurRad="38100" dist="38100" dir="2700000" algn="tl">
                    <a:srgbClr val="000000">
                      <a:alpha val="43137"/>
                    </a:srgbClr>
                  </a:outerShdw>
                </a:effectLst>
                <a:latin typeface="+mn-lt"/>
                <a:cs typeface="Trebuchet MS" panose="020B0603020202020204" pitchFamily="34" charset="0"/>
              </a:rPr>
              <a:t>Types of Caring </a:t>
            </a:r>
            <a:br>
              <a:rPr lang="en-US" altLang="en-US" sz="4400" b="1" dirty="0">
                <a:effectLst>
                  <a:outerShdw blurRad="38100" dist="38100" dir="2700000" algn="tl">
                    <a:srgbClr val="000000">
                      <a:alpha val="43137"/>
                    </a:srgbClr>
                  </a:outerShdw>
                </a:effectLst>
                <a:latin typeface="+mn-lt"/>
                <a:cs typeface="Trebuchet MS" panose="020B0603020202020204" pitchFamily="34" charset="0"/>
              </a:rPr>
            </a:br>
            <a:r>
              <a:rPr lang="en-US" altLang="en-US" sz="4400" b="1" dirty="0">
                <a:effectLst>
                  <a:outerShdw blurRad="38100" dist="38100" dir="2700000" algn="tl">
                    <a:srgbClr val="000000">
                      <a:alpha val="43137"/>
                    </a:srgbClr>
                  </a:outerShdw>
                </a:effectLst>
                <a:latin typeface="+mn-lt"/>
                <a:cs typeface="Trebuchet MS" panose="020B0603020202020204" pitchFamily="34" charset="0"/>
              </a:rPr>
              <a:t>Ministries</a:t>
            </a:r>
            <a:br>
              <a:rPr lang="en-US" altLang="en-US" sz="3200" dirty="0">
                <a:cs typeface="Trebuchet MS" panose="020B0603020202020204" pitchFamily="34" charset="0"/>
              </a:rPr>
            </a:br>
            <a:endParaRPr lang="en-US" altLang="en-US" sz="3200" dirty="0">
              <a:cs typeface="Trebuchet MS" panose="020B0603020202020204" pitchFamily="34" charset="0"/>
            </a:endParaRPr>
          </a:p>
        </p:txBody>
      </p:sp>
      <p:sp>
        <p:nvSpPr>
          <p:cNvPr id="99331" name="Rectangle 3"/>
          <p:cNvSpPr>
            <a:spLocks noGrp="1" noChangeArrowheads="1"/>
          </p:cNvSpPr>
          <p:nvPr>
            <p:ph idx="1"/>
          </p:nvPr>
        </p:nvSpPr>
        <p:spPr>
          <a:xfrm>
            <a:off x="527953" y="2053300"/>
            <a:ext cx="3388659" cy="2480600"/>
          </a:xfrm>
        </p:spPr>
        <p:txBody>
          <a:bodyPr>
            <a:normAutofit/>
          </a:bodyPr>
          <a:lstStyle/>
          <a:p>
            <a:pPr eaLnBrk="1" hangingPunct="1">
              <a:buFont typeface="Wingdings" panose="05000000000000000000" pitchFamily="2" charset="2"/>
              <a:buChar char="v"/>
            </a:pPr>
            <a:r>
              <a:rPr lang="en-US" altLang="en-US" sz="2600" b="1" dirty="0">
                <a:solidFill>
                  <a:schemeClr val="tx1">
                    <a:lumMod val="90000"/>
                    <a:lumOff val="10000"/>
                  </a:schemeClr>
                </a:solidFill>
              </a:rPr>
              <a:t>PRAYER MINISTRY</a:t>
            </a:r>
          </a:p>
          <a:p>
            <a:pPr eaLnBrk="1" hangingPunct="1">
              <a:buFont typeface="Wingdings" panose="05000000000000000000" pitchFamily="2" charset="2"/>
              <a:buChar char="v"/>
            </a:pPr>
            <a:r>
              <a:rPr lang="en-US" altLang="en-US" sz="2600" b="1" dirty="0">
                <a:solidFill>
                  <a:schemeClr val="tx1">
                    <a:lumMod val="90000"/>
                    <a:lumOff val="10000"/>
                  </a:schemeClr>
                </a:solidFill>
              </a:rPr>
              <a:t>PRISON MINISTRY </a:t>
            </a:r>
          </a:p>
          <a:p>
            <a:pPr marL="114300" indent="0" eaLnBrk="1" hangingPunct="1">
              <a:buNone/>
            </a:pPr>
            <a:r>
              <a:rPr lang="en-US" altLang="en-US" sz="2600" b="1" dirty="0">
                <a:solidFill>
                  <a:schemeClr val="tx1">
                    <a:lumMod val="90000"/>
                    <a:lumOff val="10000"/>
                  </a:schemeClr>
                </a:solidFill>
              </a:rPr>
              <a:t>    (KAIROS)</a:t>
            </a:r>
          </a:p>
          <a:p>
            <a:pPr eaLnBrk="1" hangingPunct="1">
              <a:buFont typeface="Wingdings" panose="05000000000000000000" pitchFamily="2" charset="2"/>
              <a:buChar char="v"/>
            </a:pPr>
            <a:r>
              <a:rPr lang="en-US" altLang="en-US" sz="2600" b="1" dirty="0">
                <a:solidFill>
                  <a:schemeClr val="tx1">
                    <a:lumMod val="90000"/>
                    <a:lumOff val="10000"/>
                  </a:schemeClr>
                </a:solidFill>
              </a:rPr>
              <a:t>STEPHEN MINISTRY</a:t>
            </a:r>
          </a:p>
          <a:p>
            <a:pPr eaLnBrk="1" hangingPunct="1">
              <a:buFont typeface="Wingdings" panose="05000000000000000000" pitchFamily="2" charset="2"/>
              <a:buChar char="v"/>
            </a:pPr>
            <a:r>
              <a:rPr lang="en-US" altLang="en-US" sz="2600" b="1" dirty="0">
                <a:solidFill>
                  <a:schemeClr val="tx1">
                    <a:lumMod val="90000"/>
                    <a:lumOff val="10000"/>
                  </a:schemeClr>
                </a:solidFill>
              </a:rPr>
              <a:t>Others?</a:t>
            </a:r>
          </a:p>
        </p:txBody>
      </p:sp>
      <p:pic>
        <p:nvPicPr>
          <p:cNvPr id="2" name="Picture 1"/>
          <p:cNvPicPr>
            <a:picLocks noChangeAspect="1"/>
          </p:cNvPicPr>
          <p:nvPr/>
        </p:nvPicPr>
        <p:blipFill>
          <a:blip r:embed="rId2"/>
          <a:stretch>
            <a:fillRect/>
          </a:stretch>
        </p:blipFill>
        <p:spPr>
          <a:xfrm>
            <a:off x="4823012" y="0"/>
            <a:ext cx="3850866" cy="3557932"/>
          </a:xfrm>
          <a:prstGeom prst="rect">
            <a:avLst/>
          </a:prstGeom>
        </p:spPr>
      </p:pic>
      <p:pic>
        <p:nvPicPr>
          <p:cNvPr id="3" name="Picture 2"/>
          <p:cNvPicPr>
            <a:picLocks noChangeAspect="1"/>
          </p:cNvPicPr>
          <p:nvPr/>
        </p:nvPicPr>
        <p:blipFill>
          <a:blip r:embed="rId3"/>
          <a:stretch>
            <a:fillRect/>
          </a:stretch>
        </p:blipFill>
        <p:spPr>
          <a:xfrm>
            <a:off x="4823012" y="2317265"/>
            <a:ext cx="3850866" cy="2826235"/>
          </a:xfrm>
          <a:prstGeom prst="rect">
            <a:avLst/>
          </a:prstGeom>
        </p:spPr>
      </p:pic>
    </p:spTree>
    <p:extLst>
      <p:ext uri="{BB962C8B-B14F-4D97-AF65-F5344CB8AC3E}">
        <p14:creationId xmlns:p14="http://schemas.microsoft.com/office/powerpoint/2010/main" val="313097287"/>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632749" y="854161"/>
            <a:ext cx="4404167" cy="857250"/>
          </a:xfrm>
        </p:spPr>
        <p:txBody>
          <a:bodyPr/>
          <a:lstStyle/>
          <a:p>
            <a:r>
              <a:rPr lang="en-US" altLang="en-US" sz="4400" b="1" dirty="0">
                <a:effectLst>
                  <a:outerShdw blurRad="38100" dist="38100" dir="2700000" algn="tl">
                    <a:srgbClr val="000000">
                      <a:alpha val="43137"/>
                    </a:srgbClr>
                  </a:outerShdw>
                </a:effectLst>
                <a:latin typeface="+mn-lt"/>
                <a:cs typeface="Trebuchet MS" panose="020B0603020202020204" pitchFamily="34" charset="0"/>
              </a:rPr>
              <a:t>Prayer Ministry</a:t>
            </a:r>
          </a:p>
        </p:txBody>
      </p:sp>
      <p:sp>
        <p:nvSpPr>
          <p:cNvPr id="103427" name="Content Placeholder 2"/>
          <p:cNvSpPr>
            <a:spLocks noGrp="1"/>
          </p:cNvSpPr>
          <p:nvPr>
            <p:ph idx="1"/>
          </p:nvPr>
        </p:nvSpPr>
        <p:spPr>
          <a:xfrm>
            <a:off x="1402466" y="2021952"/>
            <a:ext cx="2864734" cy="2712093"/>
          </a:xfrm>
        </p:spPr>
        <p:txBody>
          <a:bodyPr>
            <a:normAutofit fontScale="85000" lnSpcReduction="10000"/>
          </a:bodyPr>
          <a:lstStyle/>
          <a:p>
            <a:pPr marL="457200" indent="-457200"/>
            <a:r>
              <a:rPr lang="en-US" altLang="en-US" sz="3300" dirty="0"/>
              <a:t>Active</a:t>
            </a:r>
          </a:p>
          <a:p>
            <a:pPr marL="457200" indent="-457200"/>
            <a:r>
              <a:rPr lang="en-US" altLang="en-US" sz="3300" dirty="0"/>
              <a:t>Intercessory</a:t>
            </a:r>
          </a:p>
          <a:p>
            <a:pPr marL="457200" indent="-457200"/>
            <a:r>
              <a:rPr lang="en-US" altLang="en-US" sz="3300" dirty="0"/>
              <a:t>Caring</a:t>
            </a:r>
          </a:p>
          <a:p>
            <a:pPr marL="457200" indent="-457200"/>
            <a:r>
              <a:rPr lang="en-US" altLang="en-US" sz="3300" dirty="0"/>
              <a:t>Compassionate</a:t>
            </a:r>
          </a:p>
          <a:p>
            <a:pPr marL="457200" indent="-457200"/>
            <a:r>
              <a:rPr lang="en-US" altLang="en-US" sz="3300" dirty="0"/>
              <a:t>Loving</a:t>
            </a:r>
          </a:p>
          <a:p>
            <a:pPr marL="0" indent="0" algn="ctr">
              <a:buNone/>
            </a:pPr>
            <a:endParaRPr lang="en-US" altLang="en-US" sz="33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056" y="14107"/>
            <a:ext cx="3419595" cy="5129393"/>
          </a:xfrm>
          <a:prstGeom prst="rect">
            <a:avLst/>
          </a:prstGeom>
        </p:spPr>
      </p:pic>
    </p:spTree>
    <p:extLst>
      <p:ext uri="{BB962C8B-B14F-4D97-AF65-F5344CB8AC3E}">
        <p14:creationId xmlns:p14="http://schemas.microsoft.com/office/powerpoint/2010/main" val="1562668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3715472" y="287002"/>
            <a:ext cx="4404167" cy="857250"/>
          </a:xfrm>
        </p:spPr>
        <p:txBody>
          <a:bodyPr/>
          <a:lstStyle/>
          <a:p>
            <a:r>
              <a:rPr lang="en-US" altLang="en-US" sz="4400" b="1" dirty="0">
                <a:effectLst>
                  <a:outerShdw blurRad="38100" dist="38100" dir="2700000" algn="tl">
                    <a:srgbClr val="000000">
                      <a:alpha val="43137"/>
                    </a:srgbClr>
                  </a:outerShdw>
                </a:effectLst>
                <a:latin typeface="+mn-lt"/>
                <a:cs typeface="Trebuchet MS" panose="020B0603020202020204" pitchFamily="34" charset="0"/>
              </a:rPr>
              <a:t>Prison Ministry</a:t>
            </a:r>
            <a:br>
              <a:rPr lang="en-US" altLang="en-US" sz="4400" b="1" dirty="0">
                <a:effectLst>
                  <a:outerShdw blurRad="38100" dist="38100" dir="2700000" algn="tl">
                    <a:srgbClr val="000000">
                      <a:alpha val="43137"/>
                    </a:srgbClr>
                  </a:outerShdw>
                </a:effectLst>
                <a:latin typeface="+mn-lt"/>
                <a:cs typeface="Trebuchet MS" panose="020B0603020202020204" pitchFamily="34" charset="0"/>
              </a:rPr>
            </a:br>
            <a:r>
              <a:rPr lang="en-US" altLang="en-US" sz="3200" b="1" dirty="0">
                <a:solidFill>
                  <a:schemeClr val="tx1">
                    <a:lumMod val="90000"/>
                    <a:lumOff val="10000"/>
                  </a:schemeClr>
                </a:solidFill>
                <a:effectLst>
                  <a:outerShdw blurRad="38100" dist="38100" dir="2700000" algn="tl">
                    <a:srgbClr val="000000">
                      <a:alpha val="43137"/>
                    </a:srgbClr>
                  </a:outerShdw>
                </a:effectLst>
                <a:latin typeface="+mn-lt"/>
                <a:cs typeface="Trebuchet MS" panose="020B0603020202020204" pitchFamily="34" charset="0"/>
              </a:rPr>
              <a:t>KAIROS</a:t>
            </a:r>
            <a:endParaRPr lang="en-US" altLang="en-US" sz="3200" b="1" dirty="0">
              <a:effectLst>
                <a:outerShdw blurRad="38100" dist="38100" dir="2700000" algn="tl">
                  <a:srgbClr val="000000">
                    <a:alpha val="43137"/>
                  </a:srgbClr>
                </a:outerShdw>
              </a:effectLst>
              <a:latin typeface="+mn-lt"/>
              <a:cs typeface="Trebuchet MS" panose="020B0603020202020204" pitchFamily="34" charset="0"/>
            </a:endParaRPr>
          </a:p>
        </p:txBody>
      </p:sp>
      <p:sp>
        <p:nvSpPr>
          <p:cNvPr id="103427" name="Content Placeholder 2"/>
          <p:cNvSpPr>
            <a:spLocks noGrp="1"/>
          </p:cNvSpPr>
          <p:nvPr>
            <p:ph idx="1"/>
          </p:nvPr>
        </p:nvSpPr>
        <p:spPr>
          <a:xfrm>
            <a:off x="3715472" y="1528361"/>
            <a:ext cx="4757195" cy="3846479"/>
          </a:xfrm>
        </p:spPr>
        <p:txBody>
          <a:bodyPr>
            <a:noAutofit/>
          </a:bodyPr>
          <a:lstStyle/>
          <a:p>
            <a:pPr marL="0" indent="0" algn="ctr">
              <a:buNone/>
            </a:pPr>
            <a:r>
              <a:rPr lang="en-US" altLang="en-US" sz="2400" dirty="0"/>
              <a:t>“In the love of Christ, who came to save those who are lost and vulnerable, we urge the creation of genuinely new systems for the care and support of the victims of crime and for rehabilitation that will restore, preserve, and nurture the humanity of the imprisoned.” </a:t>
            </a:r>
          </a:p>
          <a:p>
            <a:pPr marL="0" indent="0" algn="r">
              <a:buNone/>
            </a:pPr>
            <a:r>
              <a:rPr lang="en-US" altLang="en-US" sz="1600" dirty="0"/>
              <a:t>(</a:t>
            </a:r>
            <a:r>
              <a:rPr lang="en-US" altLang="en-US" sz="1600" i="1" dirty="0"/>
              <a:t>Social Principles</a:t>
            </a:r>
            <a:r>
              <a:rPr lang="en-US" altLang="en-US" sz="1600" dirty="0"/>
              <a:t>, 68.F)</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429000" cy="5143500"/>
          </a:xfrm>
          <a:prstGeom prst="rect">
            <a:avLst/>
          </a:prstGeom>
        </p:spPr>
      </p:pic>
    </p:spTree>
    <p:extLst>
      <p:ext uri="{BB962C8B-B14F-4D97-AF65-F5344CB8AC3E}">
        <p14:creationId xmlns:p14="http://schemas.microsoft.com/office/powerpoint/2010/main" val="20237323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844469" y="539790"/>
            <a:ext cx="4148872" cy="857250"/>
          </a:xfrm>
        </p:spPr>
        <p:txBody>
          <a:bodyPr/>
          <a:lstStyle/>
          <a:p>
            <a:pPr eaLnBrk="1" hangingPunct="1"/>
            <a:r>
              <a:rPr lang="en-US" altLang="en-US" sz="4400" b="1" dirty="0">
                <a:effectLst>
                  <a:outerShdw blurRad="38100" dist="38100" dir="2700000" algn="tl">
                    <a:srgbClr val="000000">
                      <a:alpha val="43137"/>
                    </a:srgbClr>
                  </a:outerShdw>
                </a:effectLst>
                <a:latin typeface="+mn-lt"/>
                <a:cs typeface="Trebuchet MS" panose="020B0603020202020204" pitchFamily="34" charset="0"/>
              </a:rPr>
              <a:t>Stephen Ministry</a:t>
            </a:r>
          </a:p>
        </p:txBody>
      </p:sp>
      <p:sp>
        <p:nvSpPr>
          <p:cNvPr id="78852" name="Rectangle 3"/>
          <p:cNvSpPr>
            <a:spLocks noGrp="1" noChangeArrowheads="1"/>
          </p:cNvSpPr>
          <p:nvPr>
            <p:ph idx="1"/>
          </p:nvPr>
        </p:nvSpPr>
        <p:spPr>
          <a:xfrm>
            <a:off x="5549266" y="2202225"/>
            <a:ext cx="2563792" cy="2698029"/>
          </a:xfrm>
        </p:spPr>
        <p:txBody>
          <a:bodyPr rtlCol="0">
            <a:normAutofit/>
          </a:bodyPr>
          <a:lstStyle/>
          <a:p>
            <a:pPr algn="ctr" eaLnBrk="1" fontAlgn="auto" hangingPunct="1">
              <a:lnSpc>
                <a:spcPct val="90000"/>
              </a:lnSpc>
              <a:buFontTx/>
              <a:buNone/>
              <a:defRPr/>
            </a:pPr>
            <a:r>
              <a:rPr lang="en-US" altLang="en-US" sz="2800" b="1" i="1" dirty="0">
                <a:solidFill>
                  <a:schemeClr val="accent5">
                    <a:lumMod val="50000"/>
                  </a:schemeClr>
                </a:solidFill>
              </a:rPr>
              <a:t>“Carry each other’s burdens and so you will fulfill the law of Christ.”—</a:t>
            </a:r>
            <a:r>
              <a:rPr lang="en-US" altLang="en-US" sz="2000" b="1" dirty="0">
                <a:solidFill>
                  <a:schemeClr val="accent5">
                    <a:lumMod val="50000"/>
                  </a:schemeClr>
                </a:solidFill>
              </a:rPr>
              <a:t>Galatians 6:2 (CEB)</a:t>
            </a:r>
          </a:p>
        </p:txBody>
      </p:sp>
      <p:pic>
        <p:nvPicPr>
          <p:cNvPr id="2" name="Picture 1"/>
          <p:cNvPicPr>
            <a:picLocks noChangeAspect="1"/>
          </p:cNvPicPr>
          <p:nvPr/>
        </p:nvPicPr>
        <p:blipFill>
          <a:blip r:embed="rId3"/>
          <a:stretch>
            <a:fillRect/>
          </a:stretch>
        </p:blipFill>
        <p:spPr>
          <a:xfrm>
            <a:off x="277484" y="1479630"/>
            <a:ext cx="4931124" cy="3390794"/>
          </a:xfrm>
          <a:prstGeom prst="rect">
            <a:avLst/>
          </a:prstGeom>
        </p:spPr>
      </p:pic>
    </p:spTree>
    <p:extLst>
      <p:ext uri="{BB962C8B-B14F-4D97-AF65-F5344CB8AC3E}">
        <p14:creationId xmlns:p14="http://schemas.microsoft.com/office/powerpoint/2010/main" val="3698102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2256" y="419143"/>
            <a:ext cx="3623953" cy="857250"/>
          </a:xfrm>
        </p:spPr>
        <p:txBody>
          <a:bodyPr/>
          <a:lstStyle/>
          <a:p>
            <a:pPr algn="ctr"/>
            <a:r>
              <a:rPr lang="en-US" sz="7200" b="1" dirty="0">
                <a:solidFill>
                  <a:schemeClr val="tx1">
                    <a:lumMod val="90000"/>
                    <a:lumOff val="10000"/>
                  </a:schemeClr>
                </a:solidFill>
                <a:effectLst>
                  <a:outerShdw blurRad="38100" dist="38100" dir="2700000" algn="tl">
                    <a:srgbClr val="000000">
                      <a:alpha val="43137"/>
                    </a:srgbClr>
                  </a:outerShdw>
                </a:effectLst>
                <a:latin typeface="+mn-lt"/>
              </a:rPr>
              <a:t>CARING</a:t>
            </a:r>
          </a:p>
        </p:txBody>
      </p:sp>
      <p:pic>
        <p:nvPicPr>
          <p:cNvPr id="3" name="Picture 2"/>
          <p:cNvPicPr>
            <a:picLocks noChangeAspect="1"/>
          </p:cNvPicPr>
          <p:nvPr/>
        </p:nvPicPr>
        <p:blipFill>
          <a:blip r:embed="rId2"/>
          <a:stretch>
            <a:fillRect/>
          </a:stretch>
        </p:blipFill>
        <p:spPr>
          <a:xfrm>
            <a:off x="0" y="0"/>
            <a:ext cx="3956647" cy="5145470"/>
          </a:xfrm>
          <a:prstGeom prst="rect">
            <a:avLst/>
          </a:prstGeom>
        </p:spPr>
      </p:pic>
      <p:sp>
        <p:nvSpPr>
          <p:cNvPr id="5" name="TextBox 4"/>
          <p:cNvSpPr txBox="1"/>
          <p:nvPr/>
        </p:nvSpPr>
        <p:spPr>
          <a:xfrm>
            <a:off x="4100456" y="1632031"/>
            <a:ext cx="4327551" cy="3108543"/>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C00000"/>
                </a:solidFill>
              </a:rPr>
              <a:t>Discuss types of caring ministries in your church.</a:t>
            </a:r>
          </a:p>
          <a:p>
            <a:pPr marL="457200" indent="-457200">
              <a:buFont typeface="Arial" panose="020B0604020202020204" pitchFamily="34" charset="0"/>
              <a:buChar char="•"/>
            </a:pPr>
            <a:r>
              <a:rPr lang="en-US" sz="2800" b="1" dirty="0">
                <a:solidFill>
                  <a:srgbClr val="C00000"/>
                </a:solidFill>
              </a:rPr>
              <a:t>Identify ways individuals or congregations can do more to reach out into the community.</a:t>
            </a:r>
          </a:p>
        </p:txBody>
      </p:sp>
    </p:spTree>
    <p:extLst>
      <p:ext uri="{BB962C8B-B14F-4D97-AF65-F5344CB8AC3E}">
        <p14:creationId xmlns:p14="http://schemas.microsoft.com/office/powerpoint/2010/main" val="1751498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334747" y="124762"/>
            <a:ext cx="2953871" cy="1195667"/>
          </a:xfrm>
        </p:spPr>
        <p:txBody>
          <a:bodyPr anchor="t"/>
          <a:lstStyle/>
          <a:p>
            <a:pPr algn="ctr" eaLnBrk="1" hangingPunct="1"/>
            <a:r>
              <a:rPr lang="en-US" altLang="en-US" sz="3600" b="1" dirty="0">
                <a:solidFill>
                  <a:schemeClr val="bg2">
                    <a:lumMod val="75000"/>
                  </a:schemeClr>
                </a:solidFill>
                <a:effectLst>
                  <a:outerShdw blurRad="38100" dist="38100" dir="2700000" algn="tl">
                    <a:srgbClr val="000000">
                      <a:alpha val="43137"/>
                    </a:srgbClr>
                  </a:outerShdw>
                </a:effectLst>
                <a:latin typeface="+mn-lt"/>
                <a:cs typeface="Trebuchet MS" panose="020B0603020202020204" pitchFamily="34" charset="0"/>
              </a:rPr>
              <a:t>Stewardship of Creation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654"/>
            <a:ext cx="4975412" cy="5110846"/>
          </a:xfrm>
          <a:prstGeom prst="rect">
            <a:avLst/>
          </a:prstGeom>
        </p:spPr>
      </p:pic>
      <p:sp>
        <p:nvSpPr>
          <p:cNvPr id="3" name="Rectangle 2"/>
          <p:cNvSpPr/>
          <p:nvPr/>
        </p:nvSpPr>
        <p:spPr>
          <a:xfrm>
            <a:off x="5124076" y="1422076"/>
            <a:ext cx="3164542" cy="2308324"/>
          </a:xfrm>
          <a:prstGeom prst="rect">
            <a:avLst/>
          </a:prstGeom>
        </p:spPr>
        <p:txBody>
          <a:bodyPr wrap="square">
            <a:spAutoFit/>
          </a:bodyPr>
          <a:lstStyle/>
          <a:p>
            <a:pPr algn="ctr"/>
            <a:r>
              <a:rPr lang="en-US" dirty="0">
                <a:solidFill>
                  <a:srgbClr val="C00000"/>
                </a:solidFill>
              </a:rPr>
              <a:t>“The Lord God took the human and settled him in the garden of Eden to farm it and to take care of it.”—Genesis 2:15 (CEB)</a:t>
            </a:r>
            <a:br>
              <a:rPr lang="en-US" dirty="0">
                <a:solidFill>
                  <a:srgbClr val="C00000"/>
                </a:solidFill>
              </a:rPr>
            </a:br>
            <a:r>
              <a:rPr lang="en-US" dirty="0">
                <a:solidFill>
                  <a:srgbClr val="C00000"/>
                </a:solidFill>
              </a:rPr>
              <a:t>“We do not inherit the Earth from our ancestors; we borrow it from our children” (Native American Proverb)</a:t>
            </a:r>
          </a:p>
        </p:txBody>
      </p:sp>
    </p:spTree>
    <p:extLst>
      <p:ext uri="{BB962C8B-B14F-4D97-AF65-F5344CB8AC3E}">
        <p14:creationId xmlns:p14="http://schemas.microsoft.com/office/powerpoint/2010/main" val="1127362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sz="4000" dirty="0">
                <a:effectLst>
                  <a:outerShdw blurRad="38100" dist="38100" dir="2700000" algn="tl">
                    <a:srgbClr val="000000">
                      <a:alpha val="43137"/>
                    </a:srgbClr>
                  </a:outerShdw>
                </a:effectLst>
                <a:latin typeface="+mn-lt"/>
                <a:cs typeface="Trebuchet MS" panose="020B0603020202020204" pitchFamily="34" charset="0"/>
              </a:rPr>
              <a:t>Closing Prayer</a:t>
            </a:r>
          </a:p>
        </p:txBody>
      </p:sp>
      <p:sp>
        <p:nvSpPr>
          <p:cNvPr id="83971" name="Rectangle 3"/>
          <p:cNvSpPr>
            <a:spLocks noGrp="1" noChangeArrowheads="1"/>
          </p:cNvSpPr>
          <p:nvPr>
            <p:ph idx="1"/>
          </p:nvPr>
        </p:nvSpPr>
        <p:spPr>
          <a:xfrm>
            <a:off x="364602" y="1192306"/>
            <a:ext cx="6823276" cy="3951194"/>
          </a:xfrm>
        </p:spPr>
        <p:txBody>
          <a:bodyPr>
            <a:normAutofit fontScale="92500" lnSpcReduction="20000"/>
          </a:bodyPr>
          <a:lstStyle/>
          <a:p>
            <a:pPr eaLnBrk="1" hangingPunct="1">
              <a:lnSpc>
                <a:spcPct val="90000"/>
              </a:lnSpc>
              <a:buFontTx/>
              <a:buNone/>
            </a:pPr>
            <a:r>
              <a:rPr lang="en-US" altLang="en-US" sz="3200" dirty="0"/>
              <a:t>For the beauty of the earth,</a:t>
            </a:r>
          </a:p>
          <a:p>
            <a:pPr eaLnBrk="1" hangingPunct="1">
              <a:lnSpc>
                <a:spcPct val="90000"/>
              </a:lnSpc>
              <a:buFontTx/>
              <a:buNone/>
            </a:pPr>
            <a:r>
              <a:rPr lang="en-US" altLang="en-US" sz="3200" dirty="0"/>
              <a:t>For the glory of the skies,</a:t>
            </a:r>
          </a:p>
          <a:p>
            <a:pPr eaLnBrk="1" hangingPunct="1">
              <a:lnSpc>
                <a:spcPct val="90000"/>
              </a:lnSpc>
              <a:buFontTx/>
              <a:buNone/>
            </a:pPr>
            <a:r>
              <a:rPr lang="en-US" altLang="en-US" sz="3200" dirty="0"/>
              <a:t>For the love which from our birth </a:t>
            </a:r>
          </a:p>
          <a:p>
            <a:pPr eaLnBrk="1" hangingPunct="1">
              <a:lnSpc>
                <a:spcPct val="90000"/>
              </a:lnSpc>
              <a:buFontTx/>
              <a:buNone/>
            </a:pPr>
            <a:r>
              <a:rPr lang="en-US" altLang="en-US" sz="3200" dirty="0"/>
              <a:t>	over and around us lies;</a:t>
            </a:r>
          </a:p>
          <a:p>
            <a:pPr eaLnBrk="1" hangingPunct="1">
              <a:lnSpc>
                <a:spcPct val="90000"/>
              </a:lnSpc>
              <a:buFontTx/>
              <a:buNone/>
            </a:pPr>
            <a:r>
              <a:rPr lang="en-US" altLang="en-US" sz="3200" dirty="0"/>
              <a:t>Lord of all, to thee we raise</a:t>
            </a:r>
          </a:p>
          <a:p>
            <a:pPr eaLnBrk="1" hangingPunct="1">
              <a:lnSpc>
                <a:spcPct val="90000"/>
              </a:lnSpc>
              <a:buFontTx/>
              <a:buNone/>
            </a:pPr>
            <a:r>
              <a:rPr lang="en-US" altLang="en-US" sz="3200" dirty="0"/>
              <a:t>	this our hymn of grateful praise. Amen.</a:t>
            </a:r>
          </a:p>
          <a:p>
            <a:pPr eaLnBrk="1" hangingPunct="1">
              <a:lnSpc>
                <a:spcPct val="90000"/>
              </a:lnSpc>
              <a:buFontTx/>
              <a:buNone/>
            </a:pPr>
            <a:r>
              <a:rPr lang="en-US" altLang="en-US" sz="3200" dirty="0"/>
              <a:t>Amen.</a:t>
            </a:r>
          </a:p>
          <a:p>
            <a:pPr eaLnBrk="1" hangingPunct="1">
              <a:lnSpc>
                <a:spcPct val="90000"/>
              </a:lnSpc>
              <a:buFontTx/>
              <a:buNone/>
            </a:pPr>
            <a:endParaRPr lang="en-US" altLang="en-US" sz="3200" dirty="0"/>
          </a:p>
          <a:p>
            <a:pPr eaLnBrk="1" hangingPunct="1">
              <a:lnSpc>
                <a:spcPct val="90000"/>
              </a:lnSpc>
              <a:buFontTx/>
              <a:buNone/>
            </a:pPr>
            <a:endParaRPr lang="en-US" altLang="en-US" b="1" dirty="0"/>
          </a:p>
          <a:p>
            <a:pPr eaLnBrk="1" hangingPunct="1">
              <a:lnSpc>
                <a:spcPct val="90000"/>
              </a:lnSpc>
              <a:buFontTx/>
              <a:buNone/>
            </a:pPr>
            <a:r>
              <a:rPr lang="en-US" altLang="en-US" sz="1500" dirty="0"/>
              <a:t>Public Domain</a:t>
            </a:r>
            <a:r>
              <a:rPr lang="en-US" altLang="en-US" sz="1500" i="1" dirty="0"/>
              <a:t>, “For The Beauty of the Earth”, </a:t>
            </a:r>
            <a:r>
              <a:rPr lang="en-US" altLang="en-US" sz="1500" dirty="0"/>
              <a:t>UMH #92</a:t>
            </a:r>
          </a:p>
        </p:txBody>
      </p:sp>
      <p:pic>
        <p:nvPicPr>
          <p:cNvPr id="2" name="Picture 1"/>
          <p:cNvPicPr>
            <a:picLocks noChangeAspect="1"/>
          </p:cNvPicPr>
          <p:nvPr/>
        </p:nvPicPr>
        <p:blipFill>
          <a:blip r:embed="rId3"/>
          <a:stretch>
            <a:fillRect/>
          </a:stretch>
        </p:blipFill>
        <p:spPr>
          <a:xfrm>
            <a:off x="6438005" y="556641"/>
            <a:ext cx="1499746" cy="2328874"/>
          </a:xfrm>
          <a:prstGeom prst="rect">
            <a:avLst/>
          </a:prstGeom>
        </p:spPr>
      </p:pic>
    </p:spTree>
    <p:extLst>
      <p:ext uri="{BB962C8B-B14F-4D97-AF65-F5344CB8AC3E}">
        <p14:creationId xmlns:p14="http://schemas.microsoft.com/office/powerpoint/2010/main" val="697586505"/>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2"/>
          <p:cNvSpPr>
            <a:spLocks noGrp="1"/>
          </p:cNvSpPr>
          <p:nvPr>
            <p:ph type="body" sz="half" idx="2"/>
          </p:nvPr>
        </p:nvSpPr>
        <p:spPr>
          <a:xfrm>
            <a:off x="3911073" y="3146785"/>
            <a:ext cx="4303058" cy="2154665"/>
          </a:xfrm>
        </p:spPr>
        <p:txBody>
          <a:bodyPr>
            <a:normAutofit fontScale="92500"/>
          </a:bodyPr>
          <a:lstStyle/>
          <a:p>
            <a:pPr algn="ctr" eaLnBrk="1" hangingPunct="1">
              <a:defRPr/>
            </a:pPr>
            <a:r>
              <a:rPr lang="en-US" sz="3000" dirty="0">
                <a:effectLst>
                  <a:outerShdw blurRad="38100" dist="38100" dir="2700000" algn="tl">
                    <a:srgbClr val="000000">
                      <a:alpha val="43137"/>
                    </a:srgbClr>
                  </a:outerShdw>
                </a:effectLst>
              </a:rPr>
              <a:t>LAY SERVANTS SERVE</a:t>
            </a:r>
          </a:p>
          <a:p>
            <a:pPr algn="ctr" eaLnBrk="1" hangingPunct="1">
              <a:defRPr/>
            </a:pPr>
            <a:r>
              <a:rPr lang="en-US" sz="3000" dirty="0">
                <a:effectLst>
                  <a:outerShdw blurRad="38100" dist="38100" dir="2700000" algn="tl">
                    <a:srgbClr val="000000">
                      <a:alpha val="43137"/>
                    </a:srgbClr>
                  </a:outerShdw>
                </a:effectLst>
              </a:rPr>
              <a:t>BY</a:t>
            </a:r>
          </a:p>
          <a:p>
            <a:pPr algn="ctr" eaLnBrk="1" hangingPunct="1">
              <a:defRPr/>
            </a:pPr>
            <a:r>
              <a:rPr lang="en-US" sz="4500" b="1" dirty="0">
                <a:effectLst>
                  <a:outerShdw blurRad="38100" dist="38100" dir="2700000" algn="tl">
                    <a:srgbClr val="000000">
                      <a:alpha val="43137"/>
                    </a:srgbClr>
                  </a:outerShdw>
                </a:effectLst>
              </a:rPr>
              <a:t>COMMUNICATING</a:t>
            </a:r>
          </a:p>
        </p:txBody>
      </p:sp>
      <p:pic>
        <p:nvPicPr>
          <p:cNvPr id="3" name="Picture 2"/>
          <p:cNvPicPr>
            <a:picLocks noChangeAspect="1"/>
          </p:cNvPicPr>
          <p:nvPr/>
        </p:nvPicPr>
        <p:blipFill>
          <a:blip r:embed="rId2"/>
          <a:stretch>
            <a:fillRect/>
          </a:stretch>
        </p:blipFill>
        <p:spPr>
          <a:xfrm>
            <a:off x="4700028" y="234485"/>
            <a:ext cx="2725148" cy="26519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3433482" cy="5150223"/>
          </a:xfrm>
          <a:prstGeom prst="rect">
            <a:avLst/>
          </a:prstGeom>
        </p:spPr>
      </p:pic>
    </p:spTree>
    <p:extLst>
      <p:ext uri="{BB962C8B-B14F-4D97-AF65-F5344CB8AC3E}">
        <p14:creationId xmlns:p14="http://schemas.microsoft.com/office/powerpoint/2010/main" val="1173856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4815"/>
            <a:ext cx="7620000" cy="857250"/>
          </a:xfrm>
        </p:spPr>
        <p:txBody>
          <a:bodyPr/>
          <a:lstStyle/>
          <a:p>
            <a:r>
              <a:rPr lang="en-US" b="1" dirty="0">
                <a:effectLst>
                  <a:outerShdw blurRad="38100" dist="38100" dir="2700000" algn="tl">
                    <a:srgbClr val="000000">
                      <a:alpha val="43137"/>
                    </a:srgbClr>
                  </a:outerShdw>
                </a:effectLst>
                <a:latin typeface="+mn-lt"/>
              </a:rPr>
              <a:t>SESSION 4:</a:t>
            </a:r>
            <a:br>
              <a:rPr lang="en-US" b="1" dirty="0">
                <a:effectLst>
                  <a:outerShdw blurRad="38100" dist="38100" dir="2700000" algn="tl">
                    <a:srgbClr val="000000">
                      <a:alpha val="43137"/>
                    </a:srgbClr>
                  </a:outerShdw>
                </a:effectLst>
                <a:latin typeface="+mn-lt"/>
              </a:rPr>
            </a:br>
            <a:r>
              <a:rPr lang="en-US" b="1" dirty="0">
                <a:effectLst>
                  <a:outerShdw blurRad="38100" dist="38100" dir="2700000" algn="tl">
                    <a:srgbClr val="000000">
                      <a:alpha val="43137"/>
                    </a:srgbClr>
                  </a:outerShdw>
                </a:effectLst>
                <a:latin typeface="+mn-lt"/>
              </a:rPr>
              <a:t>Learning Outcome Goals</a:t>
            </a:r>
          </a:p>
        </p:txBody>
      </p:sp>
      <p:sp>
        <p:nvSpPr>
          <p:cNvPr id="3" name="Content Placeholder 2"/>
          <p:cNvSpPr>
            <a:spLocks noGrp="1"/>
          </p:cNvSpPr>
          <p:nvPr>
            <p:ph idx="1"/>
          </p:nvPr>
        </p:nvSpPr>
        <p:spPr>
          <a:xfrm>
            <a:off x="376517" y="1380901"/>
            <a:ext cx="7961601" cy="2490123"/>
          </a:xfrm>
        </p:spPr>
        <p:txBody>
          <a:bodyPr>
            <a:noAutofit/>
          </a:bodyPr>
          <a:lstStyle/>
          <a:p>
            <a:pPr marL="114300" indent="0">
              <a:buNone/>
            </a:pPr>
            <a:r>
              <a:rPr lang="en-US" sz="2800" dirty="0"/>
              <a:t>Be able to</a:t>
            </a:r>
          </a:p>
          <a:p>
            <a:pPr marL="114300" indent="0">
              <a:buNone/>
            </a:pPr>
            <a:r>
              <a:rPr lang="en-US" sz="2800" dirty="0"/>
              <a:t>1. discuss the importance of communication skills in various settings</a:t>
            </a:r>
          </a:p>
          <a:p>
            <a:pPr marL="114300" indent="0">
              <a:buNone/>
            </a:pPr>
            <a:r>
              <a:rPr lang="en-US" sz="2800" dirty="0"/>
              <a:t>2. list respectful communication guidelines</a:t>
            </a:r>
          </a:p>
          <a:p>
            <a:pPr marL="114300" indent="0">
              <a:buNone/>
            </a:pPr>
            <a:r>
              <a:rPr lang="en-US" sz="2800" dirty="0"/>
              <a:t>3. describe the process of mutual invitation</a:t>
            </a:r>
          </a:p>
          <a:p>
            <a:pPr marL="114300" indent="0">
              <a:buNone/>
            </a:pPr>
            <a:r>
              <a:rPr lang="en-US" sz="2800" dirty="0"/>
              <a:t>4. demonstrate listening skills</a:t>
            </a:r>
          </a:p>
          <a:p>
            <a:pPr marL="114300" indent="0">
              <a:buNone/>
            </a:pPr>
            <a:r>
              <a:rPr lang="en-US" sz="2800" dirty="0"/>
              <a:t>5. share faith stories with another participant</a:t>
            </a:r>
          </a:p>
        </p:txBody>
      </p:sp>
      <p:pic>
        <p:nvPicPr>
          <p:cNvPr id="4" name="Picture 3"/>
          <p:cNvPicPr>
            <a:picLocks noChangeAspect="1"/>
          </p:cNvPicPr>
          <p:nvPr/>
        </p:nvPicPr>
        <p:blipFill>
          <a:blip r:embed="rId2"/>
          <a:stretch>
            <a:fillRect/>
          </a:stretch>
        </p:blipFill>
        <p:spPr>
          <a:xfrm>
            <a:off x="6956384" y="176516"/>
            <a:ext cx="1462417" cy="1424025"/>
          </a:xfrm>
          <a:prstGeom prst="rect">
            <a:avLst/>
          </a:prstGeom>
        </p:spPr>
      </p:pic>
    </p:spTree>
    <p:extLst>
      <p:ext uri="{BB962C8B-B14F-4D97-AF65-F5344CB8AC3E}">
        <p14:creationId xmlns:p14="http://schemas.microsoft.com/office/powerpoint/2010/main" val="1302047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720" y="2129449"/>
            <a:ext cx="3848582" cy="857250"/>
          </a:xfrm>
        </p:spPr>
        <p:txBody>
          <a:bodyPr/>
          <a:lstStyle/>
          <a:p>
            <a:r>
              <a:rPr lang="en-US" sz="7200" b="1" dirty="0">
                <a:effectLst>
                  <a:outerShdw blurRad="38100" dist="38100" dir="2700000" algn="tl">
                    <a:srgbClr val="000000">
                      <a:alpha val="43137"/>
                    </a:srgbClr>
                  </a:outerShdw>
                </a:effectLst>
                <a:latin typeface="+mn-lt"/>
              </a:rPr>
              <a:t>WORSHIP</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194" y="0"/>
            <a:ext cx="3842796" cy="5116148"/>
          </a:xfrm>
        </p:spPr>
      </p:pic>
    </p:spTree>
    <p:extLst>
      <p:ext uri="{BB962C8B-B14F-4D97-AF65-F5344CB8AC3E}">
        <p14:creationId xmlns:p14="http://schemas.microsoft.com/office/powerpoint/2010/main" val="408446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Box 1"/>
          <p:cNvSpPr txBox="1">
            <a:spLocks noChangeArrowheads="1"/>
          </p:cNvSpPr>
          <p:nvPr/>
        </p:nvSpPr>
        <p:spPr bwMode="auto">
          <a:xfrm>
            <a:off x="394447" y="428064"/>
            <a:ext cx="7960659" cy="45858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spcAft>
                <a:spcPts val="600"/>
              </a:spcAft>
              <a:buClr>
                <a:schemeClr val="tx2"/>
              </a:buClr>
              <a:buFont typeface="Wingdings 2" panose="05020102010507070707" pitchFamily="18" charset="2"/>
              <a:buChar char=""/>
              <a:defRPr>
                <a:solidFill>
                  <a:schemeClr val="tx1"/>
                </a:solidFill>
                <a:latin typeface="Verdana" panose="020B0604030504040204" pitchFamily="34" charset="0"/>
              </a:defRPr>
            </a:lvl1pPr>
            <a:lvl2pPr marL="742950" indent="-285750" eaLnBrk="0" hangingPunct="0">
              <a:spcBef>
                <a:spcPct val="20000"/>
              </a:spcBef>
              <a:spcAft>
                <a:spcPts val="600"/>
              </a:spcAft>
              <a:buClr>
                <a:schemeClr val="tx2"/>
              </a:buClr>
              <a:buFont typeface="Wingdings 2" panose="05020102010507070707" pitchFamily="18" charset="2"/>
              <a:buChar char=""/>
              <a:defRPr sz="1600">
                <a:solidFill>
                  <a:schemeClr val="tx1"/>
                </a:solidFill>
                <a:latin typeface="Verdana" panose="020B0604030504040204" pitchFamily="34" charset="0"/>
              </a:defRPr>
            </a:lvl2pPr>
            <a:lvl3pPr marL="1143000" indent="-228600" eaLnBrk="0" hangingPunct="0">
              <a:spcBef>
                <a:spcPct val="20000"/>
              </a:spcBef>
              <a:spcAft>
                <a:spcPts val="600"/>
              </a:spcAft>
              <a:buClr>
                <a:schemeClr val="tx2"/>
              </a:buClr>
              <a:buFont typeface="Wingdings 2" panose="05020102010507070707" pitchFamily="18" charset="2"/>
              <a:buChar char=""/>
              <a:defRPr sz="1400">
                <a:solidFill>
                  <a:schemeClr val="tx1"/>
                </a:solidFill>
                <a:latin typeface="Verdana" panose="020B0604030504040204" pitchFamily="34" charset="0"/>
              </a:defRPr>
            </a:lvl3pPr>
            <a:lvl4pPr marL="1600200" indent="-228600" eaLnBrk="0"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4pPr>
            <a:lvl5pPr marL="2057400" indent="-228600" eaLnBrk="0"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5pPr>
            <a:lvl6pPr marL="25146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6pPr>
            <a:lvl7pPr marL="29718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7pPr>
            <a:lvl8pPr marL="34290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8pPr>
            <a:lvl9pPr marL="3886200" indent="-228600" eaLnBrk="0" fontAlgn="base" hangingPunct="0">
              <a:spcBef>
                <a:spcPct val="20000"/>
              </a:spcBef>
              <a:spcAft>
                <a:spcPts val="600"/>
              </a:spcAft>
              <a:buClr>
                <a:schemeClr val="tx2"/>
              </a:buClr>
              <a:buFont typeface="Wingdings 2" panose="05020102010507070707" pitchFamily="18" charset="2"/>
              <a:buChar char=""/>
              <a:defRPr sz="1200">
                <a:solidFill>
                  <a:schemeClr val="tx1"/>
                </a:solidFill>
                <a:latin typeface="Verdana" panose="020B0604030504040204" pitchFamily="34" charset="0"/>
              </a:defRPr>
            </a:lvl9pPr>
          </a:lstStyle>
          <a:p>
            <a:pPr>
              <a:spcBef>
                <a:spcPct val="0"/>
              </a:spcBef>
              <a:spcAft>
                <a:spcPct val="0"/>
              </a:spcAft>
              <a:buClrTx/>
              <a:buFontTx/>
              <a:buNone/>
            </a:pPr>
            <a:r>
              <a:rPr lang="en-US" altLang="en-US" sz="2800" dirty="0">
                <a:solidFill>
                  <a:schemeClr val="bg2">
                    <a:lumMod val="50000"/>
                  </a:schemeClr>
                </a:solidFill>
                <a:latin typeface="Arial" panose="020B0604020202020204" pitchFamily="34" charset="0"/>
              </a:rPr>
              <a:t>“So how can they call on someone they don’t have faith in?  And how can they have faith in someone they haven’t heard of?  And how can they hear without a preacher? And how can they preach unless they are sent?  As it is written, ‘</a:t>
            </a:r>
            <a:r>
              <a:rPr lang="en-US" altLang="en-US" sz="2800" i="1" dirty="0">
                <a:solidFill>
                  <a:schemeClr val="bg2">
                    <a:lumMod val="50000"/>
                  </a:schemeClr>
                </a:solidFill>
                <a:latin typeface="Arial" panose="020B0604020202020204" pitchFamily="34" charset="0"/>
              </a:rPr>
              <a:t>How beautiful are the feet of those who announce the good news.’ ”</a:t>
            </a:r>
          </a:p>
          <a:p>
            <a:pPr>
              <a:spcBef>
                <a:spcPct val="0"/>
              </a:spcBef>
              <a:spcAft>
                <a:spcPct val="0"/>
              </a:spcAft>
              <a:buClrTx/>
              <a:buFontTx/>
              <a:buNone/>
            </a:pPr>
            <a:endParaRPr lang="en-US" altLang="en-US" sz="1000" i="1" dirty="0">
              <a:solidFill>
                <a:schemeClr val="bg2">
                  <a:lumMod val="50000"/>
                </a:schemeClr>
              </a:solidFill>
              <a:latin typeface="Arial" panose="020B0604020202020204" pitchFamily="34" charset="0"/>
            </a:endParaRPr>
          </a:p>
          <a:p>
            <a:pPr>
              <a:spcBef>
                <a:spcPct val="0"/>
              </a:spcBef>
              <a:spcAft>
                <a:spcPct val="0"/>
              </a:spcAft>
              <a:buClrTx/>
              <a:buFontTx/>
              <a:buNone/>
            </a:pPr>
            <a:r>
              <a:rPr lang="en-US" altLang="en-US" sz="2800" dirty="0">
                <a:solidFill>
                  <a:schemeClr val="bg2">
                    <a:lumMod val="50000"/>
                  </a:schemeClr>
                </a:solidFill>
                <a:latin typeface="Arial" panose="020B0604020202020204" pitchFamily="34" charset="0"/>
              </a:rPr>
              <a:t>So faith comes from listening, but it’s listening by means of Christ’s message.</a:t>
            </a:r>
          </a:p>
          <a:p>
            <a:pPr>
              <a:spcBef>
                <a:spcPct val="0"/>
              </a:spcBef>
              <a:spcAft>
                <a:spcPct val="0"/>
              </a:spcAft>
              <a:buClrTx/>
              <a:buFontTx/>
              <a:buNone/>
            </a:pPr>
            <a:endParaRPr lang="en-US" altLang="en-US" sz="1500" dirty="0">
              <a:solidFill>
                <a:schemeClr val="bg2">
                  <a:lumMod val="50000"/>
                </a:schemeClr>
              </a:solidFill>
              <a:latin typeface="Arial" panose="020B0604020202020204" pitchFamily="34" charset="0"/>
            </a:endParaRPr>
          </a:p>
          <a:p>
            <a:pPr>
              <a:spcBef>
                <a:spcPct val="0"/>
              </a:spcBef>
              <a:spcAft>
                <a:spcPct val="0"/>
              </a:spcAft>
              <a:buClrTx/>
              <a:buFontTx/>
              <a:buNone/>
            </a:pPr>
            <a:r>
              <a:rPr lang="en-US" altLang="en-US" sz="1500" dirty="0">
                <a:solidFill>
                  <a:schemeClr val="bg2">
                    <a:lumMod val="50000"/>
                  </a:schemeClr>
                </a:solidFill>
                <a:latin typeface="Arial" panose="020B0604020202020204" pitchFamily="34" charset="0"/>
              </a:rPr>
              <a:t>Romans 10:14-15,17 (CEB)</a:t>
            </a:r>
          </a:p>
        </p:txBody>
      </p:sp>
    </p:spTree>
    <p:extLst>
      <p:ext uri="{BB962C8B-B14F-4D97-AF65-F5344CB8AC3E}">
        <p14:creationId xmlns:p14="http://schemas.microsoft.com/office/powerpoint/2010/main" val="2590567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23" y="205979"/>
            <a:ext cx="7620000" cy="857250"/>
          </a:xfrm>
        </p:spPr>
        <p:txBody>
          <a:bodyPr/>
          <a:lstStyle/>
          <a:p>
            <a:r>
              <a:rPr lang="en-US" dirty="0">
                <a:effectLst>
                  <a:outerShdw blurRad="38100" dist="38100" dir="2700000" algn="tl">
                    <a:srgbClr val="000000">
                      <a:alpha val="43137"/>
                    </a:srgbClr>
                  </a:outerShdw>
                </a:effectLst>
                <a:latin typeface="+mn-lt"/>
              </a:rPr>
              <a:t>Prayer </a:t>
            </a:r>
            <a:r>
              <a:rPr lang="en-US" dirty="0">
                <a:solidFill>
                  <a:schemeClr val="tx1"/>
                </a:solidFill>
                <a:effectLst>
                  <a:outerShdw blurRad="38100" dist="38100" dir="2700000" algn="tl">
                    <a:srgbClr val="000000">
                      <a:alpha val="43137"/>
                    </a:srgbClr>
                  </a:outerShdw>
                </a:effectLst>
                <a:latin typeface="+mn-lt"/>
              </a:rPr>
              <a:t>For God’s Reign</a:t>
            </a:r>
            <a:endParaRPr lang="en-US"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1" y="1402260"/>
            <a:ext cx="5898775" cy="2786760"/>
          </a:xfrm>
        </p:spPr>
        <p:txBody>
          <a:bodyPr>
            <a:noAutofit/>
          </a:bodyPr>
          <a:lstStyle/>
          <a:p>
            <a:pPr marL="114300" indent="0">
              <a:buNone/>
            </a:pPr>
            <a:r>
              <a:rPr lang="en-US" sz="2800" dirty="0"/>
              <a:t>We believe  in you, O God, for you have made the suffering of humanity your suffering. You have come to establish a kingdom of the poor and humble.  Today  we sing to you, because  you are alive, you have saved us, you have made us free. Amen.</a:t>
            </a:r>
          </a:p>
          <a:p>
            <a:pPr marL="114300" indent="0">
              <a:buNone/>
            </a:pPr>
            <a:endParaRPr lang="en-US" sz="2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3315" y="469829"/>
            <a:ext cx="1500523" cy="2325811"/>
          </a:xfrm>
          <a:prstGeom prst="rect">
            <a:avLst/>
          </a:prstGeom>
        </p:spPr>
      </p:pic>
      <p:sp>
        <p:nvSpPr>
          <p:cNvPr id="5" name="TextBox 4"/>
          <p:cNvSpPr txBox="1"/>
          <p:nvPr/>
        </p:nvSpPr>
        <p:spPr>
          <a:xfrm>
            <a:off x="538223" y="4639284"/>
            <a:ext cx="8455231" cy="307777"/>
          </a:xfrm>
          <a:prstGeom prst="rect">
            <a:avLst/>
          </a:prstGeom>
          <a:noFill/>
        </p:spPr>
        <p:txBody>
          <a:bodyPr wrap="square" rtlCol="0">
            <a:spAutoFit/>
          </a:bodyPr>
          <a:lstStyle/>
          <a:p>
            <a:r>
              <a:rPr lang="en-US" sz="1400" dirty="0"/>
              <a:t>(Cuba, 20th Cent. </a:t>
            </a:r>
            <a:r>
              <a:rPr lang="en-US" sz="1400" i="1" dirty="0"/>
              <a:t>The United Methodist Book of Worship</a:t>
            </a:r>
            <a:r>
              <a:rPr lang="en-US" sz="1400" dirty="0"/>
              <a:t>, 511).</a:t>
            </a:r>
          </a:p>
        </p:txBody>
      </p:sp>
    </p:spTree>
    <p:extLst>
      <p:ext uri="{BB962C8B-B14F-4D97-AF65-F5344CB8AC3E}">
        <p14:creationId xmlns:p14="http://schemas.microsoft.com/office/powerpoint/2010/main" val="23711928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7620000" cy="857250"/>
          </a:xfrm>
        </p:spPr>
        <p:txBody>
          <a:bodyPr/>
          <a:lstStyle/>
          <a:p>
            <a:pPr algn="ctr"/>
            <a:r>
              <a:rPr lang="en-US" sz="4000" b="1" dirty="0">
                <a:effectLst>
                  <a:outerShdw blurRad="38100" dist="38100" dir="2700000" algn="tl">
                    <a:srgbClr val="000000">
                      <a:alpha val="43137"/>
                    </a:srgbClr>
                  </a:outerShdw>
                </a:effectLst>
                <a:latin typeface="+mn-lt"/>
              </a:rPr>
              <a:t>The Nicene Creed</a:t>
            </a:r>
          </a:p>
        </p:txBody>
      </p:sp>
      <p:sp>
        <p:nvSpPr>
          <p:cNvPr id="3" name="Content Placeholder 2"/>
          <p:cNvSpPr>
            <a:spLocks noGrp="1"/>
          </p:cNvSpPr>
          <p:nvPr>
            <p:ph idx="1"/>
          </p:nvPr>
        </p:nvSpPr>
        <p:spPr>
          <a:xfrm>
            <a:off x="1929" y="879909"/>
            <a:ext cx="8530542" cy="3912183"/>
          </a:xfrm>
        </p:spPr>
        <p:txBody>
          <a:bodyPr>
            <a:normAutofit/>
          </a:bodyPr>
          <a:lstStyle/>
          <a:p>
            <a:pPr marL="114300" indent="0" algn="ctr">
              <a:buNone/>
            </a:pPr>
            <a:r>
              <a:rPr lang="en-US" sz="2400" dirty="0"/>
              <a:t>We  believe in one  God, the  Father,  the  Almighty, maker  of heaven and earth, of all that is, seen and unseen.</a:t>
            </a:r>
          </a:p>
          <a:p>
            <a:pPr marL="114300" indent="0" algn="ctr">
              <a:buNone/>
            </a:pPr>
            <a:r>
              <a:rPr lang="en-US" sz="2400" dirty="0"/>
              <a:t>We believe in one Lord, Jesus Christ, the only Son of God, eternally begotten of the Father, God from God, Light from Light, true God from true God, begotten,  not made, of one Being with the Father; through him all things were made.</a:t>
            </a:r>
          </a:p>
          <a:p>
            <a:pPr marL="114300" indent="0" algn="ctr">
              <a:buNone/>
            </a:pPr>
            <a:r>
              <a:rPr lang="en-US" sz="2400" dirty="0"/>
              <a:t>For us and for our salvation he came down from heaven, was incarnate  of the Holy  Spirit and the Virgin  Mary and became truly human. For our sake he was crucified under Pontius Pilate; he suffered death and was buried. </a:t>
            </a:r>
          </a:p>
        </p:txBody>
      </p:sp>
      <p:sp>
        <p:nvSpPr>
          <p:cNvPr id="4" name="TextBox 3"/>
          <p:cNvSpPr txBox="1"/>
          <p:nvPr/>
        </p:nvSpPr>
        <p:spPr>
          <a:xfrm>
            <a:off x="355921" y="4768770"/>
            <a:ext cx="7822557" cy="307777"/>
          </a:xfrm>
          <a:prstGeom prst="rect">
            <a:avLst/>
          </a:prstGeom>
          <a:noFill/>
        </p:spPr>
        <p:txBody>
          <a:bodyPr wrap="square" rtlCol="0">
            <a:spAutoFit/>
          </a:bodyPr>
          <a:lstStyle/>
          <a:p>
            <a:r>
              <a:rPr lang="en-US" sz="1400" dirty="0"/>
              <a:t>(UMH 880)</a:t>
            </a:r>
          </a:p>
        </p:txBody>
      </p:sp>
    </p:spTree>
    <p:extLst>
      <p:ext uri="{BB962C8B-B14F-4D97-AF65-F5344CB8AC3E}">
        <p14:creationId xmlns:p14="http://schemas.microsoft.com/office/powerpoint/2010/main" val="42307347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7620000" cy="857250"/>
          </a:xfrm>
        </p:spPr>
        <p:txBody>
          <a:bodyPr/>
          <a:lstStyle/>
          <a:p>
            <a:pPr algn="ctr"/>
            <a:r>
              <a:rPr lang="en-US" sz="2800" b="1" dirty="0">
                <a:latin typeface="+mn-lt"/>
              </a:rPr>
              <a:t>(The Nicene Creed)</a:t>
            </a:r>
          </a:p>
        </p:txBody>
      </p:sp>
      <p:sp>
        <p:nvSpPr>
          <p:cNvPr id="3" name="Content Placeholder 2"/>
          <p:cNvSpPr>
            <a:spLocks noGrp="1"/>
          </p:cNvSpPr>
          <p:nvPr>
            <p:ph idx="1"/>
          </p:nvPr>
        </p:nvSpPr>
        <p:spPr>
          <a:xfrm>
            <a:off x="108540" y="857250"/>
            <a:ext cx="8317318" cy="4061010"/>
          </a:xfrm>
        </p:spPr>
        <p:txBody>
          <a:bodyPr>
            <a:normAutofit fontScale="92500" lnSpcReduction="10000"/>
          </a:bodyPr>
          <a:lstStyle/>
          <a:p>
            <a:pPr marL="114300" indent="0" algn="ctr">
              <a:buNone/>
            </a:pPr>
            <a:r>
              <a:rPr lang="en-US" sz="2600" dirty="0"/>
              <a:t>On the third day he rose again in accordance with the scriptures; he ascended into heaven and is seated at the right hand of the Father.  He will come again in glory to judge </a:t>
            </a:r>
          </a:p>
          <a:p>
            <a:pPr marL="114300" indent="0" algn="ctr">
              <a:buNone/>
            </a:pPr>
            <a:r>
              <a:rPr lang="en-US" sz="2600" dirty="0"/>
              <a:t>the living and the dead, and his kingdom will have no end.</a:t>
            </a:r>
          </a:p>
          <a:p>
            <a:pPr marL="114300" indent="0" algn="ctr">
              <a:lnSpc>
                <a:spcPct val="110000"/>
              </a:lnSpc>
              <a:spcBef>
                <a:spcPts val="0"/>
              </a:spcBef>
              <a:buNone/>
            </a:pPr>
            <a:r>
              <a:rPr lang="en-US" sz="2600" dirty="0"/>
              <a:t>We believe in the Holy Spirit, the Lord,  the giver of life, who proceeds from the Father and the Son, who with the Father and the Son is worshipped and glorified, who has spoken through</a:t>
            </a:r>
          </a:p>
          <a:p>
            <a:pPr marL="114300" indent="0" algn="ctr">
              <a:lnSpc>
                <a:spcPct val="110000"/>
              </a:lnSpc>
              <a:spcBef>
                <a:spcPts val="0"/>
              </a:spcBef>
              <a:buNone/>
            </a:pPr>
            <a:r>
              <a:rPr lang="en-US" sz="2600" dirty="0"/>
              <a:t> the  prophets.  We believe in one holy catholic and apostolic church.  We acknowledge one baptism for the forgiveness of sins. We look for the resurrection of the dead, </a:t>
            </a:r>
          </a:p>
          <a:p>
            <a:pPr marL="114300" indent="0" algn="ctr">
              <a:lnSpc>
                <a:spcPct val="110000"/>
              </a:lnSpc>
              <a:spcBef>
                <a:spcPts val="0"/>
              </a:spcBef>
              <a:buNone/>
            </a:pPr>
            <a:r>
              <a:rPr lang="en-US" sz="2600" dirty="0"/>
              <a:t>and the life of the world to come. Amen.</a:t>
            </a:r>
          </a:p>
          <a:p>
            <a:pPr marL="114300" indent="0" algn="ctr">
              <a:buNone/>
            </a:pPr>
            <a:endParaRPr lang="en-US" sz="2400" dirty="0"/>
          </a:p>
        </p:txBody>
      </p:sp>
      <p:sp>
        <p:nvSpPr>
          <p:cNvPr id="4" name="TextBox 3"/>
          <p:cNvSpPr txBox="1"/>
          <p:nvPr/>
        </p:nvSpPr>
        <p:spPr>
          <a:xfrm>
            <a:off x="355921" y="4768770"/>
            <a:ext cx="7822557" cy="307777"/>
          </a:xfrm>
          <a:prstGeom prst="rect">
            <a:avLst/>
          </a:prstGeom>
          <a:noFill/>
        </p:spPr>
        <p:txBody>
          <a:bodyPr wrap="square" rtlCol="0">
            <a:spAutoFit/>
          </a:bodyPr>
          <a:lstStyle/>
          <a:p>
            <a:r>
              <a:rPr lang="en-US" sz="1400" dirty="0"/>
              <a:t>(UMH 880)</a:t>
            </a:r>
          </a:p>
        </p:txBody>
      </p:sp>
    </p:spTree>
    <p:extLst>
      <p:ext uri="{BB962C8B-B14F-4D97-AF65-F5344CB8AC3E}">
        <p14:creationId xmlns:p14="http://schemas.microsoft.com/office/powerpoint/2010/main" val="10869320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1613368" y="247090"/>
            <a:ext cx="5343525" cy="628650"/>
          </a:xfrm>
        </p:spPr>
        <p:txBody>
          <a:bodyPr anchor="t"/>
          <a:lstStyle/>
          <a:p>
            <a:pPr algn="ctr" eaLnBrk="1" hangingPunct="1"/>
            <a:r>
              <a:rPr lang="en-US" altLang="en-US" sz="3600" b="1" dirty="0">
                <a:effectLst>
                  <a:outerShdw blurRad="38100" dist="38100" dir="2700000" algn="tl">
                    <a:srgbClr val="000000">
                      <a:alpha val="43137"/>
                    </a:srgbClr>
                  </a:outerShdw>
                </a:effectLst>
                <a:latin typeface="+mn-lt"/>
                <a:cs typeface="Trebuchet MS" panose="020B0603020202020204" pitchFamily="34" charset="0"/>
              </a:rPr>
              <a:t>Communication Settings</a:t>
            </a:r>
          </a:p>
        </p:txBody>
      </p:sp>
      <p:sp>
        <p:nvSpPr>
          <p:cNvPr id="117763" name="Rectangle 3"/>
          <p:cNvSpPr>
            <a:spLocks noGrp="1" noChangeArrowheads="1"/>
          </p:cNvSpPr>
          <p:nvPr>
            <p:ph idx="1"/>
          </p:nvPr>
        </p:nvSpPr>
        <p:spPr>
          <a:xfrm>
            <a:off x="5979459" y="1335740"/>
            <a:ext cx="2528329" cy="3807759"/>
          </a:xfrm>
        </p:spPr>
        <p:txBody>
          <a:bodyPr anchor="t">
            <a:normAutofit fontScale="85000" lnSpcReduction="10000"/>
          </a:bodyPr>
          <a:lstStyle/>
          <a:p>
            <a:pPr marL="0" indent="0">
              <a:buNone/>
            </a:pPr>
            <a:r>
              <a:rPr lang="en-US" altLang="en-US" sz="3000" dirty="0"/>
              <a:t>Person-to-person</a:t>
            </a:r>
          </a:p>
          <a:p>
            <a:pPr marL="0" indent="0">
              <a:buNone/>
            </a:pPr>
            <a:r>
              <a:rPr lang="en-US" altLang="en-US" sz="3000" dirty="0"/>
              <a:t>Personal Space</a:t>
            </a:r>
          </a:p>
          <a:p>
            <a:pPr marL="0" indent="0">
              <a:buNone/>
            </a:pPr>
            <a:r>
              <a:rPr lang="en-US" altLang="en-US" sz="3000" dirty="0"/>
              <a:t>Mutual Understanding</a:t>
            </a:r>
          </a:p>
          <a:p>
            <a:pPr marL="0" indent="0">
              <a:buNone/>
            </a:pPr>
            <a:r>
              <a:rPr lang="en-US" altLang="en-US" sz="3000" dirty="0"/>
              <a:t>Social media</a:t>
            </a:r>
          </a:p>
          <a:p>
            <a:pPr marL="342900" lvl="1" indent="0">
              <a:buNone/>
            </a:pPr>
            <a:r>
              <a:rPr lang="en-US" altLang="en-US" sz="3000" dirty="0"/>
              <a:t> Facebook</a:t>
            </a:r>
          </a:p>
          <a:p>
            <a:pPr marL="342900" lvl="1" indent="0">
              <a:buNone/>
            </a:pPr>
            <a:r>
              <a:rPr lang="en-US" altLang="en-US" sz="3000" dirty="0"/>
              <a:t> Twitter</a:t>
            </a:r>
          </a:p>
          <a:p>
            <a:pPr marL="342900" lvl="1" indent="0">
              <a:buNone/>
            </a:pPr>
            <a:r>
              <a:rPr lang="en-US" altLang="en-US" sz="3000" dirty="0"/>
              <a:t> e-mail</a:t>
            </a:r>
          </a:p>
          <a:p>
            <a:pPr marL="342900" lvl="1" indent="0">
              <a:buNone/>
            </a:pPr>
            <a:r>
              <a:rPr lang="en-US" altLang="en-US" sz="2700" dirty="0"/>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517" y="1228164"/>
            <a:ext cx="5369860" cy="3579907"/>
          </a:xfrm>
          <a:prstGeom prst="rect">
            <a:avLst/>
          </a:prstGeom>
        </p:spPr>
      </p:pic>
    </p:spTree>
    <p:extLst>
      <p:ext uri="{BB962C8B-B14F-4D97-AF65-F5344CB8AC3E}">
        <p14:creationId xmlns:p14="http://schemas.microsoft.com/office/powerpoint/2010/main" val="32282285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5271" y="610347"/>
            <a:ext cx="5952564" cy="3968375"/>
          </a:xfrm>
          <a:prstGeom prst="rect">
            <a:avLst/>
          </a:prstGeom>
        </p:spPr>
      </p:pic>
      <p:sp>
        <p:nvSpPr>
          <p:cNvPr id="142338" name="Rectangle 2"/>
          <p:cNvSpPr>
            <a:spLocks noGrp="1" noChangeArrowheads="1"/>
          </p:cNvSpPr>
          <p:nvPr>
            <p:ph type="title"/>
          </p:nvPr>
        </p:nvSpPr>
        <p:spPr>
          <a:xfrm>
            <a:off x="233082" y="603473"/>
            <a:ext cx="2492189" cy="3989503"/>
          </a:xfrm>
          <a:ln w="31750">
            <a:solidFill>
              <a:srgbClr val="C00000"/>
            </a:solidFill>
          </a:ln>
        </p:spPr>
        <p:txBody>
          <a:bodyPr/>
          <a:lstStyle/>
          <a:p>
            <a:pPr algn="ctr" eaLnBrk="1" hangingPunct="1"/>
            <a:r>
              <a:rPr lang="en-US" altLang="en-US" sz="6000" b="1" dirty="0">
                <a:solidFill>
                  <a:schemeClr val="bg1">
                    <a:lumMod val="50000"/>
                  </a:schemeClr>
                </a:solidFill>
                <a:effectLst>
                  <a:outerShdw blurRad="38100" dist="38100" dir="2700000" algn="tl">
                    <a:srgbClr val="000000">
                      <a:alpha val="43137"/>
                    </a:srgbClr>
                  </a:outerShdw>
                </a:effectLst>
                <a:latin typeface="+mn-lt"/>
                <a:cs typeface="Trebuchet MS" panose="020B0603020202020204" pitchFamily="34" charset="0"/>
              </a:rPr>
              <a:t>Sharing Your Faith Story</a:t>
            </a:r>
          </a:p>
        </p:txBody>
      </p:sp>
    </p:spTree>
    <p:extLst>
      <p:ext uri="{BB962C8B-B14F-4D97-AF65-F5344CB8AC3E}">
        <p14:creationId xmlns:p14="http://schemas.microsoft.com/office/powerpoint/2010/main" val="3349875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dirty="0">
                <a:effectLst>
                  <a:outerShdw blurRad="38100" dist="38100" dir="2700000" algn="tl">
                    <a:srgbClr val="000000">
                      <a:alpha val="43137"/>
                    </a:srgbClr>
                  </a:outerShdw>
                </a:effectLst>
                <a:latin typeface="+mn-lt"/>
                <a:cs typeface="Trebuchet MS" panose="020B0603020202020204" pitchFamily="34" charset="0"/>
              </a:rPr>
              <a:t>Closing Prayer</a:t>
            </a:r>
          </a:p>
        </p:txBody>
      </p:sp>
      <p:sp>
        <p:nvSpPr>
          <p:cNvPr id="83971" name="Rectangle 3"/>
          <p:cNvSpPr>
            <a:spLocks noGrp="1" noChangeArrowheads="1"/>
          </p:cNvSpPr>
          <p:nvPr>
            <p:ph idx="1"/>
          </p:nvPr>
        </p:nvSpPr>
        <p:spPr>
          <a:xfrm>
            <a:off x="202557" y="1491478"/>
            <a:ext cx="6279266" cy="2582811"/>
          </a:xfrm>
        </p:spPr>
        <p:txBody>
          <a:bodyPr>
            <a:normAutofit/>
          </a:bodyPr>
          <a:lstStyle/>
          <a:p>
            <a:pPr>
              <a:lnSpc>
                <a:spcPct val="90000"/>
              </a:lnSpc>
              <a:buNone/>
            </a:pPr>
            <a:r>
              <a:rPr lang="en-US" altLang="en-US" sz="2800" dirty="0"/>
              <a:t>	</a:t>
            </a:r>
            <a:r>
              <a:rPr lang="en-US" altLang="en-US" sz="3000" dirty="0"/>
              <a:t>Take my life! Lord, put me to doing your work and your will in the world so that the lost and hungry souls may be attracted to your love and mercy and be drawn into the embrace of your love.  Amen. </a:t>
            </a:r>
          </a:p>
          <a:p>
            <a:pPr eaLnBrk="1" hangingPunct="1">
              <a:lnSpc>
                <a:spcPct val="90000"/>
              </a:lnSpc>
              <a:buFontTx/>
              <a:buNone/>
            </a:pPr>
            <a:endParaRPr lang="en-US" altLang="en-US" b="1" dirty="0"/>
          </a:p>
        </p:txBody>
      </p:sp>
      <p:pic>
        <p:nvPicPr>
          <p:cNvPr id="2" name="Picture 1"/>
          <p:cNvPicPr>
            <a:picLocks noChangeAspect="1"/>
          </p:cNvPicPr>
          <p:nvPr/>
        </p:nvPicPr>
        <p:blipFill>
          <a:blip r:embed="rId3"/>
          <a:stretch>
            <a:fillRect/>
          </a:stretch>
        </p:blipFill>
        <p:spPr>
          <a:xfrm>
            <a:off x="6843119" y="336722"/>
            <a:ext cx="1499746" cy="2328874"/>
          </a:xfrm>
          <a:prstGeom prst="rect">
            <a:avLst/>
          </a:prstGeom>
        </p:spPr>
      </p:pic>
      <p:sp>
        <p:nvSpPr>
          <p:cNvPr id="5" name="TextBox 4"/>
          <p:cNvSpPr txBox="1"/>
          <p:nvPr/>
        </p:nvSpPr>
        <p:spPr>
          <a:xfrm>
            <a:off x="457200" y="4492945"/>
            <a:ext cx="8058874" cy="523220"/>
          </a:xfrm>
          <a:prstGeom prst="rect">
            <a:avLst/>
          </a:prstGeom>
          <a:noFill/>
        </p:spPr>
        <p:txBody>
          <a:bodyPr wrap="square" rtlCol="0">
            <a:spAutoFit/>
          </a:bodyPr>
          <a:lstStyle/>
          <a:p>
            <a:r>
              <a:rPr lang="en-US" sz="1400" dirty="0"/>
              <a:t>(Rueben Job and Norman </a:t>
            </a:r>
            <a:r>
              <a:rPr lang="en-US" sz="1400" dirty="0" err="1"/>
              <a:t>Shawchuck</a:t>
            </a:r>
            <a:r>
              <a:rPr lang="en-US" sz="1400" dirty="0"/>
              <a:t>, </a:t>
            </a:r>
            <a:r>
              <a:rPr lang="en-US" sz="1400" i="1" dirty="0"/>
              <a:t>A Guide to Prayer for All Who Seek God </a:t>
            </a:r>
            <a:r>
              <a:rPr lang="en-US" sz="1400" dirty="0"/>
              <a:t>[Nashville: Upper Room Books, 2003], 407.)</a:t>
            </a:r>
            <a:endParaRPr lang="en-US" sz="1400" dirty="0">
              <a:solidFill>
                <a:srgbClr val="2F2B20"/>
              </a:solidFill>
            </a:endParaRPr>
          </a:p>
        </p:txBody>
      </p:sp>
    </p:spTree>
    <p:extLst>
      <p:ext uri="{BB962C8B-B14F-4D97-AF65-F5344CB8AC3E}">
        <p14:creationId xmlns:p14="http://schemas.microsoft.com/office/powerpoint/2010/main" val="3241766755"/>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8669439" cy="5143500"/>
          </a:xfrm>
          <a:prstGeom prst="rect">
            <a:avLst/>
          </a:prstGeom>
        </p:spPr>
      </p:pic>
      <p:sp>
        <p:nvSpPr>
          <p:cNvPr id="35842" name="Text Placeholder 2"/>
          <p:cNvSpPr>
            <a:spLocks noGrp="1"/>
          </p:cNvSpPr>
          <p:nvPr>
            <p:ph type="body" sz="half" idx="2"/>
          </p:nvPr>
        </p:nvSpPr>
        <p:spPr>
          <a:xfrm>
            <a:off x="4366380" y="3157257"/>
            <a:ext cx="4303058" cy="2154665"/>
          </a:xfrm>
        </p:spPr>
        <p:txBody>
          <a:bodyPr>
            <a:normAutofit fontScale="92500"/>
          </a:bodyPr>
          <a:lstStyle/>
          <a:p>
            <a:pPr algn="ctr" eaLnBrk="1" hangingPunct="1">
              <a:defRPr/>
            </a:pPr>
            <a:r>
              <a:rPr lang="en-US" sz="3000" dirty="0">
                <a:effectLst>
                  <a:outerShdw blurRad="38100" dist="38100" dir="2700000" algn="tl">
                    <a:srgbClr val="000000">
                      <a:alpha val="43137"/>
                    </a:srgbClr>
                  </a:outerShdw>
                </a:effectLst>
              </a:rPr>
              <a:t>LAY SERVANTS SERVE</a:t>
            </a:r>
          </a:p>
          <a:p>
            <a:pPr algn="ctr" eaLnBrk="1" hangingPunct="1">
              <a:defRPr/>
            </a:pPr>
            <a:r>
              <a:rPr lang="en-US" sz="3000" dirty="0">
                <a:effectLst>
                  <a:outerShdw blurRad="38100" dist="38100" dir="2700000" algn="tl">
                    <a:srgbClr val="000000">
                      <a:alpha val="43137"/>
                    </a:srgbClr>
                  </a:outerShdw>
                </a:effectLst>
              </a:rPr>
              <a:t>BY GOING</a:t>
            </a:r>
          </a:p>
          <a:p>
            <a:pPr algn="ctr" eaLnBrk="1" hangingPunct="1">
              <a:defRPr/>
            </a:pPr>
            <a:r>
              <a:rPr lang="en-US" sz="4500" b="1" dirty="0">
                <a:effectLst>
                  <a:outerShdw blurRad="38100" dist="38100" dir="2700000" algn="tl">
                    <a:srgbClr val="000000">
                      <a:alpha val="43137"/>
                    </a:srgbClr>
                  </a:outerShdw>
                </a:effectLst>
              </a:rPr>
              <a:t>INTO THE WORLD</a:t>
            </a:r>
          </a:p>
        </p:txBody>
      </p:sp>
      <p:pic>
        <p:nvPicPr>
          <p:cNvPr id="3" name="Picture 2"/>
          <p:cNvPicPr>
            <a:picLocks noChangeAspect="1"/>
          </p:cNvPicPr>
          <p:nvPr/>
        </p:nvPicPr>
        <p:blipFill>
          <a:blip r:embed="rId3"/>
          <a:stretch>
            <a:fillRect/>
          </a:stretch>
        </p:blipFill>
        <p:spPr>
          <a:xfrm>
            <a:off x="6552309" y="0"/>
            <a:ext cx="2117129" cy="2060294"/>
          </a:xfrm>
          <a:prstGeom prst="rect">
            <a:avLst/>
          </a:prstGeom>
        </p:spPr>
      </p:pic>
    </p:spTree>
    <p:extLst>
      <p:ext uri="{BB962C8B-B14F-4D97-AF65-F5344CB8AC3E}">
        <p14:creationId xmlns:p14="http://schemas.microsoft.com/office/powerpoint/2010/main" val="9356653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05979"/>
            <a:ext cx="7620000" cy="857250"/>
          </a:xfrm>
        </p:spPr>
        <p:txBody>
          <a:bodyPr/>
          <a:lstStyle/>
          <a:p>
            <a:r>
              <a:rPr lang="en-US" b="1" dirty="0">
                <a:effectLst>
                  <a:outerShdw blurRad="38100" dist="38100" dir="2700000" algn="tl">
                    <a:srgbClr val="000000">
                      <a:alpha val="43137"/>
                    </a:srgbClr>
                  </a:outerShdw>
                </a:effectLst>
                <a:latin typeface="+mn-lt"/>
              </a:rPr>
              <a:t>SESSION 5:</a:t>
            </a:r>
            <a:br>
              <a:rPr lang="en-US" b="1" dirty="0">
                <a:effectLst>
                  <a:outerShdw blurRad="38100" dist="38100" dir="2700000" algn="tl">
                    <a:srgbClr val="000000">
                      <a:alpha val="43137"/>
                    </a:srgbClr>
                  </a:outerShdw>
                </a:effectLst>
                <a:latin typeface="+mn-lt"/>
              </a:rPr>
            </a:br>
            <a:r>
              <a:rPr lang="en-US" sz="4000" b="1" dirty="0">
                <a:effectLst>
                  <a:outerShdw blurRad="38100" dist="38100" dir="2700000" algn="tl">
                    <a:srgbClr val="000000">
                      <a:alpha val="43137"/>
                    </a:srgbClr>
                  </a:outerShdw>
                </a:effectLst>
                <a:latin typeface="+mn-lt"/>
              </a:rPr>
              <a:t>Learning Outcome Goals</a:t>
            </a:r>
          </a:p>
        </p:txBody>
      </p:sp>
      <p:sp>
        <p:nvSpPr>
          <p:cNvPr id="3" name="Content Placeholder 2"/>
          <p:cNvSpPr>
            <a:spLocks noGrp="1"/>
          </p:cNvSpPr>
          <p:nvPr>
            <p:ph idx="1"/>
          </p:nvPr>
        </p:nvSpPr>
        <p:spPr>
          <a:xfrm>
            <a:off x="457199" y="1215059"/>
            <a:ext cx="8178801" cy="3240911"/>
          </a:xfrm>
        </p:spPr>
        <p:txBody>
          <a:bodyPr>
            <a:noAutofit/>
          </a:bodyPr>
          <a:lstStyle/>
          <a:p>
            <a:pPr marL="114300" indent="0">
              <a:buNone/>
            </a:pPr>
            <a:r>
              <a:rPr lang="en-US" sz="2800" dirty="0"/>
              <a:t>Be able to</a:t>
            </a:r>
          </a:p>
          <a:p>
            <a:pPr marL="114300" indent="0">
              <a:buNone/>
            </a:pPr>
            <a:r>
              <a:rPr lang="en-US" sz="2800" dirty="0"/>
              <a:t>1. describe roles in fulfilling Great Commission</a:t>
            </a:r>
          </a:p>
          <a:p>
            <a:pPr marL="114300" indent="0">
              <a:buNone/>
            </a:pPr>
            <a:r>
              <a:rPr lang="en-US" sz="2800" dirty="0"/>
              <a:t>2. discuss importance of continued study and spiritual growth in the life of Christian leaders</a:t>
            </a:r>
          </a:p>
          <a:p>
            <a:pPr marL="114300" indent="0">
              <a:buNone/>
            </a:pPr>
            <a:r>
              <a:rPr lang="en-US" sz="2800" dirty="0"/>
              <a:t>3. discover important role of hospitality in the church</a:t>
            </a:r>
          </a:p>
          <a:p>
            <a:pPr marL="114300" indent="0">
              <a:buNone/>
            </a:pPr>
            <a:r>
              <a:rPr lang="en-US" sz="2800" dirty="0"/>
              <a:t>4. describe appreciative inquiry and asset-based community development and discuss ways these tools can be used to spread the gospel</a:t>
            </a:r>
          </a:p>
        </p:txBody>
      </p:sp>
      <p:pic>
        <p:nvPicPr>
          <p:cNvPr id="4" name="Picture 3"/>
          <p:cNvPicPr>
            <a:picLocks noChangeAspect="1"/>
          </p:cNvPicPr>
          <p:nvPr/>
        </p:nvPicPr>
        <p:blipFill>
          <a:blip r:embed="rId2"/>
          <a:stretch>
            <a:fillRect/>
          </a:stretch>
        </p:blipFill>
        <p:spPr>
          <a:xfrm>
            <a:off x="7126941" y="125298"/>
            <a:ext cx="1291860" cy="1257946"/>
          </a:xfrm>
          <a:prstGeom prst="rect">
            <a:avLst/>
          </a:prstGeom>
        </p:spPr>
      </p:pic>
    </p:spTree>
    <p:extLst>
      <p:ext uri="{BB962C8B-B14F-4D97-AF65-F5344CB8AC3E}">
        <p14:creationId xmlns:p14="http://schemas.microsoft.com/office/powerpoint/2010/main" val="29598917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720" y="2129449"/>
            <a:ext cx="3848582" cy="857250"/>
          </a:xfrm>
        </p:spPr>
        <p:txBody>
          <a:bodyPr/>
          <a:lstStyle/>
          <a:p>
            <a:r>
              <a:rPr lang="en-US" sz="7200" b="1" dirty="0">
                <a:effectLst>
                  <a:outerShdw blurRad="38100" dist="38100" dir="2700000" algn="tl">
                    <a:srgbClr val="000000">
                      <a:alpha val="43137"/>
                    </a:srgbClr>
                  </a:outerShdw>
                </a:effectLst>
                <a:latin typeface="+mn-lt"/>
              </a:rPr>
              <a:t>WORSHIP</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194" y="0"/>
            <a:ext cx="3842796" cy="5116148"/>
          </a:xfrm>
        </p:spPr>
      </p:pic>
    </p:spTree>
    <p:extLst>
      <p:ext uri="{BB962C8B-B14F-4D97-AF65-F5344CB8AC3E}">
        <p14:creationId xmlns:p14="http://schemas.microsoft.com/office/powerpoint/2010/main" val="18481594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r>
              <a:rPr lang="en-US" altLang="en-US" sz="4000" b="1" dirty="0">
                <a:effectLst>
                  <a:outerShdw blurRad="38100" dist="38100" dir="2700000" algn="tl">
                    <a:srgbClr val="000000">
                      <a:alpha val="43137"/>
                    </a:srgbClr>
                  </a:outerShdw>
                </a:effectLst>
                <a:latin typeface="+mn-lt"/>
                <a:cs typeface="Trebuchet MS" panose="020B0603020202020204" pitchFamily="34" charset="0"/>
              </a:rPr>
              <a:t>The Great Commission</a:t>
            </a:r>
          </a:p>
        </p:txBody>
      </p:sp>
      <p:sp>
        <p:nvSpPr>
          <p:cNvPr id="150531" name="Content Placeholder 2"/>
          <p:cNvSpPr>
            <a:spLocks noGrp="1"/>
          </p:cNvSpPr>
          <p:nvPr>
            <p:ph idx="1"/>
          </p:nvPr>
        </p:nvSpPr>
        <p:spPr>
          <a:xfrm>
            <a:off x="457199" y="1063229"/>
            <a:ext cx="7749251" cy="3948609"/>
          </a:xfrm>
        </p:spPr>
        <p:txBody>
          <a:bodyPr anchor="t"/>
          <a:lstStyle/>
          <a:p>
            <a:pPr marL="0" indent="0">
              <a:buNone/>
            </a:pPr>
            <a:r>
              <a:rPr lang="en-US" altLang="en-US" sz="2400" dirty="0"/>
              <a:t>“Now the eleven disciples went to Galilee, to the mountain where Jesus told them to go.  When they saw him, they worshipped him, but some doubted.  Jesus came near and spoke to them. “I’ve received all authority in heaven and on earth.  Therefore, go and make disciples of all nations, baptizing them in the name of the Father, and of the Son and of the Holy Spirit, teaching them to obey everything that I’ve commanded you.  Look, I myself will be with you every day until the end of this present age.”</a:t>
            </a:r>
          </a:p>
          <a:p>
            <a:pPr marL="0" indent="0">
              <a:buNone/>
            </a:pPr>
            <a:r>
              <a:rPr lang="en-US" altLang="en-US" sz="2400" dirty="0"/>
              <a:t>—</a:t>
            </a:r>
            <a:r>
              <a:rPr lang="en-US" altLang="en-US" sz="2000" i="1" dirty="0"/>
              <a:t>Matthew 28:16-20</a:t>
            </a:r>
            <a:r>
              <a:rPr lang="en-US" altLang="en-US" sz="2000" dirty="0"/>
              <a:t> (CEB)</a:t>
            </a:r>
          </a:p>
        </p:txBody>
      </p:sp>
    </p:spTree>
    <p:extLst>
      <p:ext uri="{BB962C8B-B14F-4D97-AF65-F5344CB8AC3E}">
        <p14:creationId xmlns:p14="http://schemas.microsoft.com/office/powerpoint/2010/main" val="3603944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223" y="205979"/>
            <a:ext cx="7620000" cy="857250"/>
          </a:xfrm>
        </p:spPr>
        <p:txBody>
          <a:bodyPr/>
          <a:lstStyle/>
          <a:p>
            <a:r>
              <a:rPr lang="en-US" dirty="0">
                <a:effectLst>
                  <a:outerShdw blurRad="38100" dist="38100" dir="2700000" algn="tl">
                    <a:srgbClr val="000000">
                      <a:alpha val="43137"/>
                    </a:srgbClr>
                  </a:outerShdw>
                </a:effectLst>
                <a:latin typeface="+mn-lt"/>
              </a:rPr>
              <a:t>Prayer</a:t>
            </a:r>
          </a:p>
        </p:txBody>
      </p:sp>
      <p:sp>
        <p:nvSpPr>
          <p:cNvPr id="3" name="Content Placeholder 2"/>
          <p:cNvSpPr>
            <a:spLocks noGrp="1"/>
          </p:cNvSpPr>
          <p:nvPr>
            <p:ph idx="1"/>
          </p:nvPr>
        </p:nvSpPr>
        <p:spPr>
          <a:xfrm>
            <a:off x="457199" y="1277861"/>
            <a:ext cx="6950762" cy="3705541"/>
          </a:xfrm>
        </p:spPr>
        <p:txBody>
          <a:bodyPr>
            <a:noAutofit/>
          </a:bodyPr>
          <a:lstStyle/>
          <a:p>
            <a:pPr marL="114300" indent="0">
              <a:spcBef>
                <a:spcPts val="0"/>
              </a:spcBef>
              <a:buNone/>
            </a:pPr>
            <a:r>
              <a:rPr lang="en-US" sz="2800" dirty="0"/>
              <a:t>God, you are like a baker.  The leaven you provide raises our hopes.  You shape our lives with your hands—they are strong yet gentle.</a:t>
            </a:r>
          </a:p>
          <a:p>
            <a:pPr marL="114300" indent="0">
              <a:spcBef>
                <a:spcPts val="0"/>
              </a:spcBef>
              <a:buNone/>
            </a:pPr>
            <a:r>
              <a:rPr lang="en-US" sz="2800" dirty="0"/>
              <a:t>We ask that you warm us in the oven of your love.  Form our common lives by your grace so that we may in turn nourish hope in the world.  We trust in you. Amen.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5562" y="265037"/>
            <a:ext cx="1168398" cy="1811017"/>
          </a:xfrm>
          <a:prstGeom prst="rect">
            <a:avLst/>
          </a:prstGeom>
        </p:spPr>
      </p:pic>
    </p:spTree>
    <p:extLst>
      <p:ext uri="{BB962C8B-B14F-4D97-AF65-F5344CB8AC3E}">
        <p14:creationId xmlns:p14="http://schemas.microsoft.com/office/powerpoint/2010/main" val="1049931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84"/>
            <a:ext cx="7620000" cy="857250"/>
          </a:xfrm>
        </p:spPr>
        <p:txBody>
          <a:bodyPr/>
          <a:lstStyle/>
          <a:p>
            <a:pPr algn="ctr"/>
            <a:r>
              <a:rPr lang="en-US" sz="3600" b="1" dirty="0">
                <a:effectLst>
                  <a:outerShdw blurRad="38100" dist="38100" dir="2700000" algn="tl">
                    <a:srgbClr val="000000">
                      <a:alpha val="43137"/>
                    </a:srgbClr>
                  </a:outerShdw>
                </a:effectLst>
                <a:latin typeface="+mn-lt"/>
              </a:rPr>
              <a:t>God’s Ways Are Not Our Ways</a:t>
            </a:r>
          </a:p>
        </p:txBody>
      </p:sp>
      <p:sp>
        <p:nvSpPr>
          <p:cNvPr id="3" name="Content Placeholder 2"/>
          <p:cNvSpPr>
            <a:spLocks noGrp="1"/>
          </p:cNvSpPr>
          <p:nvPr>
            <p:ph idx="1"/>
          </p:nvPr>
        </p:nvSpPr>
        <p:spPr>
          <a:xfrm>
            <a:off x="302871" y="756696"/>
            <a:ext cx="7928658" cy="4236333"/>
          </a:xfrm>
        </p:spPr>
        <p:txBody>
          <a:bodyPr>
            <a:normAutofit/>
          </a:bodyPr>
          <a:lstStyle/>
          <a:p>
            <a:pPr marL="114300" indent="0" algn="ctr">
              <a:buNone/>
            </a:pPr>
            <a:r>
              <a:rPr lang="en-US" sz="2400" dirty="0"/>
              <a:t>We desire pleasure and freedom from pain. </a:t>
            </a:r>
          </a:p>
          <a:p>
            <a:pPr marL="114300" indent="0" algn="ctr">
              <a:buNone/>
            </a:pPr>
            <a:r>
              <a:rPr lang="en-US" sz="2400" dirty="0"/>
              <a:t>God invites us to growth and maturity.  </a:t>
            </a:r>
          </a:p>
          <a:p>
            <a:pPr marL="114300" indent="0" algn="ctr">
              <a:buNone/>
            </a:pPr>
            <a:r>
              <a:rPr lang="en-US" sz="2400" dirty="0"/>
              <a:t>We seek escape from difficulty.</a:t>
            </a:r>
          </a:p>
          <a:p>
            <a:pPr marL="114300" indent="0" algn="ctr">
              <a:buNone/>
            </a:pPr>
            <a:r>
              <a:rPr lang="en-US" sz="2400" dirty="0"/>
              <a:t>God encourages us to engage the world’s brokenness.</a:t>
            </a:r>
          </a:p>
          <a:p>
            <a:pPr marL="114300" indent="0" algn="ctr">
              <a:buNone/>
            </a:pPr>
            <a:r>
              <a:rPr lang="en-US" sz="2400" dirty="0"/>
              <a:t>We want quick answers to our questions.</a:t>
            </a:r>
          </a:p>
          <a:p>
            <a:pPr marL="114300" indent="0" algn="ctr">
              <a:buNone/>
            </a:pPr>
            <a:r>
              <a:rPr lang="en-US" sz="2400" dirty="0"/>
              <a:t>God asks us to “Be still and know that I am God.” </a:t>
            </a:r>
          </a:p>
          <a:p>
            <a:pPr marL="114300" indent="0" algn="ctr">
              <a:buNone/>
            </a:pPr>
            <a:r>
              <a:rPr lang="en-US" sz="2400" dirty="0"/>
              <a:t>We demand solutions to our problems.</a:t>
            </a:r>
          </a:p>
          <a:p>
            <a:pPr marL="114300" indent="0" algn="ctr">
              <a:buNone/>
            </a:pPr>
            <a:r>
              <a:rPr lang="en-US" sz="2400" dirty="0"/>
              <a:t>God teaches life-long learning amid inconvenience, conflict, and pain.</a:t>
            </a:r>
          </a:p>
          <a:p>
            <a:pPr marL="114300" indent="0">
              <a:buNone/>
            </a:pPr>
            <a:endParaRPr lang="en-US" dirty="0"/>
          </a:p>
        </p:txBody>
      </p:sp>
      <p:sp>
        <p:nvSpPr>
          <p:cNvPr id="4" name="TextBox 3"/>
          <p:cNvSpPr txBox="1"/>
          <p:nvPr/>
        </p:nvSpPr>
        <p:spPr>
          <a:xfrm>
            <a:off x="81024" y="4700641"/>
            <a:ext cx="8437944" cy="584775"/>
          </a:xfrm>
          <a:prstGeom prst="rect">
            <a:avLst/>
          </a:prstGeom>
          <a:noFill/>
        </p:spPr>
        <p:txBody>
          <a:bodyPr wrap="square" rtlCol="0">
            <a:spAutoFit/>
          </a:bodyPr>
          <a:lstStyle/>
          <a:p>
            <a:r>
              <a:rPr lang="en-US" sz="1400" dirty="0"/>
              <a:t>(Pete Hammond, </a:t>
            </a:r>
            <a:r>
              <a:rPr lang="en-US" sz="1400" i="1" dirty="0"/>
              <a:t>Lessons, Prayers &amp; Scriptures on the Faith Journey</a:t>
            </a:r>
            <a:r>
              <a:rPr lang="en-US" sz="1400" dirty="0"/>
              <a:t>, Intervarsity/USA Marketplace,  p 93.)</a:t>
            </a:r>
          </a:p>
          <a:p>
            <a:r>
              <a:rPr lang="en-US" dirty="0"/>
              <a:t> </a:t>
            </a:r>
          </a:p>
        </p:txBody>
      </p:sp>
    </p:spTree>
    <p:extLst>
      <p:ext uri="{BB962C8B-B14F-4D97-AF65-F5344CB8AC3E}">
        <p14:creationId xmlns:p14="http://schemas.microsoft.com/office/powerpoint/2010/main" val="35065225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254"/>
            <a:ext cx="7620000" cy="857250"/>
          </a:xfrm>
        </p:spPr>
        <p:txBody>
          <a:bodyPr/>
          <a:lstStyle/>
          <a:p>
            <a:pPr algn="ctr"/>
            <a:r>
              <a:rPr lang="en-US" sz="2800" b="1" dirty="0">
                <a:effectLst>
                  <a:outerShdw blurRad="38100" dist="38100" dir="2700000" algn="tl">
                    <a:srgbClr val="000000">
                      <a:alpha val="43137"/>
                    </a:srgbClr>
                  </a:outerShdw>
                </a:effectLst>
                <a:latin typeface="+mn-lt"/>
              </a:rPr>
              <a:t>(God’s Ways Are Not Our Ways)</a:t>
            </a:r>
          </a:p>
        </p:txBody>
      </p:sp>
      <p:sp>
        <p:nvSpPr>
          <p:cNvPr id="3" name="Content Placeholder 2"/>
          <p:cNvSpPr>
            <a:spLocks noGrp="1"/>
          </p:cNvSpPr>
          <p:nvPr>
            <p:ph idx="1"/>
          </p:nvPr>
        </p:nvSpPr>
        <p:spPr>
          <a:xfrm>
            <a:off x="302871" y="994504"/>
            <a:ext cx="7928658" cy="3905010"/>
          </a:xfrm>
        </p:spPr>
        <p:txBody>
          <a:bodyPr>
            <a:normAutofit/>
          </a:bodyPr>
          <a:lstStyle/>
          <a:p>
            <a:pPr marL="114300" indent="0" algn="ctr">
              <a:buNone/>
            </a:pPr>
            <a:r>
              <a:rPr lang="en-US" sz="2800" dirty="0"/>
              <a:t>We want power and recognition.</a:t>
            </a:r>
          </a:p>
          <a:p>
            <a:pPr marL="114300" indent="0" algn="ctr">
              <a:buNone/>
            </a:pPr>
            <a:r>
              <a:rPr lang="en-US" sz="2800" dirty="0"/>
              <a:t>God calls us to humility. </a:t>
            </a:r>
          </a:p>
          <a:p>
            <a:pPr marL="114300" indent="0" algn="ctr">
              <a:buNone/>
            </a:pPr>
            <a:r>
              <a:rPr lang="en-US" sz="2800" dirty="0"/>
              <a:t>We want relief from stress.</a:t>
            </a:r>
          </a:p>
          <a:p>
            <a:pPr marL="114300" indent="0" algn="ctr">
              <a:buNone/>
            </a:pPr>
            <a:r>
              <a:rPr lang="en-US" sz="2800" dirty="0"/>
              <a:t>God gives us hope in harsh realities.</a:t>
            </a:r>
          </a:p>
          <a:p>
            <a:pPr marL="114300" indent="0" algn="ctr">
              <a:buNone/>
            </a:pPr>
            <a:r>
              <a:rPr lang="en-US" sz="2800" dirty="0"/>
              <a:t>We want safety and security.</a:t>
            </a:r>
          </a:p>
          <a:p>
            <a:pPr marL="114300" indent="0" algn="ctr">
              <a:buNone/>
            </a:pPr>
            <a:r>
              <a:rPr lang="en-US" sz="2800" dirty="0"/>
              <a:t>God beckons us to sacrificial servanthood.</a:t>
            </a:r>
          </a:p>
          <a:p>
            <a:pPr marL="114300" indent="0" algn="ctr">
              <a:buNone/>
            </a:pPr>
            <a:r>
              <a:rPr lang="en-US" sz="2800" dirty="0"/>
              <a:t>We want health and comfort. </a:t>
            </a:r>
          </a:p>
          <a:p>
            <a:pPr marL="114300" indent="0" algn="ctr">
              <a:buNone/>
            </a:pPr>
            <a:endParaRPr lang="en-US" dirty="0"/>
          </a:p>
        </p:txBody>
      </p:sp>
      <p:sp>
        <p:nvSpPr>
          <p:cNvPr id="4" name="TextBox 3"/>
          <p:cNvSpPr txBox="1"/>
          <p:nvPr/>
        </p:nvSpPr>
        <p:spPr>
          <a:xfrm>
            <a:off x="81024" y="4700641"/>
            <a:ext cx="8437944" cy="584775"/>
          </a:xfrm>
          <a:prstGeom prst="rect">
            <a:avLst/>
          </a:prstGeom>
          <a:noFill/>
        </p:spPr>
        <p:txBody>
          <a:bodyPr wrap="square" rtlCol="0">
            <a:spAutoFit/>
          </a:bodyPr>
          <a:lstStyle/>
          <a:p>
            <a:r>
              <a:rPr lang="en-US" sz="1400" dirty="0"/>
              <a:t>(Pete Hammond, </a:t>
            </a:r>
            <a:r>
              <a:rPr lang="en-US" sz="1400" i="1" dirty="0"/>
              <a:t>Lessons, Prayers &amp; Scriptures on the Faith Journey</a:t>
            </a:r>
            <a:r>
              <a:rPr lang="en-US" sz="1400" dirty="0"/>
              <a:t>, Intervarsity/USA Marketplace,  p 93.)</a:t>
            </a:r>
          </a:p>
          <a:p>
            <a:r>
              <a:rPr lang="en-US" dirty="0"/>
              <a:t> </a:t>
            </a:r>
          </a:p>
        </p:txBody>
      </p:sp>
    </p:spTree>
    <p:extLst>
      <p:ext uri="{BB962C8B-B14F-4D97-AF65-F5344CB8AC3E}">
        <p14:creationId xmlns:p14="http://schemas.microsoft.com/office/powerpoint/2010/main" val="32010921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919"/>
            <a:ext cx="7620000" cy="587293"/>
          </a:xfrm>
        </p:spPr>
        <p:txBody>
          <a:bodyPr/>
          <a:lstStyle/>
          <a:p>
            <a:pPr algn="ctr"/>
            <a:r>
              <a:rPr lang="en-US" sz="2800" b="1" dirty="0">
                <a:latin typeface="+mn-lt"/>
              </a:rPr>
              <a:t>(God’s Ways Are Not Our Ways)</a:t>
            </a:r>
          </a:p>
        </p:txBody>
      </p:sp>
      <p:sp>
        <p:nvSpPr>
          <p:cNvPr id="3" name="Content Placeholder 2"/>
          <p:cNvSpPr>
            <a:spLocks noGrp="1"/>
          </p:cNvSpPr>
          <p:nvPr>
            <p:ph idx="1"/>
          </p:nvPr>
        </p:nvSpPr>
        <p:spPr>
          <a:xfrm>
            <a:off x="335667" y="921265"/>
            <a:ext cx="7928658" cy="3566322"/>
          </a:xfrm>
        </p:spPr>
        <p:txBody>
          <a:bodyPr>
            <a:normAutofit fontScale="92500" lnSpcReduction="10000"/>
          </a:bodyPr>
          <a:lstStyle/>
          <a:p>
            <a:pPr marL="114300" indent="0" algn="ctr">
              <a:buNone/>
            </a:pPr>
            <a:r>
              <a:rPr lang="en-US" sz="3200" dirty="0"/>
              <a:t>God offers inner serenity and peace. </a:t>
            </a:r>
          </a:p>
          <a:p>
            <a:pPr marL="114300" indent="0" algn="ctr">
              <a:buNone/>
            </a:pPr>
            <a:r>
              <a:rPr lang="en-US" sz="3200" dirty="0"/>
              <a:t>We want happiness—now.</a:t>
            </a:r>
          </a:p>
          <a:p>
            <a:pPr marL="114300" indent="0" algn="ctr">
              <a:buNone/>
            </a:pPr>
            <a:r>
              <a:rPr lang="en-US" sz="3200" dirty="0"/>
              <a:t>God delivers joy all through life. </a:t>
            </a:r>
          </a:p>
          <a:p>
            <a:pPr marL="114300" indent="0" algn="ctr">
              <a:buNone/>
            </a:pPr>
            <a:r>
              <a:rPr lang="en-US" sz="3200" dirty="0"/>
              <a:t>“My plans aren’t your plans, nor are </a:t>
            </a:r>
            <a:r>
              <a:rPr lang="en-US" sz="3200" b="1" dirty="0"/>
              <a:t>your ways </a:t>
            </a:r>
            <a:r>
              <a:rPr lang="en-US" sz="3200" dirty="0"/>
              <a:t>my ways, says the Lord. Just as the heavens are higher than the earth, so are </a:t>
            </a:r>
            <a:r>
              <a:rPr lang="en-US" sz="3200" b="1" dirty="0"/>
              <a:t>my ways </a:t>
            </a:r>
            <a:r>
              <a:rPr lang="en-US" sz="3200" dirty="0"/>
              <a:t>higher than </a:t>
            </a:r>
            <a:r>
              <a:rPr lang="en-US" sz="3200" b="1" dirty="0"/>
              <a:t>your ways</a:t>
            </a:r>
            <a:r>
              <a:rPr lang="en-US" sz="3200" dirty="0"/>
              <a:t>, and my plans than your plans.”</a:t>
            </a:r>
            <a:r>
              <a:rPr lang="en-US" sz="2400" dirty="0"/>
              <a:t>—</a:t>
            </a:r>
            <a:r>
              <a:rPr lang="en-US" sz="2000" i="1" dirty="0"/>
              <a:t>Isaiah 55:8-9 </a:t>
            </a:r>
            <a:r>
              <a:rPr lang="en-US" sz="2000" dirty="0"/>
              <a:t>(CEB).</a:t>
            </a:r>
          </a:p>
          <a:p>
            <a:pPr marL="114300" indent="0" algn="ctr">
              <a:buNone/>
            </a:pPr>
            <a:endParaRPr lang="en-US" dirty="0"/>
          </a:p>
        </p:txBody>
      </p:sp>
      <p:sp>
        <p:nvSpPr>
          <p:cNvPr id="4" name="TextBox 3"/>
          <p:cNvSpPr txBox="1"/>
          <p:nvPr/>
        </p:nvSpPr>
        <p:spPr>
          <a:xfrm>
            <a:off x="81024" y="4700641"/>
            <a:ext cx="8437944" cy="584775"/>
          </a:xfrm>
          <a:prstGeom prst="rect">
            <a:avLst/>
          </a:prstGeom>
          <a:noFill/>
        </p:spPr>
        <p:txBody>
          <a:bodyPr wrap="square" rtlCol="0">
            <a:spAutoFit/>
          </a:bodyPr>
          <a:lstStyle/>
          <a:p>
            <a:r>
              <a:rPr lang="en-US" sz="1400" dirty="0"/>
              <a:t>(Pete Hammond, </a:t>
            </a:r>
            <a:r>
              <a:rPr lang="en-US" sz="1400" i="1" dirty="0"/>
              <a:t>Lessons, Prayers &amp; Scriptures on the Faith Journey</a:t>
            </a:r>
            <a:r>
              <a:rPr lang="en-US" sz="1400" dirty="0"/>
              <a:t>, Intervarsity/USA Marketplace,  p 93.)</a:t>
            </a:r>
          </a:p>
          <a:p>
            <a:r>
              <a:rPr lang="en-US" dirty="0"/>
              <a:t> </a:t>
            </a:r>
          </a:p>
        </p:txBody>
      </p:sp>
    </p:spTree>
    <p:extLst>
      <p:ext uri="{BB962C8B-B14F-4D97-AF65-F5344CB8AC3E}">
        <p14:creationId xmlns:p14="http://schemas.microsoft.com/office/powerpoint/2010/main" val="16866698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stretch>
            <a:fillRect/>
          </a:stretch>
        </p:blipFill>
        <p:spPr>
          <a:xfrm>
            <a:off x="0" y="0"/>
            <a:ext cx="8680036" cy="5143500"/>
          </a:xfrm>
          <a:prstGeom prst="rect">
            <a:avLst/>
          </a:prstGeom>
        </p:spPr>
      </p:pic>
      <p:sp>
        <p:nvSpPr>
          <p:cNvPr id="202754" name="Rectangle 2"/>
          <p:cNvSpPr>
            <a:spLocks noGrp="1" noChangeArrowheads="1"/>
          </p:cNvSpPr>
          <p:nvPr>
            <p:ph type="title"/>
          </p:nvPr>
        </p:nvSpPr>
        <p:spPr>
          <a:xfrm>
            <a:off x="4884516" y="3633519"/>
            <a:ext cx="3553429" cy="692944"/>
          </a:xfrm>
        </p:spPr>
        <p:txBody>
          <a:bodyPr/>
          <a:lstStyle/>
          <a:p>
            <a:pPr algn="ctr" eaLnBrk="1" hangingPunct="1"/>
            <a:r>
              <a:rPr lang="en-US" altLang="en-US" sz="7200" b="1" dirty="0">
                <a:effectLst>
                  <a:outerShdw blurRad="38100" dist="38100" dir="2700000" algn="tl">
                    <a:srgbClr val="000000">
                      <a:alpha val="43137"/>
                    </a:srgbClr>
                  </a:outerShdw>
                </a:effectLst>
                <a:latin typeface="+mn-lt"/>
                <a:cs typeface="Trebuchet MS" panose="020B0603020202020204" pitchFamily="34" charset="0"/>
              </a:rPr>
              <a:t>We are called!</a:t>
            </a:r>
          </a:p>
        </p:txBody>
      </p:sp>
      <p:sp>
        <p:nvSpPr>
          <p:cNvPr id="163844" name="Rectangle 6"/>
          <p:cNvSpPr>
            <a:spLocks noGrp="1" noChangeArrowheads="1"/>
          </p:cNvSpPr>
          <p:nvPr>
            <p:ph type="sldNum" sz="quarter" idx="4294967295"/>
          </p:nvPr>
        </p:nvSpPr>
        <p:spPr bwMode="auto">
          <a:xfrm>
            <a:off x="1572816" y="4463654"/>
            <a:ext cx="456009" cy="27384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spcAft>
                <a:spcPts val="450"/>
              </a:spcAft>
              <a:buClr>
                <a:schemeClr val="tx2"/>
              </a:buClr>
              <a:buFont typeface="Wingdings 2" panose="05020102010507070707" pitchFamily="18" charset="2"/>
              <a:buChar char=""/>
              <a:defRPr>
                <a:solidFill>
                  <a:schemeClr val="tx1"/>
                </a:solidFill>
                <a:latin typeface="Verdana" panose="020B0604030504040204" pitchFamily="34" charset="0"/>
              </a:defRPr>
            </a:lvl1pPr>
            <a:lvl2pPr marL="557213" indent="-214313" eaLnBrk="0" hangingPunct="0">
              <a:spcBef>
                <a:spcPct val="20000"/>
              </a:spcBef>
              <a:spcAft>
                <a:spcPts val="450"/>
              </a:spcAft>
              <a:buClr>
                <a:schemeClr val="tx2"/>
              </a:buClr>
              <a:buFont typeface="Wingdings 2" panose="05020102010507070707" pitchFamily="18" charset="2"/>
              <a:buChar char=""/>
              <a:defRPr sz="1200">
                <a:solidFill>
                  <a:schemeClr val="tx1"/>
                </a:solidFill>
                <a:latin typeface="Verdana" panose="020B0604030504040204" pitchFamily="34" charset="0"/>
              </a:defRPr>
            </a:lvl2pPr>
            <a:lvl3pPr marL="857250" indent="-171450" eaLnBrk="0" hangingPunct="0">
              <a:spcBef>
                <a:spcPct val="20000"/>
              </a:spcBef>
              <a:spcAft>
                <a:spcPts val="450"/>
              </a:spcAft>
              <a:buClr>
                <a:schemeClr val="tx2"/>
              </a:buClr>
              <a:buFont typeface="Wingdings 2" panose="05020102010507070707" pitchFamily="18" charset="2"/>
              <a:buChar char=""/>
              <a:defRPr sz="1050">
                <a:solidFill>
                  <a:schemeClr val="tx1"/>
                </a:solidFill>
                <a:latin typeface="Verdana" panose="020B0604030504040204" pitchFamily="34" charset="0"/>
              </a:defRPr>
            </a:lvl3pPr>
            <a:lvl4pPr marL="1200150" indent="-171450" eaLnBrk="0"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4pPr>
            <a:lvl5pPr marL="1543050" indent="-171450" eaLnBrk="0"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5pPr>
            <a:lvl6pPr marL="18859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6pPr>
            <a:lvl7pPr marL="22288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7pPr>
            <a:lvl8pPr marL="25717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8pPr>
            <a:lvl9pPr marL="29146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9pPr>
          </a:lstStyle>
          <a:p>
            <a:pPr>
              <a:spcBef>
                <a:spcPct val="0"/>
              </a:spcBef>
              <a:spcAft>
                <a:spcPct val="0"/>
              </a:spcAft>
              <a:buClrTx/>
              <a:buFontTx/>
              <a:buNone/>
            </a:pPr>
            <a:fld id="{19F6FD5C-EABF-49CD-B094-2E3687FF4BEB}" type="slidenum">
              <a:rPr lang="en-US" altLang="en-US" sz="1050">
                <a:solidFill>
                  <a:schemeClr val="bg1"/>
                </a:solidFill>
                <a:latin typeface="Arial" panose="020B0604020202020204" pitchFamily="34" charset="0"/>
              </a:rPr>
              <a:pPr>
                <a:spcBef>
                  <a:spcPct val="0"/>
                </a:spcBef>
                <a:spcAft>
                  <a:spcPct val="0"/>
                </a:spcAft>
                <a:buClrTx/>
                <a:buFontTx/>
                <a:buNone/>
              </a:pPr>
              <a:t>63</a:t>
            </a:fld>
            <a:endParaRPr lang="en-US" altLang="en-US" sz="1050">
              <a:solidFill>
                <a:schemeClr val="bg1"/>
              </a:solidFill>
              <a:latin typeface="Arial" panose="020B0604020202020204" pitchFamily="34" charset="0"/>
            </a:endParaRPr>
          </a:p>
        </p:txBody>
      </p:sp>
    </p:spTree>
    <p:extLst>
      <p:ext uri="{BB962C8B-B14F-4D97-AF65-F5344CB8AC3E}">
        <p14:creationId xmlns:p14="http://schemas.microsoft.com/office/powerpoint/2010/main" val="1210638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7782"/>
            <a:ext cx="8692588" cy="5151282"/>
          </a:xfrm>
          <a:prstGeom prst="rect">
            <a:avLst/>
          </a:prstGeom>
        </p:spPr>
      </p:pic>
      <p:sp>
        <p:nvSpPr>
          <p:cNvPr id="2" name="Title 1"/>
          <p:cNvSpPr>
            <a:spLocks noGrp="1"/>
          </p:cNvSpPr>
          <p:nvPr>
            <p:ph type="title"/>
          </p:nvPr>
        </p:nvSpPr>
        <p:spPr>
          <a:xfrm>
            <a:off x="4554637" y="-7782"/>
            <a:ext cx="4276846" cy="675848"/>
          </a:xfrm>
        </p:spPr>
        <p:txBody>
          <a:bodyPr/>
          <a:lstStyle/>
          <a:p>
            <a:r>
              <a:rPr lang="en-US" sz="4400" b="1" dirty="0">
                <a:effectLst>
                  <a:outerShdw blurRad="38100" dist="38100" dir="2700000" algn="tl">
                    <a:srgbClr val="000000">
                      <a:alpha val="43137"/>
                    </a:srgbClr>
                  </a:outerShdw>
                </a:effectLst>
                <a:latin typeface="+mn-lt"/>
              </a:rPr>
              <a:t>Forms of Ministry</a:t>
            </a:r>
          </a:p>
        </p:txBody>
      </p:sp>
      <p:sp>
        <p:nvSpPr>
          <p:cNvPr id="3" name="Content Placeholder 2"/>
          <p:cNvSpPr>
            <a:spLocks noGrp="1"/>
          </p:cNvSpPr>
          <p:nvPr>
            <p:ph idx="1"/>
          </p:nvPr>
        </p:nvSpPr>
        <p:spPr>
          <a:xfrm>
            <a:off x="5614686" y="715988"/>
            <a:ext cx="3077901" cy="4292956"/>
          </a:xfrm>
        </p:spPr>
        <p:txBody>
          <a:bodyPr>
            <a:noAutofit/>
          </a:bodyPr>
          <a:lstStyle/>
          <a:p>
            <a:r>
              <a:rPr lang="en-US" sz="2400" b="1" dirty="0"/>
              <a:t>Lay Servant</a:t>
            </a:r>
          </a:p>
          <a:p>
            <a:r>
              <a:rPr lang="en-US" sz="2400" b="1" dirty="0"/>
              <a:t>Lay Speaker</a:t>
            </a:r>
          </a:p>
          <a:p>
            <a:r>
              <a:rPr lang="en-US" sz="2400" b="1" dirty="0"/>
              <a:t>Lay Minister</a:t>
            </a:r>
          </a:p>
          <a:p>
            <a:r>
              <a:rPr lang="en-US" sz="2400" b="1" dirty="0"/>
              <a:t>Deaconess/Home Missioner</a:t>
            </a:r>
          </a:p>
          <a:p>
            <a:r>
              <a:rPr lang="en-US" sz="2400" b="1" dirty="0"/>
              <a:t>Specialized Ministry</a:t>
            </a:r>
          </a:p>
          <a:p>
            <a:r>
              <a:rPr lang="en-US" sz="2400" b="1" dirty="0"/>
              <a:t>Missionary</a:t>
            </a:r>
          </a:p>
          <a:p>
            <a:r>
              <a:rPr lang="en-US" sz="2400" b="1" dirty="0"/>
              <a:t>Local Pastor</a:t>
            </a:r>
          </a:p>
          <a:p>
            <a:r>
              <a:rPr lang="en-US" sz="2400" b="1" dirty="0"/>
              <a:t>Deacon </a:t>
            </a:r>
          </a:p>
          <a:p>
            <a:r>
              <a:rPr lang="en-US" sz="2400" b="1" dirty="0"/>
              <a:t>Elder</a:t>
            </a:r>
          </a:p>
        </p:txBody>
      </p:sp>
    </p:spTree>
    <p:extLst>
      <p:ext uri="{BB962C8B-B14F-4D97-AF65-F5344CB8AC3E}">
        <p14:creationId xmlns:p14="http://schemas.microsoft.com/office/powerpoint/2010/main" val="20658087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3674962" y="449047"/>
            <a:ext cx="7620000" cy="857250"/>
          </a:xfrm>
        </p:spPr>
        <p:txBody>
          <a:bodyPr/>
          <a:lstStyle/>
          <a:p>
            <a:pPr eaLnBrk="1" hangingPunct="1"/>
            <a:r>
              <a:rPr lang="en-US" altLang="en-US" sz="4400" b="1" dirty="0">
                <a:effectLst>
                  <a:outerShdw blurRad="38100" dist="38100" dir="2700000" algn="tl">
                    <a:srgbClr val="000000">
                      <a:alpha val="43137"/>
                    </a:srgbClr>
                  </a:outerShdw>
                </a:effectLst>
                <a:latin typeface="+mn-lt"/>
                <a:cs typeface="Trebuchet MS" panose="020B0603020202020204" pitchFamily="34" charset="0"/>
              </a:rPr>
              <a:t>Going into the World</a:t>
            </a:r>
          </a:p>
        </p:txBody>
      </p:sp>
      <p:sp>
        <p:nvSpPr>
          <p:cNvPr id="153603" name="Rectangle 3"/>
          <p:cNvSpPr>
            <a:spLocks noGrp="1" noChangeArrowheads="1"/>
          </p:cNvSpPr>
          <p:nvPr>
            <p:ph idx="1"/>
          </p:nvPr>
        </p:nvSpPr>
        <p:spPr>
          <a:xfrm>
            <a:off x="4355389" y="1600200"/>
            <a:ext cx="3966808" cy="3543300"/>
          </a:xfrm>
        </p:spPr>
        <p:txBody>
          <a:bodyPr anchor="t"/>
          <a:lstStyle/>
          <a:p>
            <a:pPr marL="0" indent="0">
              <a:buNone/>
            </a:pPr>
            <a:r>
              <a:rPr lang="en-US" altLang="en-US" sz="3600" b="1" dirty="0">
                <a:solidFill>
                  <a:schemeClr val="accent6">
                    <a:lumMod val="50000"/>
                  </a:schemeClr>
                </a:solidFill>
              </a:rPr>
              <a:t>Lay Servants are</a:t>
            </a:r>
          </a:p>
          <a:p>
            <a:pPr marL="457200" indent="-457200">
              <a:buFont typeface="Wingdings" panose="05000000000000000000" pitchFamily="2" charset="2"/>
              <a:buChar char="v"/>
            </a:pPr>
            <a:r>
              <a:rPr lang="en-US" altLang="en-US" sz="2800" dirty="0">
                <a:solidFill>
                  <a:schemeClr val="accent2">
                    <a:lumMod val="50000"/>
                  </a:schemeClr>
                </a:solidFill>
              </a:rPr>
              <a:t>Ready to </a:t>
            </a:r>
            <a:r>
              <a:rPr lang="en-US" altLang="en-US" sz="2800" b="1" i="1" dirty="0">
                <a:solidFill>
                  <a:schemeClr val="accent2">
                    <a:lumMod val="50000"/>
                  </a:schemeClr>
                </a:solidFill>
              </a:rPr>
              <a:t>serve</a:t>
            </a:r>
          </a:p>
          <a:p>
            <a:pPr marL="457200" indent="-457200">
              <a:buFont typeface="Wingdings" panose="05000000000000000000" pitchFamily="2" charset="2"/>
              <a:buChar char="v"/>
            </a:pPr>
            <a:r>
              <a:rPr lang="en-US" altLang="en-US" sz="2800" dirty="0">
                <a:solidFill>
                  <a:schemeClr val="accent2">
                    <a:lumMod val="50000"/>
                  </a:schemeClr>
                </a:solidFill>
              </a:rPr>
              <a:t>Informed </a:t>
            </a:r>
          </a:p>
          <a:p>
            <a:pPr marL="457200" indent="-457200">
              <a:buFont typeface="Wingdings" panose="05000000000000000000" pitchFamily="2" charset="2"/>
              <a:buChar char="v"/>
            </a:pPr>
            <a:r>
              <a:rPr lang="en-US" altLang="en-US" sz="2800" dirty="0">
                <a:solidFill>
                  <a:schemeClr val="accent2">
                    <a:lumMod val="50000"/>
                  </a:schemeClr>
                </a:solidFill>
              </a:rPr>
              <a:t>Committed</a:t>
            </a:r>
          </a:p>
          <a:p>
            <a:pPr marL="457200" indent="-457200">
              <a:buFont typeface="Wingdings" panose="05000000000000000000" pitchFamily="2" charset="2"/>
              <a:buChar char="v"/>
            </a:pPr>
            <a:r>
              <a:rPr lang="en-US" altLang="en-US" sz="2800" dirty="0">
                <a:solidFill>
                  <a:schemeClr val="accent2">
                    <a:lumMod val="50000"/>
                  </a:schemeClr>
                </a:solidFill>
              </a:rPr>
              <a:t>Equipped</a:t>
            </a:r>
          </a:p>
        </p:txBody>
      </p:sp>
      <p:pic>
        <p:nvPicPr>
          <p:cNvPr id="2" name="Picture 1"/>
          <p:cNvPicPr>
            <a:picLocks noChangeAspect="1"/>
          </p:cNvPicPr>
          <p:nvPr/>
        </p:nvPicPr>
        <p:blipFill>
          <a:blip r:embed="rId3"/>
          <a:stretch>
            <a:fillRect/>
          </a:stretch>
        </p:blipFill>
        <p:spPr>
          <a:xfrm>
            <a:off x="0" y="-1970"/>
            <a:ext cx="3426249" cy="5145470"/>
          </a:xfrm>
          <a:prstGeom prst="rect">
            <a:avLst/>
          </a:prstGeom>
        </p:spPr>
      </p:pic>
    </p:spTree>
    <p:extLst>
      <p:ext uri="{BB962C8B-B14F-4D97-AF65-F5344CB8AC3E}">
        <p14:creationId xmlns:p14="http://schemas.microsoft.com/office/powerpoint/2010/main" val="2443298477"/>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177" y="135918"/>
            <a:ext cx="7620000" cy="857250"/>
          </a:xfrm>
        </p:spPr>
        <p:txBody>
          <a:bodyPr/>
          <a:lstStyle/>
          <a:p>
            <a:r>
              <a:rPr lang="en-US" sz="4000" b="1" dirty="0">
                <a:effectLst>
                  <a:outerShdw blurRad="38100" dist="38100" dir="2700000" algn="tl">
                    <a:srgbClr val="000000">
                      <a:alpha val="43137"/>
                    </a:srgbClr>
                  </a:outerShdw>
                </a:effectLst>
                <a:latin typeface="+mn-lt"/>
              </a:rPr>
              <a:t>ONGOING OUTREACH: Hospitality </a:t>
            </a:r>
          </a:p>
        </p:txBody>
      </p:sp>
      <p:sp>
        <p:nvSpPr>
          <p:cNvPr id="4" name="Rectangle 3"/>
          <p:cNvSpPr>
            <a:spLocks noGrp="1" noChangeArrowheads="1"/>
          </p:cNvSpPr>
          <p:nvPr>
            <p:ph idx="1"/>
          </p:nvPr>
        </p:nvSpPr>
        <p:spPr>
          <a:xfrm>
            <a:off x="376177" y="1230234"/>
            <a:ext cx="7620000" cy="3472404"/>
          </a:xfrm>
        </p:spPr>
        <p:txBody>
          <a:bodyPr>
            <a:normAutofit/>
          </a:bodyPr>
          <a:lstStyle/>
          <a:p>
            <a:pPr eaLnBrk="1" hangingPunct="1"/>
            <a:r>
              <a:rPr lang="en-US" altLang="en-US" sz="2800" dirty="0"/>
              <a:t>What are some ways you can practice hospitality at church or during a meeting this week?</a:t>
            </a:r>
          </a:p>
          <a:p>
            <a:pPr eaLnBrk="1" hangingPunct="1"/>
            <a:r>
              <a:rPr lang="en-US" altLang="en-US" sz="2800" dirty="0"/>
              <a:t>What are some ways you can practice hospitality outside the church in your community and workplace?</a:t>
            </a:r>
          </a:p>
          <a:p>
            <a:pPr eaLnBrk="1" hangingPunct="1"/>
            <a:r>
              <a:rPr lang="en-US" altLang="en-US" sz="2800" dirty="0"/>
              <a:t>What difference does hospitality make – to others and to you?</a:t>
            </a:r>
          </a:p>
        </p:txBody>
      </p:sp>
    </p:spTree>
    <p:extLst>
      <p:ext uri="{BB962C8B-B14F-4D97-AF65-F5344CB8AC3E}">
        <p14:creationId xmlns:p14="http://schemas.microsoft.com/office/powerpoint/2010/main" val="1293106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sz="4000" dirty="0">
                <a:effectLst>
                  <a:outerShdw blurRad="38100" dist="38100" dir="2700000" algn="tl">
                    <a:srgbClr val="000000">
                      <a:alpha val="43137"/>
                    </a:srgbClr>
                  </a:outerShdw>
                </a:effectLst>
                <a:latin typeface="+mn-lt"/>
                <a:cs typeface="Trebuchet MS" panose="020B0603020202020204" pitchFamily="34" charset="0"/>
              </a:rPr>
              <a:t>Closing Prayer</a:t>
            </a:r>
            <a:br>
              <a:rPr lang="en-US" altLang="en-US" dirty="0">
                <a:latin typeface="+mn-lt"/>
                <a:cs typeface="Trebuchet MS" panose="020B0603020202020204" pitchFamily="34" charset="0"/>
              </a:rPr>
            </a:br>
            <a:r>
              <a:rPr lang="en-US" altLang="en-US" sz="3200" dirty="0" err="1">
                <a:effectLst>
                  <a:outerShdw blurRad="38100" dist="38100" dir="2700000" algn="tl">
                    <a:srgbClr val="000000">
                      <a:alpha val="43137"/>
                    </a:srgbClr>
                  </a:outerShdw>
                </a:effectLst>
                <a:latin typeface="+mn-lt"/>
                <a:cs typeface="Trebuchet MS" panose="020B0603020202020204" pitchFamily="34" charset="0"/>
              </a:rPr>
              <a:t>Sarum</a:t>
            </a:r>
            <a:r>
              <a:rPr lang="en-US" altLang="en-US" sz="3200" dirty="0">
                <a:effectLst>
                  <a:outerShdw blurRad="38100" dist="38100" dir="2700000" algn="tl">
                    <a:srgbClr val="000000">
                      <a:alpha val="43137"/>
                    </a:srgbClr>
                  </a:outerShdw>
                </a:effectLst>
                <a:latin typeface="+mn-lt"/>
                <a:cs typeface="Trebuchet MS" panose="020B0603020202020204" pitchFamily="34" charset="0"/>
              </a:rPr>
              <a:t> Blessing</a:t>
            </a:r>
          </a:p>
        </p:txBody>
      </p:sp>
      <p:sp>
        <p:nvSpPr>
          <p:cNvPr id="83971" name="Rectangle 3"/>
          <p:cNvSpPr>
            <a:spLocks noGrp="1" noChangeArrowheads="1"/>
          </p:cNvSpPr>
          <p:nvPr>
            <p:ph idx="1"/>
          </p:nvPr>
        </p:nvSpPr>
        <p:spPr>
          <a:xfrm>
            <a:off x="457200" y="1352581"/>
            <a:ext cx="6559128" cy="2582811"/>
          </a:xfrm>
        </p:spPr>
        <p:txBody>
          <a:bodyPr>
            <a:noAutofit/>
          </a:bodyPr>
          <a:lstStyle/>
          <a:p>
            <a:pPr>
              <a:lnSpc>
                <a:spcPct val="90000"/>
              </a:lnSpc>
              <a:buNone/>
            </a:pPr>
            <a:r>
              <a:rPr lang="en-US" altLang="en-US" sz="2800" dirty="0"/>
              <a:t>God be in your head, and in your understanding. </a:t>
            </a:r>
          </a:p>
          <a:p>
            <a:pPr>
              <a:lnSpc>
                <a:spcPct val="90000"/>
              </a:lnSpc>
              <a:buNone/>
            </a:pPr>
            <a:r>
              <a:rPr lang="en-US" altLang="en-US" sz="2800" dirty="0"/>
              <a:t>God be in your eyes, and in your looking.</a:t>
            </a:r>
          </a:p>
          <a:p>
            <a:pPr>
              <a:lnSpc>
                <a:spcPct val="90000"/>
              </a:lnSpc>
              <a:buNone/>
            </a:pPr>
            <a:r>
              <a:rPr lang="en-US" altLang="en-US" sz="2800" dirty="0"/>
              <a:t>God be in your mouth, and in your speaking.</a:t>
            </a:r>
          </a:p>
          <a:p>
            <a:pPr>
              <a:lnSpc>
                <a:spcPct val="90000"/>
              </a:lnSpc>
              <a:buNone/>
            </a:pPr>
            <a:r>
              <a:rPr lang="en-US" altLang="en-US" sz="2800" dirty="0"/>
              <a:t>God be in your heart, and in your thinking.</a:t>
            </a:r>
          </a:p>
          <a:p>
            <a:pPr>
              <a:lnSpc>
                <a:spcPct val="90000"/>
              </a:lnSpc>
              <a:buNone/>
            </a:pPr>
            <a:r>
              <a:rPr lang="en-US" altLang="en-US" sz="2800" dirty="0"/>
              <a:t>God be at your end, and at your departing. Amen. </a:t>
            </a:r>
            <a:r>
              <a:rPr lang="en-US" altLang="en-US" sz="1800" i="1" dirty="0"/>
              <a:t>(UMBW 566)</a:t>
            </a:r>
            <a:endParaRPr lang="en-US" altLang="en-US" sz="1800" b="1" i="1" dirty="0"/>
          </a:p>
        </p:txBody>
      </p:sp>
      <p:pic>
        <p:nvPicPr>
          <p:cNvPr id="2" name="Picture 1"/>
          <p:cNvPicPr>
            <a:picLocks noChangeAspect="1"/>
          </p:cNvPicPr>
          <p:nvPr/>
        </p:nvPicPr>
        <p:blipFill>
          <a:blip r:embed="rId3"/>
          <a:stretch>
            <a:fillRect/>
          </a:stretch>
        </p:blipFill>
        <p:spPr>
          <a:xfrm>
            <a:off x="7222517" y="1625600"/>
            <a:ext cx="1244715" cy="1932850"/>
          </a:xfrm>
          <a:prstGeom prst="rect">
            <a:avLst/>
          </a:prstGeom>
        </p:spPr>
      </p:pic>
    </p:spTree>
    <p:extLst>
      <p:ext uri="{BB962C8B-B14F-4D97-AF65-F5344CB8AC3E}">
        <p14:creationId xmlns:p14="http://schemas.microsoft.com/office/powerpoint/2010/main" val="4174578274"/>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0100" y="901421"/>
            <a:ext cx="6651372" cy="3046988"/>
          </a:xfrm>
          <a:prstGeom prst="rect">
            <a:avLst/>
          </a:prstGeom>
          <a:noFill/>
        </p:spPr>
        <p:txBody>
          <a:bodyPr wrap="none" lIns="91440" tIns="45720" rIns="91440" bIns="45720">
            <a:spAutoFit/>
          </a:bodyPr>
          <a:lstStyle/>
          <a:p>
            <a:pPr algn="ctr"/>
            <a:r>
              <a:rPr lang="en-US" sz="9600" b="1" cap="none" spc="50" dirty="0">
                <a:ln w="9525" cmpd="sng">
                  <a:solidFill>
                    <a:schemeClr val="accent1"/>
                  </a:solidFill>
                  <a:prstDash val="solid"/>
                </a:ln>
                <a:solidFill>
                  <a:srgbClr val="70AD47">
                    <a:tint val="1000"/>
                  </a:srgbClr>
                </a:solidFill>
                <a:effectLst>
                  <a:glow rad="38100">
                    <a:schemeClr val="accent1">
                      <a:alpha val="40000"/>
                    </a:schemeClr>
                  </a:glow>
                </a:effectLst>
              </a:rPr>
              <a:t>THANK YOU </a:t>
            </a:r>
          </a:p>
          <a:p>
            <a:pPr algn="ctr"/>
            <a:r>
              <a:rPr lang="en-US" sz="9600" b="1" cap="none" spc="50" dirty="0">
                <a:ln w="9525" cmpd="sng">
                  <a:solidFill>
                    <a:schemeClr val="accent1"/>
                  </a:solidFill>
                  <a:prstDash val="solid"/>
                </a:ln>
                <a:solidFill>
                  <a:srgbClr val="70AD47">
                    <a:tint val="1000"/>
                  </a:srgbClr>
                </a:solidFill>
                <a:effectLst>
                  <a:glow rad="38100">
                    <a:schemeClr val="accent1">
                      <a:alpha val="40000"/>
                    </a:schemeClr>
                  </a:glow>
                </a:effectLst>
              </a:rPr>
              <a:t>for serving!</a:t>
            </a:r>
          </a:p>
        </p:txBody>
      </p:sp>
    </p:spTree>
    <p:extLst>
      <p:ext uri="{BB962C8B-B14F-4D97-AF65-F5344CB8AC3E}">
        <p14:creationId xmlns:p14="http://schemas.microsoft.com/office/powerpoint/2010/main" val="34017730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2953352" y="887272"/>
            <a:ext cx="2728009" cy="857250"/>
          </a:xfrm>
        </p:spPr>
        <p:txBody>
          <a:bodyPr/>
          <a:lstStyle/>
          <a:p>
            <a:pPr eaLnBrk="1" hangingPunct="1"/>
            <a:r>
              <a:rPr lang="en-US" altLang="en-US" sz="4000" dirty="0">
                <a:effectLst>
                  <a:outerShdw blurRad="38100" dist="38100" dir="2700000" algn="tl">
                    <a:srgbClr val="000000">
                      <a:alpha val="43137"/>
                    </a:srgbClr>
                  </a:outerShdw>
                </a:effectLst>
                <a:latin typeface="+mn-lt"/>
                <a:cs typeface="Trebuchet MS" panose="020B0603020202020204" pitchFamily="34" charset="0"/>
              </a:rPr>
              <a:t>Copyright</a:t>
            </a:r>
          </a:p>
        </p:txBody>
      </p:sp>
      <p:sp>
        <p:nvSpPr>
          <p:cNvPr id="192515" name="Rectangle 3"/>
          <p:cNvSpPr>
            <a:spLocks noGrp="1" noChangeArrowheads="1"/>
          </p:cNvSpPr>
          <p:nvPr>
            <p:ph idx="1"/>
          </p:nvPr>
        </p:nvSpPr>
        <p:spPr>
          <a:xfrm>
            <a:off x="185195" y="1833141"/>
            <a:ext cx="8264324" cy="3028950"/>
          </a:xfrm>
        </p:spPr>
        <p:txBody>
          <a:bodyPr>
            <a:normAutofit/>
          </a:bodyPr>
          <a:lstStyle/>
          <a:p>
            <a:pPr eaLnBrk="1" hangingPunct="1">
              <a:buFontTx/>
              <a:buNone/>
            </a:pPr>
            <a:br>
              <a:rPr lang="en-US" altLang="en-US" i="1" dirty="0"/>
            </a:br>
            <a:r>
              <a:rPr lang="en-US" altLang="en-US" sz="1800" i="1" dirty="0"/>
              <a:t>“Basic Course Lay Servant Ministries” Copyright © 2013 The General Board of Discipleship of The United Methodist Church, PO Box 340003, Nashville TN 37203-0003. Website: </a:t>
            </a:r>
            <a:r>
              <a:rPr lang="en-US" altLang="en-US" sz="1800" i="1" dirty="0">
                <a:hlinkClick r:id="rId3"/>
              </a:rPr>
              <a:t>http://www.umcdiscipleship.org</a:t>
            </a:r>
            <a:r>
              <a:rPr lang="en-US" altLang="en-US" sz="1800" i="1" dirty="0"/>
              <a:t>. This presentation may be reprinted and used for nonprofit local church and educational purposes with the inclusion of the complete copyright citation plus the words "Used by permission." It may not be sold, republished, altered, used for profit, or placed on a website not under the auspices of The General Board of Discipleship.</a:t>
            </a:r>
            <a:r>
              <a:rPr lang="en-US" altLang="en-US" sz="1800" dirty="0"/>
              <a:t> </a:t>
            </a:r>
          </a:p>
          <a:p>
            <a:pPr eaLnBrk="1" hangingPunct="1">
              <a:buFontTx/>
              <a:buNone/>
            </a:pPr>
            <a:endParaRPr lang="en-US" altLang="en-US" sz="1800" dirty="0"/>
          </a:p>
        </p:txBody>
      </p:sp>
      <p:sp>
        <p:nvSpPr>
          <p:cNvPr id="192516" name="Rectangle 6"/>
          <p:cNvSpPr>
            <a:spLocks noGrp="1" noChangeArrowheads="1"/>
          </p:cNvSpPr>
          <p:nvPr>
            <p:ph type="sldNum" sz="quarter" idx="4294967295"/>
          </p:nvPr>
        </p:nvSpPr>
        <p:spPr bwMode="auto">
          <a:xfrm>
            <a:off x="1572816" y="4463654"/>
            <a:ext cx="456009" cy="273844"/>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spcAft>
                <a:spcPts val="450"/>
              </a:spcAft>
              <a:buClr>
                <a:schemeClr val="tx2"/>
              </a:buClr>
              <a:buFont typeface="Wingdings 2" panose="05020102010507070707" pitchFamily="18" charset="2"/>
              <a:buChar char=""/>
              <a:defRPr>
                <a:solidFill>
                  <a:schemeClr val="tx1"/>
                </a:solidFill>
                <a:latin typeface="Verdana" panose="020B0604030504040204" pitchFamily="34" charset="0"/>
              </a:defRPr>
            </a:lvl1pPr>
            <a:lvl2pPr marL="557213" indent="-214313" eaLnBrk="0" hangingPunct="0">
              <a:spcBef>
                <a:spcPct val="20000"/>
              </a:spcBef>
              <a:spcAft>
                <a:spcPts val="450"/>
              </a:spcAft>
              <a:buClr>
                <a:schemeClr val="tx2"/>
              </a:buClr>
              <a:buFont typeface="Wingdings 2" panose="05020102010507070707" pitchFamily="18" charset="2"/>
              <a:buChar char=""/>
              <a:defRPr sz="1200">
                <a:solidFill>
                  <a:schemeClr val="tx1"/>
                </a:solidFill>
                <a:latin typeface="Verdana" panose="020B0604030504040204" pitchFamily="34" charset="0"/>
              </a:defRPr>
            </a:lvl2pPr>
            <a:lvl3pPr marL="857250" indent="-171450" eaLnBrk="0" hangingPunct="0">
              <a:spcBef>
                <a:spcPct val="20000"/>
              </a:spcBef>
              <a:spcAft>
                <a:spcPts val="450"/>
              </a:spcAft>
              <a:buClr>
                <a:schemeClr val="tx2"/>
              </a:buClr>
              <a:buFont typeface="Wingdings 2" panose="05020102010507070707" pitchFamily="18" charset="2"/>
              <a:buChar char=""/>
              <a:defRPr sz="1050">
                <a:solidFill>
                  <a:schemeClr val="tx1"/>
                </a:solidFill>
                <a:latin typeface="Verdana" panose="020B0604030504040204" pitchFamily="34" charset="0"/>
              </a:defRPr>
            </a:lvl3pPr>
            <a:lvl4pPr marL="1200150" indent="-171450" eaLnBrk="0"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4pPr>
            <a:lvl5pPr marL="1543050" indent="-171450" eaLnBrk="0"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5pPr>
            <a:lvl6pPr marL="18859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6pPr>
            <a:lvl7pPr marL="22288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7pPr>
            <a:lvl8pPr marL="25717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8pPr>
            <a:lvl9pPr marL="2914650" indent="-171450" eaLnBrk="0" fontAlgn="base" hangingPunct="0">
              <a:spcBef>
                <a:spcPct val="20000"/>
              </a:spcBef>
              <a:spcAft>
                <a:spcPts val="450"/>
              </a:spcAft>
              <a:buClr>
                <a:schemeClr val="tx2"/>
              </a:buClr>
              <a:buFont typeface="Wingdings 2" panose="05020102010507070707" pitchFamily="18" charset="2"/>
              <a:buChar char=""/>
              <a:defRPr sz="900">
                <a:solidFill>
                  <a:schemeClr val="tx1"/>
                </a:solidFill>
                <a:latin typeface="Verdana" panose="020B0604030504040204" pitchFamily="34" charset="0"/>
              </a:defRPr>
            </a:lvl9pPr>
          </a:lstStyle>
          <a:p>
            <a:pPr>
              <a:spcBef>
                <a:spcPct val="0"/>
              </a:spcBef>
              <a:spcAft>
                <a:spcPct val="0"/>
              </a:spcAft>
              <a:buClrTx/>
              <a:buFontTx/>
              <a:buNone/>
            </a:pPr>
            <a:fld id="{F9A043C5-8CDC-4A9A-9797-B399C47D83B6}" type="slidenum">
              <a:rPr lang="en-US" altLang="en-US" sz="1050">
                <a:solidFill>
                  <a:schemeClr val="bg1"/>
                </a:solidFill>
                <a:latin typeface="Arial" panose="020B0604020202020204" pitchFamily="34" charset="0"/>
              </a:rPr>
              <a:pPr>
                <a:spcBef>
                  <a:spcPct val="0"/>
                </a:spcBef>
                <a:spcAft>
                  <a:spcPct val="0"/>
                </a:spcAft>
                <a:buClrTx/>
                <a:buFontTx/>
                <a:buNone/>
              </a:pPr>
              <a:t>69</a:t>
            </a:fld>
            <a:endParaRPr lang="en-US" altLang="en-US" sz="1050">
              <a:solidFill>
                <a:schemeClr val="bg1"/>
              </a:solidFill>
              <a:latin typeface="Arial" panose="020B0604020202020204" pitchFamily="34" charset="0"/>
            </a:endParaRPr>
          </a:p>
        </p:txBody>
      </p:sp>
    </p:spTree>
    <p:extLst>
      <p:ext uri="{BB962C8B-B14F-4D97-AF65-F5344CB8AC3E}">
        <p14:creationId xmlns:p14="http://schemas.microsoft.com/office/powerpoint/2010/main" val="3061497757"/>
      </p:ext>
    </p:extLst>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6">
      <a:dk1>
        <a:srgbClr val="2F2B20"/>
      </a:dk1>
      <a:lt1>
        <a:srgbClr val="FFFFFF"/>
      </a:lt1>
      <a:dk2>
        <a:srgbClr val="6E0A00"/>
      </a:dk2>
      <a:lt2>
        <a:srgbClr val="ABA099"/>
      </a:lt2>
      <a:accent1>
        <a:srgbClr val="6E0A00"/>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8446</TotalTime>
  <Words>4714</Words>
  <Application>Microsoft Office PowerPoint</Application>
  <PresentationFormat>On-screen Show (16:9)</PresentationFormat>
  <Paragraphs>410</Paragraphs>
  <Slides>69</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69</vt:i4>
      </vt:variant>
    </vt:vector>
  </HeadingPairs>
  <TitlesOfParts>
    <vt:vector size="78" baseType="lpstr">
      <vt:lpstr>ＭＳ Ｐゴシック</vt:lpstr>
      <vt:lpstr>Arial</vt:lpstr>
      <vt:lpstr>Calibri</vt:lpstr>
      <vt:lpstr>Cambria</vt:lpstr>
      <vt:lpstr>Times New Roman</vt:lpstr>
      <vt:lpstr>Trebuchet MS</vt:lpstr>
      <vt:lpstr>Wingdings</vt:lpstr>
      <vt:lpstr>Wingdings 2</vt:lpstr>
      <vt:lpstr>Adjacency</vt:lpstr>
      <vt:lpstr>Introduction to Lay Servant Ministries</vt:lpstr>
      <vt:lpstr>Introductions</vt:lpstr>
      <vt:lpstr>SESSION 1: Learning Outcome Goals</vt:lpstr>
      <vt:lpstr>WORSHIP</vt:lpstr>
      <vt:lpstr>Priesthood of Believers</vt:lpstr>
      <vt:lpstr>Prayer</vt:lpstr>
      <vt:lpstr>MINISTRY OF THE BAPTIZED</vt:lpstr>
      <vt:lpstr>(The Call to Ministry)</vt:lpstr>
      <vt:lpstr>Wesleyan Emphases</vt:lpstr>
      <vt:lpstr>Called by  GOD</vt:lpstr>
      <vt:lpstr>SPIRITUALGIFTS</vt:lpstr>
      <vt:lpstr>The Meaning and Scope of Spiritual Gifts</vt:lpstr>
      <vt:lpstr>SPIRITUAL GIFTS ARE</vt:lpstr>
      <vt:lpstr>SPIRITUAL GIFTS ARE NOT</vt:lpstr>
      <vt:lpstr> THE WESLEYS   Samuel, Susanna, John, Charles </vt:lpstr>
      <vt:lpstr>Closing Prayer</vt:lpstr>
      <vt:lpstr>PowerPoint Presentation</vt:lpstr>
      <vt:lpstr>SESSION 2: Learning Outcome Goals</vt:lpstr>
      <vt:lpstr>WORSHIP</vt:lpstr>
      <vt:lpstr>PowerPoint Presentation</vt:lpstr>
      <vt:lpstr>Prayer </vt:lpstr>
      <vt:lpstr>SERVANT LEADERSHIP</vt:lpstr>
      <vt:lpstr>SERVANT LEADERSHIP</vt:lpstr>
      <vt:lpstr>The General Rules…</vt:lpstr>
      <vt:lpstr>(The General Rules)</vt:lpstr>
      <vt:lpstr>PRACTICING CONSENSUS</vt:lpstr>
      <vt:lpstr>Closing Prayer</vt:lpstr>
      <vt:lpstr>PowerPoint Presentation</vt:lpstr>
      <vt:lpstr>SESSION 3: Learning Outcome Goals</vt:lpstr>
      <vt:lpstr>WORSHIP</vt:lpstr>
      <vt:lpstr>CARING</vt:lpstr>
      <vt:lpstr>Prayer</vt:lpstr>
      <vt:lpstr>Privileges</vt:lpstr>
      <vt:lpstr>(Privileges)</vt:lpstr>
      <vt:lpstr>(Privileges)</vt:lpstr>
      <vt:lpstr>WORKS OF MERCY Acts of Compassion…Acts of Justice</vt:lpstr>
      <vt:lpstr>PowerPoint Presentation</vt:lpstr>
      <vt:lpstr>Types of Caring  Ministries </vt:lpstr>
      <vt:lpstr>Prayer Ministry</vt:lpstr>
      <vt:lpstr>Prison Ministry KAIROS</vt:lpstr>
      <vt:lpstr>Stephen Ministry</vt:lpstr>
      <vt:lpstr>CARING</vt:lpstr>
      <vt:lpstr>Stewardship of Creation</vt:lpstr>
      <vt:lpstr>Closing Prayer</vt:lpstr>
      <vt:lpstr>PowerPoint Presentation</vt:lpstr>
      <vt:lpstr>SESSION 4: Learning Outcome Goals</vt:lpstr>
      <vt:lpstr>WORSHIP</vt:lpstr>
      <vt:lpstr>PowerPoint Presentation</vt:lpstr>
      <vt:lpstr>Prayer For God’s Reign</vt:lpstr>
      <vt:lpstr>The Nicene Creed</vt:lpstr>
      <vt:lpstr>(The Nicene Creed)</vt:lpstr>
      <vt:lpstr>Communication Settings</vt:lpstr>
      <vt:lpstr>Sharing Your Faith Story</vt:lpstr>
      <vt:lpstr>Closing Prayer</vt:lpstr>
      <vt:lpstr>PowerPoint Presentation</vt:lpstr>
      <vt:lpstr>SESSION 5: Learning Outcome Goals</vt:lpstr>
      <vt:lpstr>WORSHIP</vt:lpstr>
      <vt:lpstr>The Great Commission</vt:lpstr>
      <vt:lpstr>Prayer</vt:lpstr>
      <vt:lpstr>God’s Ways Are Not Our Ways</vt:lpstr>
      <vt:lpstr>(God’s Ways Are Not Our Ways)</vt:lpstr>
      <vt:lpstr>(God’s Ways Are Not Our Ways)</vt:lpstr>
      <vt:lpstr>We are called!</vt:lpstr>
      <vt:lpstr>Forms of Ministry</vt:lpstr>
      <vt:lpstr>Going into the World</vt:lpstr>
      <vt:lpstr>ONGOING OUTREACH: Hospitality </vt:lpstr>
      <vt:lpstr>Closing Prayer Sarum Blessing</vt:lpstr>
      <vt:lpstr>PowerPoint Presentation</vt:lpstr>
      <vt:lpstr>Copyright</vt:lpstr>
    </vt:vector>
  </TitlesOfParts>
  <Company>GBOD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Jodi Cataldo</cp:lastModifiedBy>
  <cp:revision>259</cp:revision>
  <cp:lastPrinted>2015-08-10T18:28:57Z</cp:lastPrinted>
  <dcterms:created xsi:type="dcterms:W3CDTF">2014-03-25T13:59:52Z</dcterms:created>
  <dcterms:modified xsi:type="dcterms:W3CDTF">2017-06-13T18:33:55Z</dcterms:modified>
</cp:coreProperties>
</file>