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2" r:id="rId1"/>
    <p:sldMasterId id="2147483717" r:id="rId2"/>
  </p:sldMasterIdLst>
  <p:notesMasterIdLst>
    <p:notesMasterId r:id="rId69"/>
  </p:notesMasterIdLst>
  <p:handoutMasterIdLst>
    <p:handoutMasterId r:id="rId70"/>
  </p:handoutMasterIdLst>
  <p:sldIdLst>
    <p:sldId id="262" r:id="rId3"/>
    <p:sldId id="256" r:id="rId4"/>
    <p:sldId id="261" r:id="rId5"/>
    <p:sldId id="268" r:id="rId6"/>
    <p:sldId id="264" r:id="rId7"/>
    <p:sldId id="263" r:id="rId8"/>
    <p:sldId id="312" r:id="rId9"/>
    <p:sldId id="313" r:id="rId10"/>
    <p:sldId id="314" r:id="rId11"/>
    <p:sldId id="315" r:id="rId12"/>
    <p:sldId id="316" r:id="rId13"/>
    <p:sldId id="317" r:id="rId14"/>
    <p:sldId id="318" r:id="rId15"/>
    <p:sldId id="265" r:id="rId16"/>
    <p:sldId id="330" r:id="rId17"/>
    <p:sldId id="269" r:id="rId18"/>
    <p:sldId id="271" r:id="rId19"/>
    <p:sldId id="270" r:id="rId20"/>
    <p:sldId id="273" r:id="rId21"/>
    <p:sldId id="275" r:id="rId22"/>
    <p:sldId id="278" r:id="rId23"/>
    <p:sldId id="276" r:id="rId24"/>
    <p:sldId id="274" r:id="rId25"/>
    <p:sldId id="277" r:id="rId26"/>
    <p:sldId id="279" r:id="rId27"/>
    <p:sldId id="280" r:id="rId28"/>
    <p:sldId id="281" r:id="rId29"/>
    <p:sldId id="282" r:id="rId30"/>
    <p:sldId id="283" r:id="rId31"/>
    <p:sldId id="284" r:id="rId32"/>
    <p:sldId id="285" r:id="rId33"/>
    <p:sldId id="287" r:id="rId34"/>
    <p:sldId id="286" r:id="rId35"/>
    <p:sldId id="288" r:id="rId36"/>
    <p:sldId id="289" r:id="rId37"/>
    <p:sldId id="290" r:id="rId38"/>
    <p:sldId id="291" r:id="rId39"/>
    <p:sldId id="292" r:id="rId40"/>
    <p:sldId id="293" r:id="rId41"/>
    <p:sldId id="294" r:id="rId42"/>
    <p:sldId id="324" r:id="rId43"/>
    <p:sldId id="325" r:id="rId44"/>
    <p:sldId id="326" r:id="rId45"/>
    <p:sldId id="327" r:id="rId46"/>
    <p:sldId id="328" r:id="rId47"/>
    <p:sldId id="329" r:id="rId48"/>
    <p:sldId id="295" r:id="rId49"/>
    <p:sldId id="296" r:id="rId50"/>
    <p:sldId id="297" r:id="rId51"/>
    <p:sldId id="298" r:id="rId52"/>
    <p:sldId id="299" r:id="rId53"/>
    <p:sldId id="300" r:id="rId54"/>
    <p:sldId id="301" r:id="rId55"/>
    <p:sldId id="302" r:id="rId56"/>
    <p:sldId id="319" r:id="rId57"/>
    <p:sldId id="320" r:id="rId58"/>
    <p:sldId id="321" r:id="rId59"/>
    <p:sldId id="322" r:id="rId60"/>
    <p:sldId id="323" r:id="rId61"/>
    <p:sldId id="303" r:id="rId62"/>
    <p:sldId id="306" r:id="rId63"/>
    <p:sldId id="305" r:id="rId64"/>
    <p:sldId id="304" r:id="rId65"/>
    <p:sldId id="307" r:id="rId66"/>
    <p:sldId id="308" r:id="rId67"/>
    <p:sldId id="310" r:id="rId68"/>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7F623A4-0B23-2A4D-ABAC-680B599EB1DE}">
          <p14:sldIdLst>
            <p14:sldId id="262"/>
            <p14:sldId id="256"/>
            <p14:sldId id="261"/>
            <p14:sldId id="268"/>
            <p14:sldId id="264"/>
            <p14:sldId id="263"/>
            <p14:sldId id="312"/>
            <p14:sldId id="313"/>
            <p14:sldId id="314"/>
            <p14:sldId id="315"/>
            <p14:sldId id="316"/>
            <p14:sldId id="317"/>
            <p14:sldId id="318"/>
            <p14:sldId id="265"/>
            <p14:sldId id="330"/>
            <p14:sldId id="269"/>
            <p14:sldId id="271"/>
            <p14:sldId id="270"/>
            <p14:sldId id="273"/>
            <p14:sldId id="275"/>
            <p14:sldId id="278"/>
            <p14:sldId id="276"/>
            <p14:sldId id="274"/>
            <p14:sldId id="277"/>
            <p14:sldId id="279"/>
            <p14:sldId id="280"/>
            <p14:sldId id="281"/>
            <p14:sldId id="282"/>
            <p14:sldId id="283"/>
            <p14:sldId id="284"/>
            <p14:sldId id="285"/>
            <p14:sldId id="287"/>
            <p14:sldId id="286"/>
            <p14:sldId id="288"/>
            <p14:sldId id="289"/>
            <p14:sldId id="290"/>
            <p14:sldId id="291"/>
            <p14:sldId id="292"/>
            <p14:sldId id="293"/>
            <p14:sldId id="294"/>
            <p14:sldId id="324"/>
            <p14:sldId id="325"/>
            <p14:sldId id="326"/>
            <p14:sldId id="327"/>
            <p14:sldId id="328"/>
            <p14:sldId id="329"/>
            <p14:sldId id="295"/>
            <p14:sldId id="296"/>
            <p14:sldId id="297"/>
            <p14:sldId id="298"/>
            <p14:sldId id="299"/>
            <p14:sldId id="300"/>
            <p14:sldId id="301"/>
            <p14:sldId id="302"/>
            <p14:sldId id="319"/>
            <p14:sldId id="320"/>
            <p14:sldId id="321"/>
            <p14:sldId id="322"/>
            <p14:sldId id="323"/>
            <p14:sldId id="303"/>
            <p14:sldId id="306"/>
            <p14:sldId id="305"/>
            <p14:sldId id="304"/>
            <p14:sldId id="307"/>
            <p14:sldId id="308"/>
            <p14:sldId id="310"/>
          </p14:sldIdLst>
        </p14:section>
        <p14:section name="Untitled Section" id="{CF9D4A4A-EA0B-EC46-AA49-09D3C158EB7A}">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FF0000"/>
    <a:srgbClr val="F9F7ED"/>
    <a:srgbClr val="E10C25"/>
    <a:srgbClr val="C00000"/>
    <a:srgbClr val="ABA09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p:restoredLeft sz="15602" autoAdjust="0"/>
    <p:restoredTop sz="94698" autoAdjust="0"/>
  </p:normalViewPr>
  <p:slideViewPr>
    <p:cSldViewPr snapToGrid="0" snapToObjects="1">
      <p:cViewPr varScale="1">
        <p:scale>
          <a:sx n="107" d="100"/>
          <a:sy n="107" d="100"/>
        </p:scale>
        <p:origin x="114" y="534"/>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110" d="100"/>
          <a:sy n="110" d="100"/>
        </p:scale>
        <p:origin x="-5240"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 Type="http://schemas.openxmlformats.org/officeDocument/2006/relationships/slide" Target="slides/slide5.xml"/><Relationship Id="rId71"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C2C7E1B-0FB2-EF49-BD61-34156D2B3363}" type="datetimeFigureOut">
              <a:rPr lang="en-US" smtClean="0"/>
              <a:t>11/8/2017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1EEC095-0C61-8349-94A1-92AD29238D98}" type="slidenum">
              <a:rPr lang="en-US" smtClean="0"/>
              <a:t>‹#›</a:t>
            </a:fld>
            <a:endParaRPr lang="en-US"/>
          </a:p>
        </p:txBody>
      </p:sp>
    </p:spTree>
    <p:extLst>
      <p:ext uri="{BB962C8B-B14F-4D97-AF65-F5344CB8AC3E}">
        <p14:creationId xmlns:p14="http://schemas.microsoft.com/office/powerpoint/2010/main" val="2711023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CDEAC70-5B47-CE46-9873-4A38F887EC72}" type="datetimeFigureOut">
              <a:rPr lang="en-US" smtClean="0"/>
              <a:t>11/8/2017</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6F22888-E826-FB40-BAF4-ED638D1B1E99}" type="slidenum">
              <a:rPr lang="en-US" smtClean="0"/>
              <a:t>‹#›</a:t>
            </a:fld>
            <a:endParaRPr lang="en-US"/>
          </a:p>
        </p:txBody>
      </p:sp>
    </p:spTree>
    <p:extLst>
      <p:ext uri="{BB962C8B-B14F-4D97-AF65-F5344CB8AC3E}">
        <p14:creationId xmlns:p14="http://schemas.microsoft.com/office/powerpoint/2010/main" val="343338026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everyone to the course and have introductions.</a:t>
            </a:r>
          </a:p>
        </p:txBody>
      </p:sp>
      <p:sp>
        <p:nvSpPr>
          <p:cNvPr id="4" name="Slide Number Placeholder 3"/>
          <p:cNvSpPr>
            <a:spLocks noGrp="1"/>
          </p:cNvSpPr>
          <p:nvPr>
            <p:ph type="sldNum" sz="quarter" idx="10"/>
          </p:nvPr>
        </p:nvSpPr>
        <p:spPr/>
        <p:txBody>
          <a:bodyPr/>
          <a:lstStyle/>
          <a:p>
            <a:fld id="{36F22888-E826-FB40-BAF4-ED638D1B1E99}" type="slidenum">
              <a:rPr lang="en-US" smtClean="0"/>
              <a:t>2</a:t>
            </a:fld>
            <a:endParaRPr lang="en-US"/>
          </a:p>
        </p:txBody>
      </p:sp>
    </p:spTree>
    <p:extLst>
      <p:ext uri="{BB962C8B-B14F-4D97-AF65-F5344CB8AC3E}">
        <p14:creationId xmlns:p14="http://schemas.microsoft.com/office/powerpoint/2010/main" val="42079934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course goals.</a:t>
            </a:r>
          </a:p>
        </p:txBody>
      </p:sp>
      <p:sp>
        <p:nvSpPr>
          <p:cNvPr id="4" name="Slide Number Placeholder 3"/>
          <p:cNvSpPr>
            <a:spLocks noGrp="1"/>
          </p:cNvSpPr>
          <p:nvPr>
            <p:ph type="sldNum" sz="quarter" idx="10"/>
          </p:nvPr>
        </p:nvSpPr>
        <p:spPr/>
        <p:txBody>
          <a:bodyPr/>
          <a:lstStyle/>
          <a:p>
            <a:fld id="{36F22888-E826-FB40-BAF4-ED638D1B1E99}" type="slidenum">
              <a:rPr lang="en-US" smtClean="0"/>
              <a:t>3</a:t>
            </a:fld>
            <a:endParaRPr lang="en-US"/>
          </a:p>
        </p:txBody>
      </p:sp>
    </p:spTree>
    <p:extLst>
      <p:ext uri="{BB962C8B-B14F-4D97-AF65-F5344CB8AC3E}">
        <p14:creationId xmlns:p14="http://schemas.microsoft.com/office/powerpoint/2010/main" val="37241634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session is designed to help you gain a better understanding of the biblical foundation for mission and why God calls us to engage in mission. </a:t>
            </a:r>
          </a:p>
        </p:txBody>
      </p:sp>
      <p:sp>
        <p:nvSpPr>
          <p:cNvPr id="4" name="Slide Number Placeholder 3"/>
          <p:cNvSpPr>
            <a:spLocks noGrp="1"/>
          </p:cNvSpPr>
          <p:nvPr>
            <p:ph type="sldNum" sz="quarter" idx="10"/>
          </p:nvPr>
        </p:nvSpPr>
        <p:spPr/>
        <p:txBody>
          <a:bodyPr/>
          <a:lstStyle/>
          <a:p>
            <a:fld id="{36F22888-E826-FB40-BAF4-ED638D1B1E99}" type="slidenum">
              <a:rPr lang="en-US" smtClean="0"/>
              <a:t>4</a:t>
            </a:fld>
            <a:endParaRPr lang="en-US"/>
          </a:p>
        </p:txBody>
      </p:sp>
    </p:spTree>
    <p:extLst>
      <p:ext uri="{BB962C8B-B14F-4D97-AF65-F5344CB8AC3E}">
        <p14:creationId xmlns:p14="http://schemas.microsoft.com/office/powerpoint/2010/main" val="1356081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butcher paper (non-bleed through), or something similar, hang a mural on the wall divided into five sections—one for each session. You could also use “post-it” newsprint sized paper which you could remove from the pad after each session and hang on the wall.</a:t>
            </a:r>
          </a:p>
          <a:p>
            <a:endParaRPr lang="en-US" dirty="0"/>
          </a:p>
          <a:p>
            <a:r>
              <a:rPr lang="en-US" dirty="0"/>
              <a:t>The title for the mural would be “Mission is...” Have colored markers available and as people arrive to the first session, have them complete the sentence by writing a word or words on the mural.</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5</a:t>
            </a:fld>
            <a:endParaRPr lang="en-US"/>
          </a:p>
        </p:txBody>
      </p:sp>
    </p:spTree>
    <p:extLst>
      <p:ext uri="{BB962C8B-B14F-4D97-AF65-F5344CB8AC3E}">
        <p14:creationId xmlns:p14="http://schemas.microsoft.com/office/powerpoint/2010/main" val="25895795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Light the candle signifying God’s presence in the class. (A battery operated candle will also suffice.) </a:t>
            </a:r>
          </a:p>
          <a:p>
            <a:r>
              <a:rPr lang="en-US" dirty="0"/>
              <a:t>Sing together “Spirit of God” (#2117-The Faith We Sing) or “Santo, </a:t>
            </a:r>
            <a:r>
              <a:rPr lang="en-US" dirty="0" err="1"/>
              <a:t>santo</a:t>
            </a:r>
            <a:r>
              <a:rPr lang="en-US" dirty="0"/>
              <a:t>, </a:t>
            </a:r>
            <a:r>
              <a:rPr lang="en-US" dirty="0" err="1"/>
              <a:t>santo</a:t>
            </a:r>
            <a:r>
              <a:rPr lang="en-US" dirty="0"/>
              <a:t>” (#49-Global Praise 1).</a:t>
            </a:r>
          </a:p>
          <a:p>
            <a:r>
              <a:rPr lang="en-US" dirty="0"/>
              <a:t>Read Psalm 33 responsively as follows.</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6</a:t>
            </a:fld>
            <a:endParaRPr lang="en-US"/>
          </a:p>
        </p:txBody>
      </p:sp>
    </p:spTree>
    <p:extLst>
      <p:ext uri="{BB962C8B-B14F-4D97-AF65-F5344CB8AC3E}">
        <p14:creationId xmlns:p14="http://schemas.microsoft.com/office/powerpoint/2010/main" val="2763051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you who are righteous, </a:t>
            </a:r>
          </a:p>
          <a:p>
            <a:r>
              <a:rPr lang="en-US" dirty="0"/>
              <a:t>Shout joyfully to the Lord!</a:t>
            </a:r>
          </a:p>
          <a:p>
            <a:r>
              <a:rPr lang="en-US" dirty="0"/>
              <a:t>It’s right for those who do right to praise god.</a:t>
            </a:r>
          </a:p>
          <a:p>
            <a:r>
              <a:rPr lang="en-US" b="1" dirty="0"/>
              <a:t>Give thanks to the Lord with the lyre!</a:t>
            </a:r>
          </a:p>
          <a:p>
            <a:r>
              <a:rPr lang="en-US" b="1" dirty="0"/>
              <a:t>Sing praises to him with the ten-stringed harp!</a:t>
            </a:r>
          </a:p>
          <a:p>
            <a:r>
              <a:rPr lang="en-US" b="1" dirty="0"/>
              <a:t>Sing to him a new song!</a:t>
            </a:r>
          </a:p>
          <a:p>
            <a:r>
              <a:rPr lang="en-US" b="1" dirty="0"/>
              <a:t>Play your best with joyful shouts!</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7</a:t>
            </a:fld>
            <a:endParaRPr lang="en-US"/>
          </a:p>
        </p:txBody>
      </p:sp>
    </p:spTree>
    <p:extLst>
      <p:ext uri="{BB962C8B-B14F-4D97-AF65-F5344CB8AC3E}">
        <p14:creationId xmlns:p14="http://schemas.microsoft.com/office/powerpoint/2010/main" val="28300406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the Lord’s word is right,</a:t>
            </a:r>
          </a:p>
          <a:p>
            <a:r>
              <a:rPr lang="en-US" dirty="0"/>
              <a:t>His every act is done in good faith.</a:t>
            </a:r>
          </a:p>
          <a:p>
            <a:r>
              <a:rPr lang="en-US" dirty="0"/>
              <a:t>He loves righteousness and justice; </a:t>
            </a:r>
          </a:p>
          <a:p>
            <a:r>
              <a:rPr lang="en-US" b="1" dirty="0"/>
              <a:t>The Lord’s faithful love fills the whole earth.</a:t>
            </a:r>
          </a:p>
          <a:p>
            <a:r>
              <a:rPr lang="en-US" b="1" dirty="0"/>
              <a:t>The skies were made by the Lord’s word,</a:t>
            </a:r>
          </a:p>
          <a:p>
            <a:r>
              <a:rPr lang="en-US" b="1" dirty="0"/>
              <a:t>All their starry multitude by the breath of his mouth.</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8</a:t>
            </a:fld>
            <a:endParaRPr lang="en-US"/>
          </a:p>
        </p:txBody>
      </p:sp>
    </p:spTree>
    <p:extLst>
      <p:ext uri="{BB962C8B-B14F-4D97-AF65-F5344CB8AC3E}">
        <p14:creationId xmlns:p14="http://schemas.microsoft.com/office/powerpoint/2010/main" val="17869513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 gathered the ocean waters into a heap; </a:t>
            </a:r>
          </a:p>
          <a:p>
            <a:r>
              <a:rPr lang="en-US" dirty="0"/>
              <a:t>He put the deep seas into storerooms.</a:t>
            </a:r>
          </a:p>
          <a:p>
            <a:r>
              <a:rPr lang="en-US" dirty="0"/>
              <a:t>All the earth honors the Lord;</a:t>
            </a:r>
          </a:p>
          <a:p>
            <a:r>
              <a:rPr lang="en-US" dirty="0"/>
              <a:t>All the earth’s inhabitants stand in awe of him.</a:t>
            </a:r>
          </a:p>
          <a:p>
            <a:r>
              <a:rPr lang="en-US" b="1" dirty="0"/>
              <a:t>Because when he spoke, it happened!</a:t>
            </a:r>
          </a:p>
          <a:p>
            <a:r>
              <a:rPr lang="en-US" b="1" dirty="0"/>
              <a:t>When he commanded, there it was!</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9</a:t>
            </a:fld>
            <a:endParaRPr lang="en-US"/>
          </a:p>
        </p:txBody>
      </p:sp>
    </p:spTree>
    <p:extLst>
      <p:ext uri="{BB962C8B-B14F-4D97-AF65-F5344CB8AC3E}">
        <p14:creationId xmlns:p14="http://schemas.microsoft.com/office/powerpoint/2010/main" val="28872647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Lord overrules what the nations plan;</a:t>
            </a:r>
          </a:p>
          <a:p>
            <a:r>
              <a:rPr lang="en-US" dirty="0"/>
              <a:t>He frustrates what the peoples intend to do.</a:t>
            </a:r>
          </a:p>
          <a:p>
            <a:r>
              <a:rPr lang="en-US" dirty="0"/>
              <a:t>But the Lord’s plan stands forever; what he intends to do lasts from one generation to the next. </a:t>
            </a:r>
          </a:p>
          <a:p>
            <a:r>
              <a:rPr lang="en-US" b="1" dirty="0"/>
              <a:t>The nation whose God is the Lord, </a:t>
            </a:r>
          </a:p>
          <a:p>
            <a:r>
              <a:rPr lang="en-US" b="1" dirty="0"/>
              <a:t>the people that God has chosen as his possession, </a:t>
            </a:r>
          </a:p>
          <a:p>
            <a:r>
              <a:rPr lang="en-US" b="1" dirty="0"/>
              <a:t>is truly happy!</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10</a:t>
            </a:fld>
            <a:endParaRPr lang="en-US"/>
          </a:p>
        </p:txBody>
      </p:sp>
    </p:spTree>
    <p:extLst>
      <p:ext uri="{BB962C8B-B14F-4D97-AF65-F5344CB8AC3E}">
        <p14:creationId xmlns:p14="http://schemas.microsoft.com/office/powerpoint/2010/main" val="38017181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Lord looks down from heaven; He sees every human being.</a:t>
            </a:r>
          </a:p>
          <a:p>
            <a:r>
              <a:rPr lang="en-US" dirty="0"/>
              <a:t>From his dwelling place God observes all who live on earth.</a:t>
            </a:r>
          </a:p>
          <a:p>
            <a:r>
              <a:rPr lang="en-US" b="1" dirty="0"/>
              <a:t>God is the one who made all their hearts, </a:t>
            </a:r>
          </a:p>
          <a:p>
            <a:r>
              <a:rPr lang="en-US" b="1" dirty="0"/>
              <a:t>the one who knows everything they do.</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11</a:t>
            </a:fld>
            <a:endParaRPr lang="en-US"/>
          </a:p>
        </p:txBody>
      </p:sp>
    </p:spTree>
    <p:extLst>
      <p:ext uri="{BB962C8B-B14F-4D97-AF65-F5344CB8AC3E}">
        <p14:creationId xmlns:p14="http://schemas.microsoft.com/office/powerpoint/2010/main" val="15012961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Kings aren’t saved by the strength of their armies;</a:t>
            </a:r>
          </a:p>
          <a:p>
            <a:r>
              <a:rPr lang="en-US" dirty="0"/>
              <a:t>Warriors aren’t rescued by how much power they have.</a:t>
            </a:r>
          </a:p>
          <a:p>
            <a:r>
              <a:rPr lang="en-US" dirty="0"/>
              <a:t>A warhorse is a bad bet for victory; </a:t>
            </a:r>
          </a:p>
          <a:p>
            <a:r>
              <a:rPr lang="en-US" dirty="0"/>
              <a:t>It can’t save despite its great strength.</a:t>
            </a:r>
          </a:p>
          <a:p>
            <a:r>
              <a:rPr lang="en-US" b="1" dirty="0"/>
              <a:t>But look here: the Lord’s eyes watch all who honor him,</a:t>
            </a:r>
          </a:p>
          <a:p>
            <a:r>
              <a:rPr lang="en-US" b="1" dirty="0"/>
              <a:t>All who wait for this faithful love,</a:t>
            </a:r>
          </a:p>
          <a:p>
            <a:r>
              <a:rPr lang="en-US" b="1" dirty="0"/>
              <a:t>To deliver their lives from death</a:t>
            </a:r>
          </a:p>
          <a:p>
            <a:r>
              <a:rPr lang="en-US" b="1" dirty="0"/>
              <a:t>And keep them alive during a famine.</a:t>
            </a:r>
          </a:p>
        </p:txBody>
      </p:sp>
      <p:sp>
        <p:nvSpPr>
          <p:cNvPr id="4" name="Slide Number Placeholder 3"/>
          <p:cNvSpPr>
            <a:spLocks noGrp="1"/>
          </p:cNvSpPr>
          <p:nvPr>
            <p:ph type="sldNum" sz="quarter" idx="10"/>
          </p:nvPr>
        </p:nvSpPr>
        <p:spPr/>
        <p:txBody>
          <a:bodyPr/>
          <a:lstStyle/>
          <a:p>
            <a:fld id="{36F22888-E826-FB40-BAF4-ED638D1B1E99}" type="slidenum">
              <a:rPr lang="en-US" smtClean="0"/>
              <a:t>12</a:t>
            </a:fld>
            <a:endParaRPr lang="en-US"/>
          </a:p>
        </p:txBody>
      </p:sp>
    </p:spTree>
    <p:extLst>
      <p:ext uri="{BB962C8B-B14F-4D97-AF65-F5344CB8AC3E}">
        <p14:creationId xmlns:p14="http://schemas.microsoft.com/office/powerpoint/2010/main" val="604441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put our hope in the Lord.</a:t>
            </a:r>
          </a:p>
          <a:p>
            <a:r>
              <a:rPr lang="en-US" dirty="0"/>
              <a:t>He is our help and our shield.</a:t>
            </a:r>
          </a:p>
          <a:p>
            <a:r>
              <a:rPr lang="en-US" b="1" dirty="0"/>
              <a:t>Our heart rejoices in God</a:t>
            </a:r>
          </a:p>
          <a:p>
            <a:r>
              <a:rPr lang="en-US" b="1" dirty="0"/>
              <a:t>Because we trust his holy name.</a:t>
            </a:r>
          </a:p>
          <a:p>
            <a:r>
              <a:rPr lang="en-US" b="1" dirty="0"/>
              <a:t>Lord, let your faithful love surround us,</a:t>
            </a:r>
          </a:p>
          <a:p>
            <a:r>
              <a:rPr lang="en-US" b="1" dirty="0"/>
              <a:t>Because we wait for you.</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13</a:t>
            </a:fld>
            <a:endParaRPr lang="en-US"/>
          </a:p>
        </p:txBody>
      </p:sp>
    </p:spTree>
    <p:extLst>
      <p:ext uri="{BB962C8B-B14F-4D97-AF65-F5344CB8AC3E}">
        <p14:creationId xmlns:p14="http://schemas.microsoft.com/office/powerpoint/2010/main" val="28911211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Pray together:</a:t>
            </a:r>
          </a:p>
          <a:p>
            <a:r>
              <a:rPr lang="en-US" dirty="0"/>
              <a:t>Dear God, thank you for your unfailing love. Thank you that you have entrusted us with your mission. Help us to be faithful and to exude your presence from the very essence of our being. Teach us how to serve you better as we join you in your mission in this world. For it is in the name of your Son, Jesus Christ, we pray. Amen.</a:t>
            </a:r>
          </a:p>
        </p:txBody>
      </p:sp>
      <p:sp>
        <p:nvSpPr>
          <p:cNvPr id="4" name="Slide Number Placeholder 3"/>
          <p:cNvSpPr>
            <a:spLocks noGrp="1"/>
          </p:cNvSpPr>
          <p:nvPr>
            <p:ph type="sldNum" sz="quarter" idx="10"/>
          </p:nvPr>
        </p:nvSpPr>
        <p:spPr/>
        <p:txBody>
          <a:bodyPr/>
          <a:lstStyle/>
          <a:p>
            <a:fld id="{36F22888-E826-FB40-BAF4-ED638D1B1E99}" type="slidenum">
              <a:rPr lang="en-US" smtClean="0"/>
              <a:t>14</a:t>
            </a:fld>
            <a:endParaRPr lang="en-US"/>
          </a:p>
        </p:txBody>
      </p:sp>
    </p:spTree>
    <p:extLst>
      <p:ext uri="{BB962C8B-B14F-4D97-AF65-F5344CB8AC3E}">
        <p14:creationId xmlns:p14="http://schemas.microsoft.com/office/powerpoint/2010/main" val="40110324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i="1" kern="1200" dirty="0">
                <a:solidFill>
                  <a:schemeClr val="tx1"/>
                </a:solidFill>
                <a:effectLst/>
                <a:latin typeface="+mn-lt"/>
                <a:ea typeface="+mn-ea"/>
                <a:cs typeface="+mn-cs"/>
              </a:rPr>
              <a:t>Play Mission Trivia: As an icebreaker ask the following trivia questions around mission to get the conversation started.</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What is the new name for the mission agency of The United Methodist Church? </a:t>
            </a:r>
            <a:r>
              <a:rPr lang="en-US" sz="1200" i="1" kern="1200" dirty="0">
                <a:solidFill>
                  <a:schemeClr val="tx1"/>
                </a:solidFill>
                <a:effectLst/>
                <a:latin typeface="+mn-lt"/>
                <a:ea typeface="+mn-ea"/>
                <a:cs typeface="+mn-cs"/>
              </a:rPr>
              <a:t>(Global Ministries—The United Methodist Church)</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What is the official program of The United Methodist Church for voluntary, designated, second-mile giving? </a:t>
            </a:r>
            <a:r>
              <a:rPr lang="en-US" sz="1200" i="1" kern="1200" dirty="0">
                <a:solidFill>
                  <a:schemeClr val="tx1"/>
                </a:solidFill>
                <a:effectLst/>
                <a:latin typeface="+mn-lt"/>
                <a:ea typeface="+mn-ea"/>
                <a:cs typeface="+mn-cs"/>
              </a:rPr>
              <a:t>(The Advance)</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What percent of all Advance giving goes to the chosen mission project or ministry? </a:t>
            </a:r>
            <a:r>
              <a:rPr lang="en-US" sz="1200" i="1" kern="1200" dirty="0">
                <a:solidFill>
                  <a:schemeClr val="tx1"/>
                </a:solidFill>
                <a:effectLst/>
                <a:latin typeface="+mn-lt"/>
                <a:ea typeface="+mn-ea"/>
                <a:cs typeface="+mn-cs"/>
              </a:rPr>
              <a:t>(100%)</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What percentage of missionaries come from outside the United States of America? </a:t>
            </a:r>
            <a:r>
              <a:rPr lang="en-US" sz="1200" i="1" kern="1200" dirty="0">
                <a:solidFill>
                  <a:schemeClr val="tx1"/>
                </a:solidFill>
                <a:effectLst/>
                <a:latin typeface="+mn-lt"/>
                <a:ea typeface="+mn-ea"/>
                <a:cs typeface="+mn-cs"/>
              </a:rPr>
              <a:t>(40%)</a:t>
            </a:r>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What is the name of the official United Methodist program area for volunteer mission teams? </a:t>
            </a:r>
            <a:r>
              <a:rPr lang="en-US" sz="1200" i="1" kern="1200" dirty="0">
                <a:solidFill>
                  <a:schemeClr val="tx1"/>
                </a:solidFill>
                <a:effectLst/>
                <a:latin typeface="+mn-lt"/>
                <a:ea typeface="+mn-ea"/>
                <a:cs typeface="+mn-cs"/>
              </a:rPr>
              <a:t>(United Methodist Volunteers in Mission)</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What is the name of your class leader who is passionate about mission? </a:t>
            </a:r>
            <a:r>
              <a:rPr lang="en-US" sz="1200" i="1" kern="1200" dirty="0">
                <a:solidFill>
                  <a:schemeClr val="tx1"/>
                </a:solidFill>
                <a:effectLst/>
                <a:latin typeface="+mn-lt"/>
                <a:ea typeface="+mn-ea"/>
                <a:cs typeface="+mn-cs"/>
              </a:rPr>
              <a:t>(Your name.)</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15</a:t>
            </a:fld>
            <a:endParaRPr lang="en-US"/>
          </a:p>
        </p:txBody>
      </p:sp>
    </p:spTree>
    <p:extLst>
      <p:ext uri="{BB962C8B-B14F-4D97-AF65-F5344CB8AC3E}">
        <p14:creationId xmlns:p14="http://schemas.microsoft.com/office/powerpoint/2010/main" val="18113361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i="1" kern="1200" dirty="0">
                <a:solidFill>
                  <a:schemeClr val="tx1"/>
                </a:solidFill>
                <a:effectLst/>
                <a:latin typeface="+mn-lt"/>
                <a:ea typeface="+mn-ea"/>
                <a:cs typeface="+mn-cs"/>
              </a:rPr>
              <a:t>Read Luke 10:1-21 together.</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These seventy-two were sent out as missionaries by Jesus Himself, equipped only with a life-changing message which was reflected in the changed life of the messengers. They knew and understood the message of hope which Jesus Christ was offering to the world because they lived it. The message of hope was this: “The Kingdom of God is near you.” God is already at work in the world and we are to engage the world on behalf of God’s kingdom. Our lives give witness to God who is already present in the places we go to. As witnesses, we are a vital participant in God’s mission to the world as instruments of grace.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Jeremy Basset states on page five of “A Mission Journey” </a:t>
            </a:r>
            <a:r>
              <a:rPr lang="en-US" sz="1200" i="1" kern="1200" dirty="0">
                <a:solidFill>
                  <a:schemeClr val="tx1"/>
                </a:solidFill>
                <a:effectLst/>
                <a:latin typeface="+mn-lt"/>
                <a:ea typeface="+mn-ea"/>
                <a:cs typeface="+mn-cs"/>
              </a:rPr>
              <a:t>(PHASE TWO: Theology of Christian Mission)</a:t>
            </a:r>
            <a:r>
              <a:rPr lang="en-US" sz="1200" kern="1200" dirty="0">
                <a:solidFill>
                  <a:schemeClr val="tx1"/>
                </a:solidFill>
                <a:effectLst/>
                <a:latin typeface="+mn-lt"/>
                <a:ea typeface="+mn-ea"/>
                <a:cs typeface="+mn-cs"/>
              </a:rPr>
              <a:t> that “woven throughout the various literary forms that comprise the Bible is the theme that our Creator God is at work in the world bringing about God’s reign.” </a:t>
            </a:r>
          </a:p>
          <a:p>
            <a:r>
              <a:rPr lang="en-US" sz="1200" kern="1200" dirty="0">
                <a:solidFill>
                  <a:schemeClr val="tx1"/>
                </a:solidFill>
                <a:effectLst/>
                <a:latin typeface="+mn-lt"/>
                <a:ea typeface="+mn-ea"/>
                <a:cs typeface="+mn-cs"/>
              </a:rPr>
              <a:t> </a:t>
            </a:r>
          </a:p>
          <a:p>
            <a:pPr lvl="0"/>
            <a:r>
              <a:rPr lang="en-US" sz="1200" b="1" i="1" kern="1200" dirty="0">
                <a:solidFill>
                  <a:schemeClr val="tx1"/>
                </a:solidFill>
                <a:effectLst/>
                <a:latin typeface="+mn-lt"/>
                <a:ea typeface="+mn-ea"/>
                <a:cs typeface="+mn-cs"/>
              </a:rPr>
              <a:t>Have the class discuss the meaning of “the reign of God”. Ask how “the reign of God” differs from “the reign of humans”. Refer to Jeremy Basset’s quote on page three (PHASE ONE: Theology of Christian Mission):</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“God’s kingdom is not to be confused with our fallible and often manipulative human kingdoms. God’s kingdom is founded on a personal, loving relationship with the King (some prefer to use the word “kin-</a:t>
            </a:r>
            <a:r>
              <a:rPr lang="en-US" sz="1200" i="1" kern="1200" dirty="0" err="1">
                <a:solidFill>
                  <a:schemeClr val="tx1"/>
                </a:solidFill>
                <a:effectLst/>
                <a:latin typeface="+mn-lt"/>
                <a:ea typeface="+mn-ea"/>
                <a:cs typeface="+mn-cs"/>
              </a:rPr>
              <a:t>dom</a:t>
            </a:r>
            <a:r>
              <a:rPr lang="en-US" sz="1200" i="1" kern="1200" dirty="0">
                <a:solidFill>
                  <a:schemeClr val="tx1"/>
                </a:solidFill>
                <a:effectLst/>
                <a:latin typeface="+mn-lt"/>
                <a:ea typeface="+mn-ea"/>
                <a:cs typeface="+mn-cs"/>
              </a:rPr>
              <a:t>” to signify this wonderful truth). In this kingdom, God alone reigns, and we connect joyfully and equally with one another. There is no hierarchy, control, or exploitation. This is the world restored to the way God intended it to be. It is the reign of God alone.”</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16</a:t>
            </a:fld>
            <a:endParaRPr lang="en-US"/>
          </a:p>
        </p:txBody>
      </p:sp>
    </p:spTree>
    <p:extLst>
      <p:ext uri="{BB962C8B-B14F-4D97-AF65-F5344CB8AC3E}">
        <p14:creationId xmlns:p14="http://schemas.microsoft.com/office/powerpoint/2010/main" val="41357004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Basset further states that “the pinnacle of God’s work is Jesus—God made flesh, living among us in service of God’s mission. Jesus spoke about, demonstrated with signs and wonders, and lived solely for the establishment of God’s kingdom.” He further states that “it is not so much that the church has a mission, but that God’s mission has a church.”</a:t>
            </a:r>
          </a:p>
          <a:p>
            <a:r>
              <a:rPr lang="en-US" sz="1200" kern="1200" dirty="0">
                <a:solidFill>
                  <a:schemeClr val="tx1"/>
                </a:solidFill>
                <a:effectLst/>
                <a:latin typeface="+mn-lt"/>
                <a:ea typeface="+mn-ea"/>
                <a:cs typeface="+mn-cs"/>
              </a:rPr>
              <a:t> </a:t>
            </a:r>
          </a:p>
          <a:p>
            <a:pPr lvl="0"/>
            <a:r>
              <a:rPr lang="en-US" sz="1200" b="1" i="1" kern="1200" dirty="0">
                <a:solidFill>
                  <a:schemeClr val="tx1"/>
                </a:solidFill>
                <a:effectLst/>
                <a:latin typeface="+mn-lt"/>
                <a:ea typeface="+mn-ea"/>
                <a:cs typeface="+mn-cs"/>
              </a:rPr>
              <a:t>Discuss:</a:t>
            </a:r>
            <a:r>
              <a:rPr lang="en-US" sz="1200" kern="1200" dirty="0">
                <a:solidFill>
                  <a:schemeClr val="tx1"/>
                </a:solidFill>
                <a:effectLst/>
                <a:latin typeface="+mn-lt"/>
                <a:ea typeface="+mn-ea"/>
                <a:cs typeface="+mn-cs"/>
              </a:rPr>
              <a:t> What does it mean that “it is not so much that the church has a mission, but that God’s mission has a church”?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Church is to work and to engage the world on behalf of God’s kingdom—to be instruments of grace. Jesus tells us how to do this through the Great Commission (Matthew 28:19-20) and the Great Commandment (Matthew 22:34-37). </a:t>
            </a:r>
            <a:r>
              <a:rPr lang="en-US" sz="1200" b="1" i="1" kern="1200" dirty="0">
                <a:solidFill>
                  <a:schemeClr val="tx1"/>
                </a:solidFill>
                <a:effectLst/>
                <a:latin typeface="+mn-lt"/>
                <a:ea typeface="+mn-ea"/>
                <a:cs typeface="+mn-cs"/>
              </a:rPr>
              <a:t>(Have the class discuss why Jesus gave both these mandates and not just one of them.) </a:t>
            </a:r>
            <a:endParaRPr lang="en-US" sz="1200" kern="1200" dirty="0">
              <a:solidFill>
                <a:schemeClr val="tx1"/>
              </a:solidFill>
              <a:effectLst/>
              <a:latin typeface="+mn-lt"/>
              <a:ea typeface="+mn-ea"/>
              <a:cs typeface="+mn-cs"/>
            </a:endParaRPr>
          </a:p>
          <a:p>
            <a:r>
              <a:rPr lang="en-US" sz="1200" b="1" i="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Having a theology of mission serves to inform how we can truly become God’s instrument of grace in the world, whether near or afar—just as we have read in Luke 10:1-21. A theology of mission defines what we believe about the world and what we believe about God’s mission in the world. Mission IS the purpose of the Church.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17</a:t>
            </a:fld>
            <a:endParaRPr lang="en-US"/>
          </a:p>
        </p:txBody>
      </p:sp>
    </p:spTree>
    <p:extLst>
      <p:ext uri="{BB962C8B-B14F-4D97-AF65-F5344CB8AC3E}">
        <p14:creationId xmlns:p14="http://schemas.microsoft.com/office/powerpoint/2010/main" val="38580242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United Methodist Church states its theology of mission in par. 120 and 121 in The 2012 Book of Discipline of The United Methodist Church: “The mission of the Church is to make disciples of Jesus Christ for the transformation of the world by proclaiming the good news of God’s grace and by exemplifying Jesus’ command to love God and neighbor, thus seeking the fulfillment of God’s reign and realm in the world.” “This mission is our grace-filled response to the Reign of God in the world announced by Jesus. God’s grace is active everywhere, at all times, carrying out this purpose as revealed in the Bible.” (BOD ¶121) Mission is not an option. Mission should be incorporated into everything we do as a Church, both individually and corporately, and into our very attitudes. When we engage in mission, we become sign posts for the reign of God—always pointing to what God has done and continues to do in the world, finding connections through the building of relationships, and inviting persons to be participants in God’s wonderful grace. </a:t>
            </a:r>
          </a:p>
          <a:p>
            <a:r>
              <a:rPr lang="en-US" sz="1200" kern="1200" dirty="0">
                <a:solidFill>
                  <a:schemeClr val="tx1"/>
                </a:solidFill>
                <a:effectLst/>
                <a:latin typeface="+mn-lt"/>
                <a:ea typeface="+mn-ea"/>
                <a:cs typeface="+mn-cs"/>
              </a:rPr>
              <a:t> </a:t>
            </a:r>
          </a:p>
          <a:p>
            <a:pPr lvl="0"/>
            <a:r>
              <a:rPr lang="en-US" sz="1200" b="1" i="1" kern="1200" dirty="0">
                <a:solidFill>
                  <a:schemeClr val="tx1"/>
                </a:solidFill>
                <a:effectLst/>
                <a:latin typeface="+mn-lt"/>
                <a:ea typeface="+mn-ea"/>
                <a:cs typeface="+mn-cs"/>
              </a:rPr>
              <a:t>Small groups: (Divide into small groups of 4-5 persons. Ask each group to share with each other where they have seen God at work in the world in the past week. Next have them share where they have seen God at work in themselves in the past week. This should take about 30 minutes.)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As participants in God’s mission to the world, it makes a difference as to what kind of sign post we have been, are, and will be. Attitude makes all the difference. </a:t>
            </a:r>
          </a:p>
          <a:p>
            <a:pPr lvl="0"/>
            <a:endParaRPr lang="en-US" sz="1200" b="1" i="1"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Read Philippians 2:5-8.</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Jeremy Basset states on page six of “A Mission Journey” </a:t>
            </a:r>
            <a:r>
              <a:rPr lang="en-US" sz="1200" i="1" kern="1200" dirty="0">
                <a:solidFill>
                  <a:schemeClr val="tx1"/>
                </a:solidFill>
                <a:effectLst/>
                <a:latin typeface="+mn-lt"/>
                <a:ea typeface="+mn-ea"/>
                <a:cs typeface="+mn-cs"/>
              </a:rPr>
              <a:t>(PHASE ONE: Theology of Christian Mission)</a:t>
            </a:r>
            <a:r>
              <a:rPr lang="en-US" sz="1200" b="1"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that “Paul was trying to get the church to look beyond a faith centered only on the church and focus instead on how they could live their lives for others. This passage gives insight into how we are to carry ourselves as Christians when participating in God’s mission.”</a:t>
            </a:r>
          </a:p>
          <a:p>
            <a:r>
              <a:rPr lang="en-US" sz="1200" kern="1200" dirty="0">
                <a:solidFill>
                  <a:schemeClr val="tx1"/>
                </a:solidFill>
                <a:effectLst/>
                <a:latin typeface="+mn-lt"/>
                <a:ea typeface="+mn-ea"/>
                <a:cs typeface="+mn-cs"/>
              </a:rPr>
              <a:t> </a:t>
            </a:r>
          </a:p>
          <a:p>
            <a:pPr lvl="0"/>
            <a:r>
              <a:rPr lang="en-US" sz="1200" b="1" i="1" kern="1200" dirty="0">
                <a:solidFill>
                  <a:schemeClr val="tx1"/>
                </a:solidFill>
                <a:effectLst/>
                <a:latin typeface="+mn-lt"/>
                <a:ea typeface="+mn-ea"/>
                <a:cs typeface="+mn-cs"/>
              </a:rPr>
              <a:t>Ask:</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What kind of attitude do these verses implore us to have?</a:t>
            </a:r>
          </a:p>
          <a:p>
            <a:pPr lvl="0"/>
            <a:r>
              <a:rPr lang="en-US" sz="1200" b="1" i="1" kern="1200" dirty="0">
                <a:solidFill>
                  <a:schemeClr val="tx1"/>
                </a:solidFill>
                <a:effectLst/>
                <a:latin typeface="+mn-lt"/>
                <a:ea typeface="+mn-ea"/>
                <a:cs typeface="+mn-cs"/>
              </a:rPr>
              <a:t>Have the class read “In Relationships with God and God’s World” on page seven of “A Mission Journey”</a:t>
            </a:r>
            <a:r>
              <a:rPr lang="en-US" sz="1200" i="1" kern="1200" dirty="0">
                <a:solidFill>
                  <a:schemeClr val="tx1"/>
                </a:solidFill>
                <a:effectLst/>
                <a:latin typeface="+mn-lt"/>
                <a:ea typeface="+mn-ea"/>
                <a:cs typeface="+mn-cs"/>
              </a:rPr>
              <a:t> </a:t>
            </a:r>
            <a:r>
              <a:rPr lang="en-US" sz="1200" b="1" i="1" kern="1200" dirty="0">
                <a:solidFill>
                  <a:schemeClr val="tx1"/>
                </a:solidFill>
                <a:effectLst/>
                <a:latin typeface="+mn-lt"/>
                <a:ea typeface="+mn-ea"/>
                <a:cs typeface="+mn-cs"/>
              </a:rPr>
              <a:t>(PHASE ONE: Theology of Christian Mission).</a:t>
            </a:r>
            <a:endParaRPr lang="en-US" sz="1200"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Have each person complete Worksheet A.</a:t>
            </a:r>
            <a:endParaRPr lang="en-US" sz="1200"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Discuss answers.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18</a:t>
            </a:fld>
            <a:endParaRPr lang="en-US"/>
          </a:p>
        </p:txBody>
      </p:sp>
    </p:spTree>
    <p:extLst>
      <p:ext uri="{BB962C8B-B14F-4D97-AF65-F5344CB8AC3E}">
        <p14:creationId xmlns:p14="http://schemas.microsoft.com/office/powerpoint/2010/main" val="20550484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When we acknowledge that God is at work in the world, when we recognize that we are sign posts for God’s reign, and that we have been called to serve by participating in God’s mission to the world, it will affect how we do all that we do in mission. It is all about bringing people back into the family of God—as family members. Attitude makes all the difference.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How we share a meal in another culture reflects attitude. Meals are about more than food. Meals reflect culture, and sometimes even theology, spirituality, and views of justice.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pPr lvl="0"/>
            <a:r>
              <a:rPr lang="en-US" sz="1200" b="1" i="1" kern="1200" dirty="0">
                <a:solidFill>
                  <a:schemeClr val="tx1"/>
                </a:solidFill>
                <a:effectLst/>
                <a:latin typeface="+mn-lt"/>
                <a:ea typeface="+mn-ea"/>
                <a:cs typeface="+mn-cs"/>
              </a:rPr>
              <a:t>Small groups: (Refer to pages 93-95 in “A Mission Journey”</a:t>
            </a:r>
            <a:r>
              <a:rPr lang="en-US" sz="1200" kern="1200" dirty="0">
                <a:solidFill>
                  <a:schemeClr val="tx1"/>
                </a:solidFill>
                <a:effectLst/>
                <a:latin typeface="+mn-lt"/>
                <a:ea typeface="+mn-ea"/>
                <a:cs typeface="+mn-cs"/>
              </a:rPr>
              <a:t> </a:t>
            </a:r>
            <a:r>
              <a:rPr lang="en-US" sz="1200" b="1" i="1" kern="1200" dirty="0">
                <a:solidFill>
                  <a:schemeClr val="tx1"/>
                </a:solidFill>
                <a:effectLst/>
                <a:latin typeface="+mn-lt"/>
                <a:ea typeface="+mn-ea"/>
                <a:cs typeface="+mn-cs"/>
              </a:rPr>
              <a:t>(PHASE TWO: A Meal is More than a Menu). If possible, invite someone from another country to share his or her cultural traditions around sharing a meal. Otherwise, delve into the various cultural traditions present within your class by having them describe how their families share meals together. Using the discussion themes and questions on pages 94 and 95 of “A Mission Journey” (PHASE TWO: A Meal is More than a Menu), have each small group share with each other their own cultural norms around sharing a meal. After 20-30 minutes, depending on size of group, have individuals share with the whole group some significant “learnings” they gained from the discussion within their small group.)</a:t>
            </a:r>
            <a:endParaRPr lang="en-US" sz="1200" kern="1200" dirty="0">
              <a:solidFill>
                <a:schemeClr val="tx1"/>
              </a:solidFill>
              <a:effectLst/>
              <a:latin typeface="+mn-lt"/>
              <a:ea typeface="+mn-ea"/>
              <a:cs typeface="+mn-cs"/>
            </a:endParaRPr>
          </a:p>
          <a:p>
            <a:r>
              <a:rPr lang="en-US" sz="1200" b="1" i="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One can see that even within a culture, there are many sub-cultures. The experience of meal sharing will vary from table to table. This is why it is so important that we see every encounter as an opportunity for mission and a way to serve as a sign post of God’s wonderful grace. Sharing a meal provides one of the most dynamic opportunities to build relationship through the bridging of cultural understanding and providing a taste of what it means to be a member of God’s family.</a:t>
            </a:r>
          </a:p>
          <a:p>
            <a:r>
              <a:rPr lang="en-US" sz="1200" b="1" i="1" u="none" strike="noStrike"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19</a:t>
            </a:fld>
            <a:endParaRPr lang="en-US"/>
          </a:p>
        </p:txBody>
      </p:sp>
    </p:spTree>
    <p:extLst>
      <p:ext uri="{BB962C8B-B14F-4D97-AF65-F5344CB8AC3E}">
        <p14:creationId xmlns:p14="http://schemas.microsoft.com/office/powerpoint/2010/main" val="20620090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i="1" kern="1200" dirty="0">
                <a:solidFill>
                  <a:schemeClr val="tx1"/>
                </a:solidFill>
                <a:effectLst/>
                <a:latin typeface="+mn-lt"/>
                <a:ea typeface="+mn-ea"/>
                <a:cs typeface="+mn-cs"/>
              </a:rPr>
              <a:t>Sing together “The Summons” (#2130-The Faith We Sing) or “</a:t>
            </a:r>
            <a:r>
              <a:rPr lang="en-US" sz="1200" b="1" i="1" kern="1200" dirty="0" err="1">
                <a:solidFill>
                  <a:schemeClr val="tx1"/>
                </a:solidFill>
                <a:effectLst/>
                <a:latin typeface="+mn-lt"/>
                <a:ea typeface="+mn-ea"/>
                <a:cs typeface="+mn-cs"/>
              </a:rPr>
              <a:t>Tua</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Palavra</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na</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vida</a:t>
            </a:r>
            <a:r>
              <a:rPr lang="en-US" sz="1200" b="1" i="1" kern="1200" dirty="0">
                <a:solidFill>
                  <a:schemeClr val="tx1"/>
                </a:solidFill>
                <a:effectLst/>
                <a:latin typeface="+mn-lt"/>
                <a:ea typeface="+mn-ea"/>
                <a:cs typeface="+mn-cs"/>
              </a:rPr>
              <a:t>” (#65-Global Praise I).</a:t>
            </a:r>
            <a:endParaRPr lang="en-US" sz="1200"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Encourage each person to share briefly places where God is at work.</a:t>
            </a:r>
            <a:endParaRPr lang="en-US" sz="1200"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Pray together “The Lord’s Prayer”.</a:t>
            </a:r>
            <a:endParaRPr lang="en-US" sz="1200" kern="1200" dirty="0">
              <a:solidFill>
                <a:schemeClr val="tx1"/>
              </a:solidFill>
              <a:effectLst/>
              <a:latin typeface="+mn-lt"/>
              <a:ea typeface="+mn-ea"/>
              <a:cs typeface="+mn-cs"/>
            </a:endParaRPr>
          </a:p>
          <a:p>
            <a:r>
              <a:rPr lang="en-US" sz="1200" b="1" i="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20</a:t>
            </a:fld>
            <a:endParaRPr lang="en-US"/>
          </a:p>
        </p:txBody>
      </p:sp>
    </p:spTree>
    <p:extLst>
      <p:ext uri="{BB962C8B-B14F-4D97-AF65-F5344CB8AC3E}">
        <p14:creationId xmlns:p14="http://schemas.microsoft.com/office/powerpoint/2010/main" val="32835560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Have the class add new words to “Mission is…” on the mural under “Session Two” using colored markers.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21</a:t>
            </a:fld>
            <a:endParaRPr lang="en-US"/>
          </a:p>
        </p:txBody>
      </p:sp>
    </p:spTree>
    <p:extLst>
      <p:ext uri="{BB962C8B-B14F-4D97-AF65-F5344CB8AC3E}">
        <p14:creationId xmlns:p14="http://schemas.microsoft.com/office/powerpoint/2010/main" val="24259358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session is designed to help you gain a better understanding of the call of God on your lives to serve in mission and what it means to answer that call.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22</a:t>
            </a:fld>
            <a:endParaRPr lang="en-US"/>
          </a:p>
        </p:txBody>
      </p:sp>
    </p:spTree>
    <p:extLst>
      <p:ext uri="{BB962C8B-B14F-4D97-AF65-F5344CB8AC3E}">
        <p14:creationId xmlns:p14="http://schemas.microsoft.com/office/powerpoint/2010/main" val="32217598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i="1" kern="1200" dirty="0">
                <a:solidFill>
                  <a:schemeClr val="tx1"/>
                </a:solidFill>
                <a:effectLst/>
                <a:latin typeface="+mn-lt"/>
                <a:ea typeface="+mn-ea"/>
                <a:cs typeface="+mn-cs"/>
              </a:rPr>
              <a:t>Sing together “Spirit of God” (#2117-The Faith We Sing) or “Santo, </a:t>
            </a:r>
            <a:r>
              <a:rPr lang="en-US" sz="1200" b="1" i="1" kern="1200" dirty="0" err="1">
                <a:solidFill>
                  <a:schemeClr val="tx1"/>
                </a:solidFill>
                <a:effectLst/>
                <a:latin typeface="+mn-lt"/>
                <a:ea typeface="+mn-ea"/>
                <a:cs typeface="+mn-cs"/>
              </a:rPr>
              <a:t>santo</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santo</a:t>
            </a:r>
            <a:r>
              <a:rPr lang="en-US" sz="1200" b="1" i="1" kern="1200" dirty="0">
                <a:solidFill>
                  <a:schemeClr val="tx1"/>
                </a:solidFill>
                <a:effectLst/>
                <a:latin typeface="+mn-lt"/>
                <a:ea typeface="+mn-ea"/>
                <a:cs typeface="+mn-cs"/>
              </a:rPr>
              <a:t>” (#49-Global Praise 1).</a:t>
            </a:r>
            <a:endParaRPr lang="en-US" sz="1200"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(See pages 53-55 of “A Mission Journey”: PHASE TWO—Spiritual Centering.) Take this time for the group to learn spiritual centering.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Mission is like breathing in and breathing out because mission is how we breathe in the Holy Spirit and breathe out God’s love for the world. Let’s all breathe in slowly. Now let’s all exhale slowly. Let’s breathe in again, but this time choose a word to address God and think of that word as you inhale (i.e., “Loving God” or “Blessed Redeemer”). As you exhale, think of words of petition (i.e., “show me the way” or “make me a vessel of your peace”). This time using your words of inhale and your words of exhale, close your eyes and think of an image that provides you a sense of peace. </a:t>
            </a:r>
          </a:p>
          <a:p>
            <a:pPr lvl="0"/>
            <a:r>
              <a:rPr lang="en-US" sz="1200" b="1" i="1" kern="1200" dirty="0">
                <a:solidFill>
                  <a:schemeClr val="tx1"/>
                </a:solidFill>
                <a:effectLst/>
                <a:latin typeface="+mn-lt"/>
                <a:ea typeface="+mn-ea"/>
                <a:cs typeface="+mn-cs"/>
              </a:rPr>
              <a:t>Pray together:</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Using our breath prayer coupled with our mental image, let’s all close our eyes, breathing in…breathing out our prayer. Breathe in…breathe out. Breathe in…breathe out. Breathe in…breathe out. </a:t>
            </a:r>
            <a:r>
              <a:rPr lang="en-US" sz="1200" b="1" i="1" kern="1200" dirty="0">
                <a:solidFill>
                  <a:schemeClr val="tx1"/>
                </a:solidFill>
                <a:effectLst/>
                <a:latin typeface="+mn-lt"/>
                <a:ea typeface="+mn-ea"/>
                <a:cs typeface="+mn-cs"/>
              </a:rPr>
              <a:t>(Let the room go silent for a few moments and then close the prayer with “amen”.)</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23</a:t>
            </a:fld>
            <a:endParaRPr lang="en-US"/>
          </a:p>
        </p:txBody>
      </p:sp>
    </p:spTree>
    <p:extLst>
      <p:ext uri="{BB962C8B-B14F-4D97-AF65-F5344CB8AC3E}">
        <p14:creationId xmlns:p14="http://schemas.microsoft.com/office/powerpoint/2010/main" val="21055107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i="1" kern="1200" dirty="0">
                <a:solidFill>
                  <a:schemeClr val="tx1"/>
                </a:solidFill>
                <a:effectLst/>
                <a:latin typeface="+mn-lt"/>
                <a:ea typeface="+mn-ea"/>
                <a:cs typeface="+mn-cs"/>
              </a:rPr>
              <a:t>Draw Your Call: Share Par. 220 of the 2012 Book of Discipline—“The Call to Ministry of All the Baptized” where it states, “All members of Christ’s universal church are called to share in the ministry which is committed to the whole church of Jesus Christ. Therefore, each member of The United Methodist Church is to be a servant of Christ on mission in the local and worldwide community.) </a:t>
            </a:r>
            <a:endParaRPr lang="en-US" sz="1200"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Distribute the blank sheets of paper and drawing utensils. Have each person draw his or her call based on the understanding that they as Christians are called to participate in God’s mission to the world. Only take five minutes for this drawing activity.</a:t>
            </a:r>
            <a:endParaRPr lang="en-US" sz="1200"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After the class has contemplated these words from the Book of Discipline and have drawn their call, invite a couple of persons to talk about what they have drawn if they feel comfortable doing so. </a:t>
            </a:r>
            <a:endParaRPr lang="en-US" sz="1200"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Read Luke 4:18-21 together.</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Jesus expresses the call of God by reading from the prophet Isaiah. The call had not changed from the time of Isaiah to the time of Christ. According to these verses, what has God called Jesus to do on this earth? </a:t>
            </a:r>
            <a:r>
              <a:rPr lang="en-US" sz="1200" b="1" i="1" kern="1200" dirty="0">
                <a:solidFill>
                  <a:schemeClr val="tx1"/>
                </a:solidFill>
                <a:effectLst/>
                <a:latin typeface="+mn-lt"/>
                <a:ea typeface="+mn-ea"/>
                <a:cs typeface="+mn-cs"/>
              </a:rPr>
              <a:t>(Discuss as a group.) </a:t>
            </a:r>
            <a:r>
              <a:rPr lang="en-US" sz="1200" kern="1200" dirty="0">
                <a:solidFill>
                  <a:schemeClr val="tx1"/>
                </a:solidFill>
                <a:effectLst/>
                <a:latin typeface="+mn-lt"/>
                <a:ea typeface="+mn-ea"/>
                <a:cs typeface="+mn-cs"/>
              </a:rPr>
              <a:t>Has God’s mission changed? What does that mean for us today? How does this call differ, if it does, from the call to go and make disciples? </a:t>
            </a:r>
            <a:r>
              <a:rPr lang="en-US" sz="1200" b="1" i="1" kern="1200" dirty="0">
                <a:solidFill>
                  <a:schemeClr val="tx1"/>
                </a:solidFill>
                <a:effectLst/>
                <a:latin typeface="+mn-lt"/>
                <a:ea typeface="+mn-ea"/>
                <a:cs typeface="+mn-cs"/>
              </a:rPr>
              <a:t>(Discuss as a group.)</a:t>
            </a:r>
            <a:endParaRPr lang="en-US" sz="1200" kern="1200" dirty="0">
              <a:solidFill>
                <a:schemeClr val="tx1"/>
              </a:solidFill>
              <a:effectLst/>
              <a:latin typeface="+mn-lt"/>
              <a:ea typeface="+mn-ea"/>
              <a:cs typeface="+mn-cs"/>
            </a:endParaRPr>
          </a:p>
          <a:p>
            <a:r>
              <a:rPr lang="en-US" sz="1200" b="1" i="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24</a:t>
            </a:fld>
            <a:endParaRPr lang="en-US"/>
          </a:p>
        </p:txBody>
      </p:sp>
    </p:spTree>
    <p:extLst>
      <p:ext uri="{BB962C8B-B14F-4D97-AF65-F5344CB8AC3E}">
        <p14:creationId xmlns:p14="http://schemas.microsoft.com/office/powerpoint/2010/main" val="12835616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John 20:21 says…. We constantly need to be asking ourselves whether we are answering the call to mission as Jesus did or not. If we don’t ask such a question of ourselves, then it is very easy to fall into a trap that is damaging beyond belief. Let’s take a look at one case study on Rwanda. </a:t>
            </a:r>
          </a:p>
          <a:p>
            <a:r>
              <a:rPr lang="en-US" sz="1200" kern="1200" dirty="0">
                <a:solidFill>
                  <a:schemeClr val="tx1"/>
                </a:solidFill>
                <a:effectLst/>
                <a:latin typeface="+mn-lt"/>
                <a:ea typeface="+mn-ea"/>
                <a:cs typeface="+mn-cs"/>
              </a:rPr>
              <a:t> </a:t>
            </a:r>
          </a:p>
          <a:p>
            <a:pPr lvl="0"/>
            <a:r>
              <a:rPr lang="en-US" sz="1200" b="1" i="1" kern="1200" dirty="0">
                <a:solidFill>
                  <a:schemeClr val="tx1"/>
                </a:solidFill>
                <a:effectLst/>
                <a:latin typeface="+mn-lt"/>
                <a:ea typeface="+mn-ea"/>
                <a:cs typeface="+mn-cs"/>
              </a:rPr>
              <a:t>Small Groups: Have each small group read and discuss, “Rwanda: A Case Study”, found in the appendix (Worksheet B) using the discussion questions on the handout.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Europeans who evangelized Rwanda viewed those in Africa as godless heathens who should be so grateful to receive the gospel, that they would become slaves and serve the European countries. In reality, these so called “heathens” lived peacefully with one another until the “Christians” came and taught them “Christianity.” While the very worst short term mission trip would not have the same effects as years of missionary work in support of colonialism, the story of Rwanda teaches us that we must be clear about our motivations and purposes for serving as short term missionaries. Are we going to convert the “godless heathens” or are we going to experience life with our brothers and sisters across the world? Are we going to help the poor people who can’t help themselves or are we going to form relationships and solidarity with God’s children in another place?”</a:t>
            </a:r>
          </a:p>
          <a:p>
            <a:r>
              <a:rPr lang="en-US" sz="1200" kern="1200" dirty="0">
                <a:solidFill>
                  <a:schemeClr val="tx1"/>
                </a:solidFill>
                <a:effectLst/>
                <a:latin typeface="+mn-lt"/>
                <a:ea typeface="+mn-ea"/>
                <a:cs typeface="+mn-cs"/>
              </a:rPr>
              <a:t>Lyons, Rev. R.G., “Rwanda: a Case Study”, </a:t>
            </a:r>
            <a:r>
              <a:rPr lang="en-US" sz="1200" i="1" kern="1200" dirty="0">
                <a:solidFill>
                  <a:schemeClr val="tx1"/>
                </a:solidFill>
                <a:effectLst/>
                <a:latin typeface="+mn-lt"/>
                <a:ea typeface="+mn-ea"/>
                <a:cs typeface="+mn-cs"/>
              </a:rPr>
              <a:t>Preparing for the Journey,</a:t>
            </a:r>
            <a:r>
              <a:rPr lang="en-US" sz="1200" kern="1200" dirty="0">
                <a:solidFill>
                  <a:schemeClr val="tx1"/>
                </a:solidFill>
                <a:effectLst/>
                <a:latin typeface="+mn-lt"/>
                <a:ea typeface="+mn-ea"/>
                <a:cs typeface="+mn-cs"/>
              </a:rPr>
              <a:t> http://umvim.org/resources/for-team-leaders/downloadable_files.html ,  4-5</a:t>
            </a:r>
          </a:p>
          <a:p>
            <a:r>
              <a:rPr lang="en-US" sz="1200" i="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25</a:t>
            </a:fld>
            <a:endParaRPr lang="en-US"/>
          </a:p>
        </p:txBody>
      </p:sp>
    </p:spTree>
    <p:extLst>
      <p:ext uri="{BB962C8B-B14F-4D97-AF65-F5344CB8AC3E}">
        <p14:creationId xmlns:p14="http://schemas.microsoft.com/office/powerpoint/2010/main" val="12361274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On pages 11-15 of “A Mission Journey” </a:t>
            </a:r>
            <a:r>
              <a:rPr lang="en-US" sz="1200" i="1" kern="1200" dirty="0">
                <a:solidFill>
                  <a:schemeClr val="tx1"/>
                </a:solidFill>
                <a:effectLst/>
                <a:latin typeface="+mn-lt"/>
                <a:ea typeface="+mn-ea"/>
                <a:cs typeface="+mn-cs"/>
              </a:rPr>
              <a:t>(PHASE ONE: Expanding Cultural Awareness)</a:t>
            </a:r>
            <a:r>
              <a:rPr lang="en-US" sz="1200" kern="1200" dirty="0">
                <a:solidFill>
                  <a:schemeClr val="tx1"/>
                </a:solidFill>
                <a:effectLst/>
                <a:latin typeface="+mn-lt"/>
                <a:ea typeface="+mn-ea"/>
                <a:cs typeface="+mn-cs"/>
              </a:rPr>
              <a:t>, elmira Nazombe discusses the challenge we face as we answer God’s call in relationship to our own identity. Our national history and values shape who we are and we carry those same life experiences into the mission context. Identity is shaped also by preferences, passions and ideas. It is important to recognize what that identity is and how it might differ from the mission context we hope to serve in. Nazombe asks, “If you are a volunteer participating in a mission journey because you are answering a call for help, what attitudes might you bring with you and what attitudes might you encounter while you are there?” </a:t>
            </a:r>
          </a:p>
          <a:p>
            <a:r>
              <a:rPr lang="en-US" sz="1200" kern="1200" dirty="0">
                <a:solidFill>
                  <a:schemeClr val="tx1"/>
                </a:solidFill>
                <a:effectLst/>
                <a:latin typeface="+mn-lt"/>
                <a:ea typeface="+mn-ea"/>
                <a:cs typeface="+mn-cs"/>
              </a:rPr>
              <a:t> </a:t>
            </a:r>
          </a:p>
          <a:p>
            <a:pPr lvl="0"/>
            <a:r>
              <a:rPr lang="en-US" sz="1200" b="1" i="1" kern="1200" dirty="0">
                <a:solidFill>
                  <a:schemeClr val="tx1"/>
                </a:solidFill>
                <a:effectLst/>
                <a:latin typeface="+mn-lt"/>
                <a:ea typeface="+mn-ea"/>
                <a:cs typeface="+mn-cs"/>
              </a:rPr>
              <a:t>Read “Answering God’s Call” on page 13-14 of “A Mission Journey” (PHASE ONE: Expanding Cultural Awareness). Discuss as a group what attitudes might be present if they were part of a medical mission team sent to a location where the water source was noticeably downhill from the latrine. Also discuss this scenario: </a:t>
            </a:r>
            <a:r>
              <a:rPr lang="en-US" sz="1200" kern="1200" dirty="0">
                <a:solidFill>
                  <a:schemeClr val="tx1"/>
                </a:solidFill>
                <a:effectLst/>
                <a:latin typeface="+mn-lt"/>
                <a:ea typeface="+mn-ea"/>
                <a:cs typeface="+mn-cs"/>
              </a:rPr>
              <a:t>You meet a person in desperate straits and give them $100US. Later that day you find out that the person turned around and gave $20 to each of four of his or her relatives. How would you respond to that?</a:t>
            </a:r>
            <a:r>
              <a:rPr lang="en-US" sz="1200" b="1" i="1" kern="1200" dirty="0">
                <a:solidFill>
                  <a:schemeClr val="tx1"/>
                </a:solidFill>
                <a:effectLst/>
                <a:latin typeface="+mn-lt"/>
                <a:ea typeface="+mn-ea"/>
                <a:cs typeface="+mn-cs"/>
              </a:rPr>
              <a:t> (In some cultures, it is very important that a person does not have more than another…particularly within a family. Therefore, the person who received a gift, despite how hungry he or she was, shared the blessing with others.) Discuss this scenario: </a:t>
            </a:r>
            <a:r>
              <a:rPr lang="en-US" sz="1200" kern="1200" dirty="0">
                <a:solidFill>
                  <a:schemeClr val="tx1"/>
                </a:solidFill>
                <a:effectLst/>
                <a:latin typeface="+mn-lt"/>
                <a:ea typeface="+mn-ea"/>
                <a:cs typeface="+mn-cs"/>
              </a:rPr>
              <a:t>You donate a bicycle to a Lakota Sioux child. The next day you notice that the bicycle is left on the side of the street several blocks from the child’s home. There is no sign of the child and the bicycle remains there for three days. What would your reaction be?</a:t>
            </a:r>
            <a:r>
              <a:rPr lang="en-US" sz="1200" b="1" i="1" kern="1200" dirty="0">
                <a:solidFill>
                  <a:schemeClr val="tx1"/>
                </a:solidFill>
                <a:effectLst/>
                <a:latin typeface="+mn-lt"/>
                <a:ea typeface="+mn-ea"/>
                <a:cs typeface="+mn-cs"/>
              </a:rPr>
              <a:t> (In the Lakota Sioux culture, items are often left behind because the person no longer had need of it at the moment. It may be that the bike was left because there might be another person who comes along that might have need of it.)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It is important to look seriously at ourselves in order to understand the impact of our own identity in relationship to a culture that might be quite different. We saw a glimpse of this during the small group conversation in Session One about sharing a meal. </a:t>
            </a:r>
          </a:p>
          <a:p>
            <a:r>
              <a:rPr lang="en-US" sz="1200" kern="1200" dirty="0">
                <a:solidFill>
                  <a:schemeClr val="tx1"/>
                </a:solidFill>
                <a:effectLst/>
                <a:latin typeface="+mn-lt"/>
                <a:ea typeface="+mn-ea"/>
                <a:cs typeface="+mn-cs"/>
              </a:rPr>
              <a:t> </a:t>
            </a:r>
          </a:p>
          <a:p>
            <a:pPr lvl="0"/>
            <a:r>
              <a:rPr lang="en-US" sz="1200" b="1" i="1" kern="1200" dirty="0">
                <a:solidFill>
                  <a:schemeClr val="tx1"/>
                </a:solidFill>
                <a:effectLst/>
                <a:latin typeface="+mn-lt"/>
                <a:ea typeface="+mn-ea"/>
                <a:cs typeface="+mn-cs"/>
              </a:rPr>
              <a:t>Have each person complete Worksheet C.</a:t>
            </a:r>
            <a:endParaRPr lang="en-US" sz="1200"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Ask volunteers to share some of their responses and learnings from doing the activity.</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Nazombe states that “the mission journey provides a wonderful opportunity to listen, observe, learn, and grow with one another as we bring different histories and perspectives to the table, and, at the same time, share a common faith. The people we encounter can allow us to see ourselves in ways that we cannot apart from others. Hosts and volunteers must learn to respect each other’s knowledge. This does not mean accepting as truth everything that is said or valued, but it does mean we are open to learning new truths and seeing the flaws in some of our beliefs.”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Nazombe further states that “cultural awareness means digging deep to understand our own multiple identities and learning to listen to and understand the identities of others, as well as how these identities shape our perspectives of others.”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any mission experience, it is vital to recognize these identities as they will impact whatever we do. Therefore it is essential that we be clear, even in our own mind, as to why we want to serve in mission—what is our motivation and purpose? In addition, it is also important to understand what we are going to do. Jesus was clear in his instructions to those he sent out and we must be clear as well.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Acts 1:8, it is clear that one of our primary tasks is to be a witness for Jesus Christ. </a:t>
            </a:r>
            <a:r>
              <a:rPr lang="en-US" sz="1200" b="1" i="1" kern="1200" dirty="0">
                <a:solidFill>
                  <a:schemeClr val="tx1"/>
                </a:solidFill>
                <a:effectLst/>
                <a:latin typeface="+mn-lt"/>
                <a:ea typeface="+mn-ea"/>
                <a:cs typeface="+mn-cs"/>
              </a:rPr>
              <a:t>(Ask the group to share their understanding of how they would accomplish this task.)</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26</a:t>
            </a:fld>
            <a:endParaRPr lang="en-US"/>
          </a:p>
        </p:txBody>
      </p:sp>
    </p:spTree>
    <p:extLst>
      <p:ext uri="{BB962C8B-B14F-4D97-AF65-F5344CB8AC3E}">
        <p14:creationId xmlns:p14="http://schemas.microsoft.com/office/powerpoint/2010/main" val="1107211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Let’s look</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again at these excerpts from par. 120 and 121 in our 2012 Book of Discipline of The United Methodist Church: “The mission of the Church is to make disciples of Jesus Christ for the transformation of the world by proclaiming the good news of God’s grace and by exemplifying Jesus’ command to love God and neighbor, thus seeking the fulfillment of God’s reign and realm in the world.” “This mission is our grace-filled response to the Reign of God in the world announced by Jesus. God’s grace is active everywhere, at all times, carrying out this purpose as revealed in the Bible.” (BOD ¶121)</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You will notice that we are to be a witness for Jesus Christ by “proclaiming the good news of God’s grace and by exemplifying Jesus’ command to love God and neighbor.” (BOD ¶120) Again grace is mentioned in that “mission is our grace-filled response to the Reign of God in the world”. (BOD ¶121) In John 4:1-26, we can see an example of both “limited” grace and “extravagant” grace. Often in mission, our attitudes will reflect a limited grace model. </a:t>
            </a:r>
          </a:p>
          <a:p>
            <a:r>
              <a:rPr lang="en-US" sz="1200" kern="1200" dirty="0">
                <a:solidFill>
                  <a:schemeClr val="tx1"/>
                </a:solidFill>
                <a:effectLst/>
                <a:latin typeface="+mn-lt"/>
                <a:ea typeface="+mn-ea"/>
                <a:cs typeface="+mn-cs"/>
              </a:rPr>
              <a:t> </a:t>
            </a:r>
          </a:p>
          <a:p>
            <a:pPr lvl="0"/>
            <a:r>
              <a:rPr lang="en-US" sz="1200" b="1" i="1" kern="1200" dirty="0">
                <a:solidFill>
                  <a:schemeClr val="tx1"/>
                </a:solidFill>
                <a:effectLst/>
                <a:latin typeface="+mn-lt"/>
                <a:ea typeface="+mn-ea"/>
                <a:cs typeface="+mn-cs"/>
              </a:rPr>
              <a:t>Read John 4:1-26. </a:t>
            </a:r>
            <a:endParaRPr lang="en-US" sz="1200" kern="1200" dirty="0">
              <a:solidFill>
                <a:schemeClr val="tx1"/>
              </a:solidFill>
              <a:effectLst/>
              <a:latin typeface="+mn-lt"/>
              <a:ea typeface="+mn-ea"/>
              <a:cs typeface="+mn-cs"/>
            </a:endParaRPr>
          </a:p>
          <a:p>
            <a:r>
              <a:rPr lang="en-US" sz="1200" b="1" i="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Limited Grace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“Those who told this woman that she must worship in Jerusalem had a limited understanding of God’s grace. For them, God was confined to a particular place, the temple in Jerusalem. With this model, they were able to be the gatekeepers, that is, they could set the rules as to who could receive grace. Notice what the woman says, “You say that the place where people must worship is in Jerusalem.” She had been told where she must go to receive God’s grace. But this model of grace not only involves location. For her to go to worship in Jerusalem, she would be worshipping in the temple. And there were certain rules that people had to follow to be allowed to enter the temple. Because this woman was a Samaritan, she was automatically rejected. She was considered unclean—not fit to enter the temple—not fit to receive God’s grace. In this model, God’s grace was reserved for some, but not for all. God’s grace was for the “chosen people” and not for the Samaritans. This was a limited view of grace.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model of limited grace is at work when we, those who are doing mission work, view ourselves to be, in some way, superior to those we are going to serve. This model says, “There but for the grace of God, go I.” When we say similar statements, we may mean that we are thankful that we do not suffer from extreme poverty, that we have clean drinking water, that we have a roof over our head, etc. But the underlying assumption behind that statement is that God loves us more. God has shown more grace to me than to other people.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Those who follow this model say, “We are going to take Jesus to them.” We may mean that we are going to share Jesus’ love with those we are going to serve, but again the underlying assumption is that Jesus’ love is a commodity that we control and can distribute out to those to whom we chose to give it. It’s the same as the Jews saying that God must be worshiped at the temple in Jerusalem. They were claiming ownership of God’s grace and the authority to determine who was worthy to receive it. The woman at the well fell outside their grace model.”</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the Scripture passage, where does Jesus say true worship is located? Now let’s look at extravagant grace.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Extravagant Grace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“Jesus says that God is not limited to a particular place or to the rules of human gatekeepers. Rather true worship is done in “spirit and in truth,” or in other words, true worship is something that comes from the heart. And because it comes from the heart, it is something that every single person can do. Because it comes from the heart, then other people can’t set up rules to determine who can and who cannot worship. This model of grace says that God is available to everybody, that no one person or one group of people have a monopoly on God’s grace. It’s available to all.”</a:t>
            </a:r>
          </a:p>
          <a:p>
            <a:r>
              <a:rPr lang="en-US" sz="1200" kern="1200" dirty="0">
                <a:solidFill>
                  <a:schemeClr val="tx1"/>
                </a:solidFill>
                <a:effectLst/>
                <a:latin typeface="+mn-lt"/>
                <a:ea typeface="+mn-ea"/>
                <a:cs typeface="+mn-cs"/>
              </a:rPr>
              <a:t> </a:t>
            </a:r>
          </a:p>
          <a:p>
            <a:pPr lvl="0"/>
            <a:r>
              <a:rPr lang="en-US" sz="1200" b="1" i="1" kern="1200" dirty="0">
                <a:solidFill>
                  <a:schemeClr val="tx1"/>
                </a:solidFill>
                <a:effectLst/>
                <a:latin typeface="+mn-lt"/>
                <a:ea typeface="+mn-ea"/>
                <a:cs typeface="+mn-cs"/>
              </a:rPr>
              <a:t>Discuss with the class the difference between limited grace and extravagant grace. See if they can cite some examples of each in today’s world.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grace model that we have affects our motivation and purpose for going on a VIM </a:t>
            </a:r>
            <a:r>
              <a:rPr lang="en-US" sz="1200" i="1" kern="1200" dirty="0">
                <a:solidFill>
                  <a:schemeClr val="tx1"/>
                </a:solidFill>
                <a:effectLst/>
                <a:latin typeface="+mn-lt"/>
                <a:ea typeface="+mn-ea"/>
                <a:cs typeface="+mn-cs"/>
              </a:rPr>
              <a:t>(mission)</a:t>
            </a:r>
            <a:r>
              <a:rPr lang="en-US" sz="1200" kern="1200" dirty="0">
                <a:solidFill>
                  <a:schemeClr val="tx1"/>
                </a:solidFill>
                <a:effectLst/>
                <a:latin typeface="+mn-lt"/>
                <a:ea typeface="+mn-ea"/>
                <a:cs typeface="+mn-cs"/>
              </a:rPr>
              <a:t> experience. With a limited grace model, we may think we have God’s grace and we need to take it to those who do not have it. With an extravagant grace model, we know that we are not taking God anywhere. God is already there. We are simply going to witness to where God’s grace is already at work.”</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God is just asking for our willful surrender of self to go and serve as an ambassador of Christ, exemplifying God’s grace to the world…whether here or abroad.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27</a:t>
            </a:fld>
            <a:endParaRPr lang="en-US"/>
          </a:p>
        </p:txBody>
      </p:sp>
    </p:spTree>
    <p:extLst>
      <p:ext uri="{BB962C8B-B14F-4D97-AF65-F5344CB8AC3E}">
        <p14:creationId xmlns:p14="http://schemas.microsoft.com/office/powerpoint/2010/main" val="39951400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i="1" kern="1200" dirty="0">
                <a:solidFill>
                  <a:schemeClr val="tx1"/>
                </a:solidFill>
                <a:effectLst/>
                <a:latin typeface="+mn-lt"/>
                <a:ea typeface="+mn-ea"/>
                <a:cs typeface="+mn-cs"/>
              </a:rPr>
              <a:t>Sing together “They’ll Know We Are Christians by Our Love” (#2223-The Faith We Sing) or “Jesu tawa </a:t>
            </a:r>
            <a:r>
              <a:rPr lang="en-US" sz="1200" b="1" i="1" kern="1200" dirty="0" err="1">
                <a:solidFill>
                  <a:schemeClr val="tx1"/>
                </a:solidFill>
                <a:effectLst/>
                <a:latin typeface="+mn-lt"/>
                <a:ea typeface="+mn-ea"/>
                <a:cs typeface="+mn-cs"/>
              </a:rPr>
              <a:t>pano</a:t>
            </a:r>
            <a:r>
              <a:rPr lang="en-US" sz="1200" b="1" i="1" kern="1200" dirty="0">
                <a:solidFill>
                  <a:schemeClr val="tx1"/>
                </a:solidFill>
                <a:effectLst/>
                <a:latin typeface="+mn-lt"/>
                <a:ea typeface="+mn-ea"/>
                <a:cs typeface="+mn-cs"/>
              </a:rPr>
              <a:t>” (#36-Global Praise 1).</a:t>
            </a:r>
            <a:endParaRPr lang="en-US" sz="1200"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Encourage each person to share in a brief sentence where they have seen evidence of God’s grace.</a:t>
            </a:r>
            <a:endParaRPr lang="en-US" sz="1200"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Pray together the prayer found on page 77 of “A Mission Journey” (PHASE TWO: Before the Mission Experience—They Will Know We are Christians by Our Love):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Loving God, you are both a gracious host and a welcome guest in our lives. Open us to the needs of others, and grant us both the will and the wisdom to serve them as Jesus taught us to do. Amen.</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28</a:t>
            </a:fld>
            <a:endParaRPr lang="en-US"/>
          </a:p>
        </p:txBody>
      </p:sp>
    </p:spTree>
    <p:extLst>
      <p:ext uri="{BB962C8B-B14F-4D97-AF65-F5344CB8AC3E}">
        <p14:creationId xmlns:p14="http://schemas.microsoft.com/office/powerpoint/2010/main" val="33924109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Have the class add new words to “Mission is…” on the mural under “Session Three” using colored markers.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29</a:t>
            </a:fld>
            <a:endParaRPr lang="en-US"/>
          </a:p>
        </p:txBody>
      </p:sp>
    </p:spTree>
    <p:extLst>
      <p:ext uri="{BB962C8B-B14F-4D97-AF65-F5344CB8AC3E}">
        <p14:creationId xmlns:p14="http://schemas.microsoft.com/office/powerpoint/2010/main" val="8561179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session is designed to help you gain a better understanding of how to live out your faith in mission through serving and loving.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30</a:t>
            </a:fld>
            <a:endParaRPr lang="en-US"/>
          </a:p>
        </p:txBody>
      </p:sp>
    </p:spTree>
    <p:extLst>
      <p:ext uri="{BB962C8B-B14F-4D97-AF65-F5344CB8AC3E}">
        <p14:creationId xmlns:p14="http://schemas.microsoft.com/office/powerpoint/2010/main" val="41479727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i="1" kern="1200" dirty="0">
                <a:solidFill>
                  <a:schemeClr val="tx1"/>
                </a:solidFill>
                <a:effectLst/>
                <a:latin typeface="+mn-lt"/>
                <a:ea typeface="+mn-ea"/>
                <a:cs typeface="+mn-cs"/>
              </a:rPr>
              <a:t>Sing together “Spirit of God” (#2117-The Faith We Sing), “Santo, </a:t>
            </a:r>
            <a:r>
              <a:rPr lang="en-US" sz="1200" b="1" i="1" kern="1200" dirty="0" err="1">
                <a:solidFill>
                  <a:schemeClr val="tx1"/>
                </a:solidFill>
                <a:effectLst/>
                <a:latin typeface="+mn-lt"/>
                <a:ea typeface="+mn-ea"/>
                <a:cs typeface="+mn-cs"/>
              </a:rPr>
              <a:t>santo</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santo</a:t>
            </a:r>
            <a:r>
              <a:rPr lang="en-US" sz="1200" b="1" i="1" kern="1200" dirty="0">
                <a:solidFill>
                  <a:schemeClr val="tx1"/>
                </a:solidFill>
                <a:effectLst/>
                <a:latin typeface="+mn-lt"/>
                <a:ea typeface="+mn-ea"/>
                <a:cs typeface="+mn-cs"/>
              </a:rPr>
              <a:t>” (#49-Global Praise 1), or “The Summons” (#2130-The Faith We Sing).</a:t>
            </a:r>
            <a:endParaRPr lang="en-US" sz="1200"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Read I Corinthians 13 responsively as printed in the appendix.</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31</a:t>
            </a:fld>
            <a:endParaRPr lang="en-US"/>
          </a:p>
        </p:txBody>
      </p:sp>
    </p:spTree>
    <p:extLst>
      <p:ext uri="{BB962C8B-B14F-4D97-AF65-F5344CB8AC3E}">
        <p14:creationId xmlns:p14="http://schemas.microsoft.com/office/powerpoint/2010/main" val="27967693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i="1" kern="1200" dirty="0">
                <a:solidFill>
                  <a:schemeClr val="tx1"/>
                </a:solidFill>
                <a:effectLst/>
                <a:latin typeface="+mn-lt"/>
                <a:ea typeface="+mn-ea"/>
                <a:cs typeface="+mn-cs"/>
              </a:rPr>
              <a:t>Pray together the prayer found on page 137 of “A Mission Journey” (PHASE TWO: After the Mission Experience-They Will Know We are Christians by Our Love).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Eternal God of creation, we thank you for all that has brought us to this time and place. Keep us open to your guidance and power, that we may partner with you in healing and renewing your creation, that our world might draw every closer to your intention “that all may be one.” Amen.</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32</a:t>
            </a:fld>
            <a:endParaRPr lang="en-US"/>
          </a:p>
        </p:txBody>
      </p:sp>
    </p:spTree>
    <p:extLst>
      <p:ext uri="{BB962C8B-B14F-4D97-AF65-F5344CB8AC3E}">
        <p14:creationId xmlns:p14="http://schemas.microsoft.com/office/powerpoint/2010/main" val="33265453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Create an acronym of “love”. Have each person define love using the acronym of L.O.V.E. on half sheets of paper and give each person an opportunity to share those with the rest of the class.  (i.e., L—Living sacrificially; O—with an Open heart)</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1" i="1"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Read Mark 10:35-45.</a:t>
            </a:r>
            <a:endParaRPr lang="en-US" sz="1200" kern="1200" dirty="0">
              <a:solidFill>
                <a:schemeClr val="tx1"/>
              </a:solidFill>
              <a:effectLst/>
              <a:latin typeface="+mn-lt"/>
              <a:ea typeface="+mn-ea"/>
              <a:cs typeface="+mn-cs"/>
            </a:endParaRPr>
          </a:p>
          <a:p>
            <a:r>
              <a:rPr lang="en-US" sz="1200" b="1" i="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Jeremy Basset in “A Mission Journey” on page four states that “Ordinary people have done extraordinary deeds when, connected to Christ, they engage the world on behalf of God’s kingdom. The purpose of following Christ is to work on God’s behalf.” God first draws us into an embrace of love and then sends us out to serve and to share that same love. We are called to be sent—sent to serve and sent to love.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mission of God—redemption—is the scarlet thread that holds the Bible together. The mission of God also compels us to give back to the world that which we have received. Our response to God’s redeeming love is expressed through our faith. It is active, it is intentional and it is Christ-like. It does not sit on a shelf. We are called to share the message of God’s wonderful redemptive grace with the rest of the world through both word and deed. For the message to be authentic, our life must be in conformity with the One who has sent us. After all, we are representing heaven!</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33</a:t>
            </a:fld>
            <a:endParaRPr lang="en-US"/>
          </a:p>
        </p:txBody>
      </p:sp>
    </p:spTree>
    <p:extLst>
      <p:ext uri="{BB962C8B-B14F-4D97-AF65-F5344CB8AC3E}">
        <p14:creationId xmlns:p14="http://schemas.microsoft.com/office/powerpoint/2010/main" val="6860131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idea of “servanthood” is uncomfortable with many, even today. Yet, God sent Jesus to serve. Basset states on page seven of “A Mission Journey” </a:t>
            </a:r>
            <a:r>
              <a:rPr lang="en-US" sz="1200" i="1" kern="1200" dirty="0">
                <a:solidFill>
                  <a:schemeClr val="tx1"/>
                </a:solidFill>
                <a:effectLst/>
                <a:latin typeface="+mn-lt"/>
                <a:ea typeface="+mn-ea"/>
                <a:cs typeface="+mn-cs"/>
              </a:rPr>
              <a:t>(PHASE ONE: Theology of Christian Mission)</a:t>
            </a:r>
            <a:r>
              <a:rPr lang="en-US" sz="1200" kern="1200" dirty="0">
                <a:solidFill>
                  <a:schemeClr val="tx1"/>
                </a:solidFill>
                <a:effectLst/>
                <a:latin typeface="+mn-lt"/>
                <a:ea typeface="+mn-ea"/>
                <a:cs typeface="+mn-cs"/>
              </a:rPr>
              <a:t> that “Jesus lived with the dispossessed, the weak, the outcast, and the ignored, showing us the way we are to serve. This is not to deny God’s love for those in positions of power and influence. It does make clear, however, that the kingdom of God does not come through power or position; it comes through faithful, incarnational, relational engagement with those who need a gospel of hope and healing.”</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Just as God sent Jesus into the world to serve, we are also sent out to serve through faithful, incarnational, and relational engagement. Any mission team then is the physical representation of the Body of Christ.  </a:t>
            </a:r>
          </a:p>
          <a:p>
            <a:r>
              <a:rPr lang="en-US" sz="1200" kern="1200" dirty="0">
                <a:solidFill>
                  <a:schemeClr val="tx1"/>
                </a:solidFill>
                <a:effectLst/>
                <a:latin typeface="+mn-lt"/>
                <a:ea typeface="+mn-ea"/>
                <a:cs typeface="+mn-cs"/>
              </a:rPr>
              <a:t> </a:t>
            </a:r>
          </a:p>
          <a:p>
            <a:pPr lvl="0"/>
            <a:r>
              <a:rPr lang="en-US" sz="1200" b="1" i="1" kern="1200" dirty="0">
                <a:solidFill>
                  <a:schemeClr val="tx1"/>
                </a:solidFill>
                <a:effectLst/>
                <a:latin typeface="+mn-lt"/>
                <a:ea typeface="+mn-ea"/>
                <a:cs typeface="+mn-cs"/>
              </a:rPr>
              <a:t>Discuss: </a:t>
            </a:r>
            <a:r>
              <a:rPr lang="en-US" sz="1200" kern="1200" dirty="0">
                <a:solidFill>
                  <a:schemeClr val="tx1"/>
                </a:solidFill>
                <a:effectLst/>
                <a:latin typeface="+mn-lt"/>
                <a:ea typeface="+mn-ea"/>
                <a:cs typeface="+mn-cs"/>
              </a:rPr>
              <a:t>The concept of “servanthood” is difficult for some people. Why is that? Some people find it difficult to share their faith, their own experience of God’s redemptive grace. Why is that?</a:t>
            </a:r>
          </a:p>
          <a:p>
            <a:pPr lvl="0"/>
            <a:r>
              <a:rPr lang="en-US" sz="1200" b="1" i="1" kern="1200" dirty="0">
                <a:solidFill>
                  <a:schemeClr val="tx1"/>
                </a:solidFill>
                <a:effectLst/>
                <a:latin typeface="+mn-lt"/>
                <a:ea typeface="+mn-ea"/>
                <a:cs typeface="+mn-cs"/>
              </a:rPr>
              <a:t>Small groups: In small groups, have the class develop a list of ABC’s (Attitudes, Behaviors, and Characteristics) of servanthood. When the lists are completed, have them share back their lists of ABC’s with the rest of the class.</a:t>
            </a:r>
            <a:endParaRPr lang="en-US" sz="1200"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Read aloud (assign portions to members of the group) “Service in Humility” on page eight of “A Mission Journey” (PHASE ONE: Theology of Christian Mission).</a:t>
            </a:r>
            <a:endParaRPr lang="en-US" sz="1200"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Ask: </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How did Jesus, throughout his life, demonstrate service to others?</a:t>
            </a:r>
          </a:p>
          <a:p>
            <a:pPr lvl="0"/>
            <a:r>
              <a:rPr lang="en-US" sz="1200" kern="1200" dirty="0">
                <a:solidFill>
                  <a:schemeClr val="tx1"/>
                </a:solidFill>
                <a:effectLst/>
                <a:latin typeface="+mn-lt"/>
                <a:ea typeface="+mn-ea"/>
                <a:cs typeface="+mn-cs"/>
              </a:rPr>
              <a:t>What are the power dynamics you might encounter between those you go to serve and yourself?</a:t>
            </a:r>
          </a:p>
          <a:p>
            <a:pPr lvl="0"/>
            <a:r>
              <a:rPr lang="en-US" sz="1200" kern="1200" dirty="0">
                <a:solidFill>
                  <a:schemeClr val="tx1"/>
                </a:solidFill>
                <a:effectLst/>
                <a:latin typeface="+mn-lt"/>
                <a:ea typeface="+mn-ea"/>
                <a:cs typeface="+mn-cs"/>
              </a:rPr>
              <a:t>How do you feel when you serve?</a:t>
            </a:r>
          </a:p>
          <a:p>
            <a:pPr lvl="0"/>
            <a:r>
              <a:rPr lang="en-US" sz="1200" kern="1200" dirty="0">
                <a:solidFill>
                  <a:schemeClr val="tx1"/>
                </a:solidFill>
                <a:effectLst/>
                <a:latin typeface="+mn-lt"/>
                <a:ea typeface="+mn-ea"/>
                <a:cs typeface="+mn-cs"/>
              </a:rPr>
              <a:t>How do you feel when hospitality is extended to you?</a:t>
            </a:r>
          </a:p>
          <a:p>
            <a:pPr lvl="0"/>
            <a:r>
              <a:rPr lang="en-US" sz="1200" kern="1200" dirty="0">
                <a:solidFill>
                  <a:schemeClr val="tx1"/>
                </a:solidFill>
                <a:effectLst/>
                <a:latin typeface="+mn-lt"/>
                <a:ea typeface="+mn-ea"/>
                <a:cs typeface="+mn-cs"/>
              </a:rPr>
              <a:t>Is there an aspect of your personality or belief system that gets in the way of building authentic relationships?</a:t>
            </a:r>
          </a:p>
          <a:p>
            <a:pPr lvl="0"/>
            <a:r>
              <a:rPr lang="en-US" sz="1200" kern="1200" dirty="0">
                <a:solidFill>
                  <a:schemeClr val="tx1"/>
                </a:solidFill>
                <a:effectLst/>
                <a:latin typeface="+mn-lt"/>
                <a:ea typeface="+mn-ea"/>
                <a:cs typeface="+mn-cs"/>
              </a:rPr>
              <a:t>Why is it important to share faith in both word and deed?</a:t>
            </a:r>
          </a:p>
          <a:p>
            <a:pPr lvl="0"/>
            <a:r>
              <a:rPr lang="en-US" sz="1200" kern="1200" dirty="0">
                <a:solidFill>
                  <a:schemeClr val="tx1"/>
                </a:solidFill>
                <a:effectLst/>
                <a:latin typeface="+mn-lt"/>
                <a:ea typeface="+mn-ea"/>
                <a:cs typeface="+mn-cs"/>
              </a:rPr>
              <a:t>How does service transform the witness?</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34</a:t>
            </a:fld>
            <a:endParaRPr lang="en-US"/>
          </a:p>
        </p:txBody>
      </p:sp>
    </p:spTree>
    <p:extLst>
      <p:ext uri="{BB962C8B-B14F-4D97-AF65-F5344CB8AC3E}">
        <p14:creationId xmlns:p14="http://schemas.microsoft.com/office/powerpoint/2010/main" val="29967039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i="1" kern="1200" dirty="0">
                <a:solidFill>
                  <a:schemeClr val="tx1"/>
                </a:solidFill>
                <a:effectLst/>
                <a:latin typeface="+mn-lt"/>
                <a:ea typeface="+mn-ea"/>
                <a:cs typeface="+mn-cs"/>
              </a:rPr>
              <a:t>Read aloud (assign portions to members of the group) “Seeking God’s Justice” on page nine of “A Mission Journey” (PHASE ONE: Theology of Christian Mission).</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As Basset states on pages 9-10 of “A Mission Journey” </a:t>
            </a:r>
            <a:r>
              <a:rPr lang="en-US" sz="1200" i="1" kern="1200" dirty="0">
                <a:solidFill>
                  <a:schemeClr val="tx1"/>
                </a:solidFill>
                <a:effectLst/>
                <a:latin typeface="+mn-lt"/>
                <a:ea typeface="+mn-ea"/>
                <a:cs typeface="+mn-cs"/>
              </a:rPr>
              <a:t>(PHASE ONE: Theology of Christian Mission)</a:t>
            </a:r>
            <a:r>
              <a:rPr lang="en-US" sz="1200" kern="1200" dirty="0">
                <a:solidFill>
                  <a:schemeClr val="tx1"/>
                </a:solidFill>
                <a:effectLst/>
                <a:latin typeface="+mn-lt"/>
                <a:ea typeface="+mn-ea"/>
                <a:cs typeface="+mn-cs"/>
              </a:rPr>
              <a:t>, “The goal of repairing our broken world is indeed a challenge and must shape our work…the way we do our work is as important as what we do. Our work ought to reflect our ultimate purpose of sharing Christ’s love. Reflecting on the nature of God’s mission and the character of God’s chosen instrument, Jesus, will help us to be more effective in mission and bear witness to God’s coming kingdom”.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David Wildman states on page 32 of “A Mission Journey” </a:t>
            </a:r>
            <a:r>
              <a:rPr lang="en-US" sz="1200" i="1" kern="1200" dirty="0">
                <a:solidFill>
                  <a:schemeClr val="tx1"/>
                </a:solidFill>
                <a:effectLst/>
                <a:latin typeface="+mn-lt"/>
                <a:ea typeface="+mn-ea"/>
                <a:cs typeface="+mn-cs"/>
              </a:rPr>
              <a:t>(PHASE ONE: Christian Mission in a Time of Globalization)</a:t>
            </a:r>
            <a:r>
              <a:rPr lang="en-US" sz="1200" kern="1200" dirty="0">
                <a:solidFill>
                  <a:schemeClr val="tx1"/>
                </a:solidFill>
                <a:effectLst/>
                <a:latin typeface="+mn-lt"/>
                <a:ea typeface="+mn-ea"/>
                <a:cs typeface="+mn-cs"/>
              </a:rPr>
              <a:t> that “Accompaniment reminds us of the relational nature of our faith and the relational nature of mission. Accompaniment means significant time devoted to walking with one another and sharing meals, joys, and pains together.”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mission of accompaniment is so beautifully illustrated in the Book of Ruth. In this section, Wildman also shares that “Ruth’s declaration to Naomi epitomizes the heart of accompaniment that crosses borders and cultures: “Where you go I will go, and where you stay I will stay. Your people will be my people and your God my God” (Ruth 1:16, NIV).” Mission as accompaniment is really all about love…love of God and love of neighbor. Such an approach toward mission transforms the individual as well as the community.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35</a:t>
            </a:fld>
            <a:endParaRPr lang="en-US"/>
          </a:p>
        </p:txBody>
      </p:sp>
    </p:spTree>
    <p:extLst>
      <p:ext uri="{BB962C8B-B14F-4D97-AF65-F5344CB8AC3E}">
        <p14:creationId xmlns:p14="http://schemas.microsoft.com/office/powerpoint/2010/main" val="23107790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Introspective Activity found on pg. 76 of “A Mission Journey” </a:t>
            </a:r>
            <a:r>
              <a:rPr lang="en-US" sz="1200" b="1" i="1" kern="1200" dirty="0">
                <a:solidFill>
                  <a:schemeClr val="tx1"/>
                </a:solidFill>
                <a:effectLst/>
                <a:latin typeface="+mn-lt"/>
                <a:ea typeface="+mn-ea"/>
                <a:cs typeface="+mn-cs"/>
              </a:rPr>
              <a:t>(PHASE TWO: Before the Mission Experience-They Will Know We are Christians by Our Love)</a:t>
            </a:r>
            <a:r>
              <a:rPr lang="en-US" sz="1200" b="1" kern="1200" dirty="0">
                <a:solidFill>
                  <a:schemeClr val="tx1"/>
                </a:solidFill>
                <a:effectLst/>
                <a:latin typeface="+mn-lt"/>
                <a:ea typeface="+mn-ea"/>
                <a:cs typeface="+mn-cs"/>
              </a:rPr>
              <a:t>: </a:t>
            </a:r>
            <a:r>
              <a:rPr lang="en-US" sz="1200" b="1" i="1" kern="1200" dirty="0">
                <a:solidFill>
                  <a:schemeClr val="tx1"/>
                </a:solidFill>
                <a:effectLst/>
                <a:latin typeface="+mn-lt"/>
                <a:ea typeface="+mn-ea"/>
                <a:cs typeface="+mn-cs"/>
              </a:rPr>
              <a:t>Direct the class with these words: </a:t>
            </a:r>
            <a:r>
              <a:rPr lang="en-US" sz="1200" kern="1200" dirty="0">
                <a:solidFill>
                  <a:schemeClr val="tx1"/>
                </a:solidFill>
                <a:effectLst/>
                <a:latin typeface="+mn-lt"/>
                <a:ea typeface="+mn-ea"/>
                <a:cs typeface="+mn-cs"/>
              </a:rPr>
              <a:t>Let’s take a moment of quiet to look inside ourselves. </a:t>
            </a:r>
            <a:r>
              <a:rPr lang="en-US" sz="1200" b="1" i="1" kern="1200" dirty="0">
                <a:solidFill>
                  <a:schemeClr val="tx1"/>
                </a:solidFill>
                <a:effectLst/>
                <a:latin typeface="+mn-lt"/>
                <a:ea typeface="+mn-ea"/>
                <a:cs typeface="+mn-cs"/>
              </a:rPr>
              <a:t>Allow a few moments for quiet to settle in and then say: </a:t>
            </a:r>
            <a:r>
              <a:rPr lang="en-US" sz="1200" kern="1200" dirty="0">
                <a:solidFill>
                  <a:schemeClr val="tx1"/>
                </a:solidFill>
                <a:effectLst/>
                <a:latin typeface="+mn-lt"/>
                <a:ea typeface="+mn-ea"/>
                <a:cs typeface="+mn-cs"/>
              </a:rPr>
              <a:t>Think of a time when you felt deeply and unconditionally loved, or think of someone who loves you this way. If no examples come to mind, try to imagine what it would be like to have someone who loves you in such a way that you know he or she would never abandon you. </a:t>
            </a:r>
            <a:r>
              <a:rPr lang="en-US" sz="1200" b="1" i="1" kern="1200" dirty="0">
                <a:solidFill>
                  <a:schemeClr val="tx1"/>
                </a:solidFill>
                <a:effectLst/>
                <a:latin typeface="+mn-lt"/>
                <a:ea typeface="+mn-ea"/>
                <a:cs typeface="+mn-cs"/>
              </a:rPr>
              <a:t>Ask: </a:t>
            </a:r>
            <a:r>
              <a:rPr lang="en-US" sz="1200" kern="1200" dirty="0">
                <a:solidFill>
                  <a:schemeClr val="tx1"/>
                </a:solidFill>
                <a:effectLst/>
                <a:latin typeface="+mn-lt"/>
                <a:ea typeface="+mn-ea"/>
                <a:cs typeface="+mn-cs"/>
              </a:rPr>
              <a:t>What words would you use to describe this experience? </a:t>
            </a:r>
            <a:r>
              <a:rPr lang="en-US" sz="1200" b="1" i="1" kern="1200" dirty="0">
                <a:solidFill>
                  <a:schemeClr val="tx1"/>
                </a:solidFill>
                <a:effectLst/>
                <a:latin typeface="+mn-lt"/>
                <a:ea typeface="+mn-ea"/>
                <a:cs typeface="+mn-cs"/>
              </a:rPr>
              <a:t>Say: </a:t>
            </a:r>
            <a:r>
              <a:rPr lang="en-US" sz="1200" kern="1200" dirty="0">
                <a:solidFill>
                  <a:schemeClr val="tx1"/>
                </a:solidFill>
                <a:effectLst/>
                <a:latin typeface="+mn-lt"/>
                <a:ea typeface="+mn-ea"/>
                <a:cs typeface="+mn-cs"/>
              </a:rPr>
              <a:t>Think of a time when you felt rejected, bullied, abandoned or think of someone who treated you this way…Consider your wounded self with empathy…Ask yourself what you need in order to heal from this wound…Now think of that same hurtful experience again, but instead of dwelling on your own painful feelings, try to imagine what might have been going on inside the other person that caused him or her to act the way he or she did. </a:t>
            </a:r>
            <a:r>
              <a:rPr lang="en-US" sz="1200" b="1" i="1" kern="1200" dirty="0">
                <a:solidFill>
                  <a:schemeClr val="tx1"/>
                </a:solidFill>
                <a:effectLst/>
                <a:latin typeface="+mn-lt"/>
                <a:ea typeface="+mn-ea"/>
                <a:cs typeface="+mn-cs"/>
              </a:rPr>
              <a:t>Ask: </a:t>
            </a:r>
            <a:r>
              <a:rPr lang="en-US" sz="1200" kern="1200" dirty="0">
                <a:solidFill>
                  <a:schemeClr val="tx1"/>
                </a:solidFill>
                <a:effectLst/>
                <a:latin typeface="+mn-lt"/>
                <a:ea typeface="+mn-ea"/>
                <a:cs typeface="+mn-cs"/>
              </a:rPr>
              <a:t>What need might have been driving that behavior? What does this teach us about love and the mission of accompaniment? </a:t>
            </a:r>
          </a:p>
          <a:p>
            <a:pPr lvl="0"/>
            <a:r>
              <a:rPr lang="en-US" sz="1200" b="1" i="1" kern="1200" dirty="0">
                <a:solidFill>
                  <a:schemeClr val="tx1"/>
                </a:solidFill>
                <a:effectLst/>
                <a:latin typeface="+mn-lt"/>
                <a:ea typeface="+mn-ea"/>
                <a:cs typeface="+mn-cs"/>
              </a:rPr>
              <a:t>Read and discuss the reflection found on pg. 135-136 of “A Mission Journey” (PHASE TWO: After the Mission Experience-They Will Know We are Christians by Our Love) about UBUNTU.</a:t>
            </a:r>
            <a:endParaRPr lang="en-US" sz="1200"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Further discussion questions: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Mother Theresa said, “There is more hunger in the world for love and appreciation than for bread”. </a:t>
            </a:r>
          </a:p>
          <a:p>
            <a:pPr lvl="0"/>
            <a:r>
              <a:rPr lang="en-US" sz="1200" kern="1200" dirty="0">
                <a:solidFill>
                  <a:schemeClr val="tx1"/>
                </a:solidFill>
                <a:effectLst/>
                <a:latin typeface="+mn-lt"/>
                <a:ea typeface="+mn-ea"/>
                <a:cs typeface="+mn-cs"/>
              </a:rPr>
              <a:t>How have you experienced love and appreciation through relationships with others?</a:t>
            </a:r>
          </a:p>
          <a:p>
            <a:pPr lvl="0"/>
            <a:r>
              <a:rPr lang="en-US" sz="1200" kern="1200" dirty="0">
                <a:solidFill>
                  <a:schemeClr val="tx1"/>
                </a:solidFill>
                <a:effectLst/>
                <a:latin typeface="+mn-lt"/>
                <a:ea typeface="+mn-ea"/>
                <a:cs typeface="+mn-cs"/>
              </a:rPr>
              <a:t>How can you let love guide your service and witness?</a:t>
            </a:r>
          </a:p>
          <a:p>
            <a:pPr lvl="0"/>
            <a:r>
              <a:rPr lang="en-US" sz="1200" kern="1200" dirty="0">
                <a:solidFill>
                  <a:schemeClr val="tx1"/>
                </a:solidFill>
                <a:effectLst/>
                <a:latin typeface="+mn-lt"/>
                <a:ea typeface="+mn-ea"/>
                <a:cs typeface="+mn-cs"/>
              </a:rPr>
              <a:t>How can you open yourself to be fully present in your mission service? What do you need to change in yourself to transcend the need to do and instead, be?</a:t>
            </a:r>
          </a:p>
          <a:p>
            <a:r>
              <a:rPr lang="en-US" sz="1200" kern="1200" dirty="0">
                <a:solidFill>
                  <a:schemeClr val="tx1"/>
                </a:solidFill>
                <a:effectLst/>
                <a:latin typeface="+mn-lt"/>
                <a:ea typeface="+mn-ea"/>
                <a:cs typeface="+mn-cs"/>
              </a:rPr>
              <a:t>Lyons, Rev. R.G., </a:t>
            </a:r>
            <a:r>
              <a:rPr lang="en-US" sz="1200" i="1" kern="1200" dirty="0">
                <a:solidFill>
                  <a:schemeClr val="tx1"/>
                </a:solidFill>
                <a:effectLst/>
                <a:latin typeface="+mn-lt"/>
                <a:ea typeface="+mn-ea"/>
                <a:cs typeface="+mn-cs"/>
              </a:rPr>
              <a:t>Preparing for the Journey, </a:t>
            </a:r>
            <a:r>
              <a:rPr lang="en-US" sz="1200" kern="1200" dirty="0">
                <a:solidFill>
                  <a:schemeClr val="tx1"/>
                </a:solidFill>
                <a:effectLst/>
                <a:latin typeface="+mn-lt"/>
                <a:ea typeface="+mn-ea"/>
                <a:cs typeface="+mn-cs"/>
              </a:rPr>
              <a:t>http://umvim.org/resources/for-team-leaders/downloadable_files.html, 8</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36</a:t>
            </a:fld>
            <a:endParaRPr lang="en-US"/>
          </a:p>
        </p:txBody>
      </p:sp>
    </p:spTree>
    <p:extLst>
      <p:ext uri="{BB962C8B-B14F-4D97-AF65-F5344CB8AC3E}">
        <p14:creationId xmlns:p14="http://schemas.microsoft.com/office/powerpoint/2010/main" val="14455055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i="1" kern="1200" dirty="0">
                <a:solidFill>
                  <a:schemeClr val="tx1"/>
                </a:solidFill>
                <a:effectLst/>
                <a:latin typeface="+mn-lt"/>
                <a:ea typeface="+mn-ea"/>
                <a:cs typeface="+mn-cs"/>
              </a:rPr>
              <a:t>Encourage each person to share verbally places where they have seen mission as accompaniment.</a:t>
            </a:r>
            <a:endParaRPr lang="en-US" sz="1200"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Read together “A Prayer for Those Who Have Too Much” written by Sr. Joyce after her visits to Guatemala and Liberia:</a:t>
            </a:r>
            <a:endParaRPr lang="en-US" sz="1200" kern="1200" dirty="0">
              <a:solidFill>
                <a:schemeClr val="tx1"/>
              </a:solidFill>
              <a:effectLst/>
              <a:latin typeface="+mn-lt"/>
              <a:ea typeface="+mn-ea"/>
              <a:cs typeface="+mn-cs"/>
            </a:endParaRPr>
          </a:p>
          <a:p>
            <a:r>
              <a:rPr lang="en-US" sz="1200" b="1" i="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“To my brothers and sisters in developing countries…</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While I was deciding which oat bran cereal to eat this morning,</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You were searching the ground for leftover grains from the passing wheat truck.</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While I was jogging at the health center,</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You were working in the wealthy landowner’s fields under a scorching sun.</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While I was choosing between diet and regular soda,</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Your parched lips were yearning for a touch of water.</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While I complained about the poor service in the gourmet restaurant,</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You were gratefully receiving a bowl of rice.</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While I poured my “fresh and better” detergent in the washing machine,</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You stood in the river with your bundle of clothes.</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While I watched the evening news on my wide screen television set,</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You were being terrorized and taunted by a dictatorship government.</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While I read the newspaper and drank my cup of steaming coffee,</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You walked the dusty, hot miles to the tiny, crowded schoolroom to try and learn how to read.</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While I scanned the ads for a bargain on an extra piece of clothing,</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You woke up and put on the same shirt and pants you have worn for many months.</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While I built a 4-bedroom house for the three of us,</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Your family of 10 found shelter in a one-room hut.</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While I went to church last Sunday and felt more than slightly bored, you looked upon the Earth and those around you; and felt gratitude to God for being alive for one more day.</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My brothers and sisters, forgive me for my arrogance and indifference. Forgive me for my greed of always wanting new, bigger and better things. Forgive me for not doing my part to change the unjust systems that keep you suffering and impoverished. I offer you my promise to become more aware of your situation and to change my lifestyle as I work for the transformation of the world.”</a:t>
            </a:r>
            <a:endParaRPr lang="en-US" sz="1200"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Sing together “Grace Alone” (#2162-The Faith We Sing) or “</a:t>
            </a:r>
            <a:r>
              <a:rPr lang="en-US" sz="1200" b="1" i="1" kern="1200" dirty="0" err="1">
                <a:solidFill>
                  <a:schemeClr val="tx1"/>
                </a:solidFill>
                <a:effectLst/>
                <a:latin typeface="+mn-lt"/>
                <a:ea typeface="+mn-ea"/>
                <a:cs typeface="+mn-cs"/>
              </a:rPr>
              <a:t>Shukuru</a:t>
            </a:r>
            <a:r>
              <a:rPr lang="en-US" sz="1200" b="1" i="1" kern="1200" dirty="0">
                <a:solidFill>
                  <a:schemeClr val="tx1"/>
                </a:solidFill>
                <a:effectLst/>
                <a:latin typeface="+mn-lt"/>
                <a:ea typeface="+mn-ea"/>
                <a:cs typeface="+mn-cs"/>
              </a:rPr>
              <a:t> Allah” (#56-Global Praise 1).</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37</a:t>
            </a:fld>
            <a:endParaRPr lang="en-US"/>
          </a:p>
        </p:txBody>
      </p:sp>
    </p:spTree>
    <p:extLst>
      <p:ext uri="{BB962C8B-B14F-4D97-AF65-F5344CB8AC3E}">
        <p14:creationId xmlns:p14="http://schemas.microsoft.com/office/powerpoint/2010/main" val="30086567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Have the class add new words to “Mission is…” on the mural under “Session Four” using colored markers.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38</a:t>
            </a:fld>
            <a:endParaRPr lang="en-US"/>
          </a:p>
        </p:txBody>
      </p:sp>
    </p:spTree>
    <p:extLst>
      <p:ext uri="{BB962C8B-B14F-4D97-AF65-F5344CB8AC3E}">
        <p14:creationId xmlns:p14="http://schemas.microsoft.com/office/powerpoint/2010/main" val="359505302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session is designed to help the you expand your cultural awareness, to gain a better understanding of the relationship between gospel and culture, and the challenges of Christian mission in a time of globalization.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39</a:t>
            </a:fld>
            <a:endParaRPr lang="en-US"/>
          </a:p>
        </p:txBody>
      </p:sp>
    </p:spTree>
    <p:extLst>
      <p:ext uri="{BB962C8B-B14F-4D97-AF65-F5344CB8AC3E}">
        <p14:creationId xmlns:p14="http://schemas.microsoft.com/office/powerpoint/2010/main" val="31857783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i="1" kern="1200" dirty="0">
                <a:solidFill>
                  <a:schemeClr val="tx1"/>
                </a:solidFill>
                <a:effectLst/>
                <a:latin typeface="+mn-lt"/>
                <a:ea typeface="+mn-ea"/>
                <a:cs typeface="+mn-cs"/>
              </a:rPr>
              <a:t>Sing together “Spirit of God” (#2117-The Faith We Sing) or “Santo, </a:t>
            </a:r>
            <a:r>
              <a:rPr lang="en-US" sz="1200" b="1" i="1" kern="1200" dirty="0" err="1">
                <a:solidFill>
                  <a:schemeClr val="tx1"/>
                </a:solidFill>
                <a:effectLst/>
                <a:latin typeface="+mn-lt"/>
                <a:ea typeface="+mn-ea"/>
                <a:cs typeface="+mn-cs"/>
              </a:rPr>
              <a:t>santo</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santo</a:t>
            </a:r>
            <a:r>
              <a:rPr lang="en-US" sz="1200" b="1" i="1" kern="1200" dirty="0">
                <a:solidFill>
                  <a:schemeClr val="tx1"/>
                </a:solidFill>
                <a:effectLst/>
                <a:latin typeface="+mn-lt"/>
                <a:ea typeface="+mn-ea"/>
                <a:cs typeface="+mn-cs"/>
              </a:rPr>
              <a:t>” (#49-Global Praise 1).</a:t>
            </a:r>
            <a:endParaRPr lang="en-US" sz="1200"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Read Psalm 103 responsively as follows.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40</a:t>
            </a:fld>
            <a:endParaRPr lang="en-US"/>
          </a:p>
        </p:txBody>
      </p:sp>
    </p:spTree>
    <p:extLst>
      <p:ext uri="{BB962C8B-B14F-4D97-AF65-F5344CB8AC3E}">
        <p14:creationId xmlns:p14="http://schemas.microsoft.com/office/powerpoint/2010/main" val="3949327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solidFill>
                  <a:schemeClr val="tx1"/>
                </a:solidFill>
              </a:rPr>
              <a:t>Let my whole being bless the Lord!</a:t>
            </a:r>
          </a:p>
          <a:p>
            <a:pPr marL="0" indent="0">
              <a:buNone/>
            </a:pPr>
            <a:r>
              <a:rPr lang="en-US" sz="1200" dirty="0">
                <a:solidFill>
                  <a:schemeClr val="tx1"/>
                </a:solidFill>
              </a:rPr>
              <a:t>Let everything inside me bless his holy name!</a:t>
            </a:r>
          </a:p>
          <a:p>
            <a:pPr marL="0" indent="0">
              <a:buNone/>
            </a:pPr>
            <a:r>
              <a:rPr lang="en-US" sz="1200" b="1" dirty="0">
                <a:solidFill>
                  <a:schemeClr val="tx1"/>
                </a:solidFill>
              </a:rPr>
              <a:t>Let my whole being bless the Lord </a:t>
            </a:r>
          </a:p>
          <a:p>
            <a:pPr marL="0" indent="0">
              <a:buNone/>
            </a:pPr>
            <a:r>
              <a:rPr lang="en-US" sz="1200" b="1" dirty="0">
                <a:solidFill>
                  <a:schemeClr val="tx1"/>
                </a:solidFill>
              </a:rPr>
              <a:t>And never forget all his good deeds:</a:t>
            </a:r>
          </a:p>
          <a:p>
            <a:pPr marL="0" indent="0">
              <a:buNone/>
            </a:pPr>
            <a:r>
              <a:rPr lang="en-US" sz="1200" b="1" dirty="0">
                <a:solidFill>
                  <a:schemeClr val="tx1"/>
                </a:solidFill>
              </a:rPr>
              <a:t>How God forgives all your sins,</a:t>
            </a:r>
          </a:p>
          <a:p>
            <a:pPr marL="0" indent="0">
              <a:buNone/>
            </a:pPr>
            <a:r>
              <a:rPr lang="en-US" sz="1200" b="1" dirty="0">
                <a:solidFill>
                  <a:schemeClr val="tx1"/>
                </a:solidFill>
              </a:rPr>
              <a:t>Heals all your sickness, </a:t>
            </a:r>
          </a:p>
          <a:p>
            <a:pPr marL="0" indent="0">
              <a:buNone/>
            </a:pPr>
            <a:r>
              <a:rPr lang="en-US" sz="1200" b="1" dirty="0">
                <a:solidFill>
                  <a:schemeClr val="tx1"/>
                </a:solidFill>
              </a:rPr>
              <a:t>saves your life from the pit,</a:t>
            </a:r>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41</a:t>
            </a:fld>
            <a:endParaRPr lang="en-US"/>
          </a:p>
        </p:txBody>
      </p:sp>
    </p:spTree>
    <p:extLst>
      <p:ext uri="{BB962C8B-B14F-4D97-AF65-F5344CB8AC3E}">
        <p14:creationId xmlns:p14="http://schemas.microsoft.com/office/powerpoint/2010/main" val="22063707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solidFill>
                  <a:schemeClr val="tx1"/>
                </a:solidFill>
              </a:rPr>
              <a:t>Crowns you with faithful love and compassion,</a:t>
            </a:r>
          </a:p>
          <a:p>
            <a:pPr marL="0" indent="0">
              <a:buNone/>
            </a:pPr>
            <a:r>
              <a:rPr lang="en-US" sz="1200" dirty="0">
                <a:solidFill>
                  <a:schemeClr val="tx1"/>
                </a:solidFill>
              </a:rPr>
              <a:t>And satisfies you with plenty of good things </a:t>
            </a:r>
          </a:p>
          <a:p>
            <a:pPr marL="0" indent="0">
              <a:buNone/>
            </a:pPr>
            <a:r>
              <a:rPr lang="en-US" sz="1200" dirty="0">
                <a:solidFill>
                  <a:schemeClr val="tx1"/>
                </a:solidFill>
              </a:rPr>
              <a:t>So that your youth is made fresh like an eagle’s.</a:t>
            </a:r>
          </a:p>
          <a:p>
            <a:pPr marL="0" indent="0">
              <a:buNone/>
            </a:pPr>
            <a:r>
              <a:rPr lang="en-US" sz="1200" b="1" dirty="0">
                <a:solidFill>
                  <a:schemeClr val="tx1"/>
                </a:solidFill>
              </a:rPr>
              <a:t>The Lord works righteousness;</a:t>
            </a:r>
          </a:p>
          <a:p>
            <a:pPr marL="0" indent="0">
              <a:buNone/>
            </a:pPr>
            <a:r>
              <a:rPr lang="en-US" sz="1200" b="1" dirty="0">
                <a:solidFill>
                  <a:schemeClr val="tx1"/>
                </a:solidFill>
              </a:rPr>
              <a:t>Does justice for all who are oppressed.</a:t>
            </a:r>
          </a:p>
          <a:p>
            <a:pPr marL="0" indent="0">
              <a:buNone/>
            </a:pPr>
            <a:r>
              <a:rPr lang="en-US" sz="1200" b="1" dirty="0">
                <a:solidFill>
                  <a:schemeClr val="tx1"/>
                </a:solidFill>
              </a:rPr>
              <a:t>God made his ways known to Moses;</a:t>
            </a:r>
          </a:p>
          <a:p>
            <a:pPr marL="0" indent="0">
              <a:buNone/>
            </a:pPr>
            <a:r>
              <a:rPr lang="en-US" sz="1200" b="1" dirty="0">
                <a:solidFill>
                  <a:schemeClr val="tx1"/>
                </a:solidFill>
              </a:rPr>
              <a:t>Made his deeds known to the Israelites.</a:t>
            </a:r>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42</a:t>
            </a:fld>
            <a:endParaRPr lang="en-US"/>
          </a:p>
        </p:txBody>
      </p:sp>
    </p:spTree>
    <p:extLst>
      <p:ext uri="{BB962C8B-B14F-4D97-AF65-F5344CB8AC3E}">
        <p14:creationId xmlns:p14="http://schemas.microsoft.com/office/powerpoint/2010/main" val="19838463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solidFill>
                  <a:schemeClr val="tx1"/>
                </a:solidFill>
              </a:rPr>
              <a:t>The Lord is compassionate and merciful,</a:t>
            </a:r>
          </a:p>
          <a:p>
            <a:pPr marL="0" indent="0">
              <a:buNone/>
            </a:pPr>
            <a:r>
              <a:rPr lang="en-US" sz="1200" dirty="0">
                <a:solidFill>
                  <a:schemeClr val="tx1"/>
                </a:solidFill>
              </a:rPr>
              <a:t>Very patient, and full of faithful love.</a:t>
            </a:r>
          </a:p>
          <a:p>
            <a:pPr marL="0" indent="0">
              <a:buNone/>
            </a:pPr>
            <a:r>
              <a:rPr lang="en-US" sz="1200" dirty="0">
                <a:solidFill>
                  <a:schemeClr val="tx1"/>
                </a:solidFill>
              </a:rPr>
              <a:t>God won’t always play the judge; He won’t be angry forever.</a:t>
            </a:r>
          </a:p>
          <a:p>
            <a:pPr marL="0" indent="0">
              <a:buNone/>
            </a:pPr>
            <a:r>
              <a:rPr lang="en-US" sz="1200" b="1" dirty="0">
                <a:solidFill>
                  <a:schemeClr val="tx1"/>
                </a:solidFill>
              </a:rPr>
              <a:t>He doesn’t deal with us according to our sin</a:t>
            </a:r>
          </a:p>
          <a:p>
            <a:pPr marL="0" indent="0">
              <a:buNone/>
            </a:pPr>
            <a:r>
              <a:rPr lang="en-US" sz="1200" b="1" dirty="0">
                <a:solidFill>
                  <a:schemeClr val="tx1"/>
                </a:solidFill>
              </a:rPr>
              <a:t>Or repay us according to our wrongdoing,</a:t>
            </a:r>
          </a:p>
          <a:p>
            <a:pPr marL="0" indent="0">
              <a:buNone/>
            </a:pPr>
            <a:r>
              <a:rPr lang="en-US" sz="1200" b="1" dirty="0">
                <a:solidFill>
                  <a:schemeClr val="tx1"/>
                </a:solidFill>
              </a:rPr>
              <a:t>Because as high as heaven is above the earth,</a:t>
            </a:r>
          </a:p>
          <a:p>
            <a:pPr marL="0" indent="0">
              <a:buNone/>
            </a:pPr>
            <a:r>
              <a:rPr lang="en-US" sz="1200" b="1" dirty="0">
                <a:solidFill>
                  <a:schemeClr val="tx1"/>
                </a:solidFill>
              </a:rPr>
              <a:t>That’s how large God’s faithful love is</a:t>
            </a:r>
          </a:p>
          <a:p>
            <a:pPr marL="0" indent="0">
              <a:buNone/>
            </a:pPr>
            <a:r>
              <a:rPr lang="en-US" sz="1200" b="1" dirty="0">
                <a:solidFill>
                  <a:schemeClr val="tx1"/>
                </a:solidFill>
              </a:rPr>
              <a:t>For those who honor him.</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43</a:t>
            </a:fld>
            <a:endParaRPr lang="en-US"/>
          </a:p>
        </p:txBody>
      </p:sp>
    </p:spTree>
    <p:extLst>
      <p:ext uri="{BB962C8B-B14F-4D97-AF65-F5344CB8AC3E}">
        <p14:creationId xmlns:p14="http://schemas.microsoft.com/office/powerpoint/2010/main" val="34917966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solidFill>
                  <a:schemeClr val="tx1"/>
                </a:solidFill>
              </a:rPr>
              <a:t>As far as east is from the west—</a:t>
            </a:r>
          </a:p>
          <a:p>
            <a:pPr marL="0" indent="0">
              <a:buNone/>
            </a:pPr>
            <a:r>
              <a:rPr lang="en-US" sz="1200" dirty="0">
                <a:solidFill>
                  <a:schemeClr val="tx1"/>
                </a:solidFill>
              </a:rPr>
              <a:t>That’s how far God has removed our sin from us.</a:t>
            </a:r>
          </a:p>
          <a:p>
            <a:pPr marL="0" indent="0">
              <a:buNone/>
            </a:pPr>
            <a:r>
              <a:rPr lang="en-US" sz="1200" b="1" dirty="0">
                <a:solidFill>
                  <a:schemeClr val="tx1"/>
                </a:solidFill>
              </a:rPr>
              <a:t>Like a parent feels compassion for those who honor him,</a:t>
            </a:r>
          </a:p>
          <a:p>
            <a:pPr marL="0" indent="0">
              <a:buNone/>
            </a:pPr>
            <a:r>
              <a:rPr lang="en-US" sz="1200" b="1" dirty="0">
                <a:solidFill>
                  <a:schemeClr val="tx1"/>
                </a:solidFill>
              </a:rPr>
              <a:t>Because God knows how we’re made, </a:t>
            </a:r>
          </a:p>
          <a:p>
            <a:pPr marL="0" indent="0">
              <a:buNone/>
            </a:pPr>
            <a:r>
              <a:rPr lang="en-US" sz="1200" b="1" dirty="0">
                <a:solidFill>
                  <a:schemeClr val="tx1"/>
                </a:solidFill>
              </a:rPr>
              <a:t>God remembers we’re just dust.</a:t>
            </a:r>
          </a:p>
          <a:p>
            <a:pPr marL="0" indent="0">
              <a:buNone/>
            </a:pPr>
            <a:r>
              <a:rPr lang="en-US" sz="1200" dirty="0">
                <a:solidFill>
                  <a:schemeClr val="tx1"/>
                </a:solidFill>
              </a:rPr>
              <a:t>The days of a human life are like grass: </a:t>
            </a:r>
          </a:p>
          <a:p>
            <a:pPr marL="0" indent="0">
              <a:buNone/>
            </a:pPr>
            <a:r>
              <a:rPr lang="en-US" sz="1200" dirty="0">
                <a:solidFill>
                  <a:schemeClr val="tx1"/>
                </a:solidFill>
              </a:rPr>
              <a:t>They bloom like a wildflower;</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44</a:t>
            </a:fld>
            <a:endParaRPr lang="en-US"/>
          </a:p>
        </p:txBody>
      </p:sp>
    </p:spTree>
    <p:extLst>
      <p:ext uri="{BB962C8B-B14F-4D97-AF65-F5344CB8AC3E}">
        <p14:creationId xmlns:p14="http://schemas.microsoft.com/office/powerpoint/2010/main" val="150918200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solidFill>
                  <a:schemeClr val="tx1"/>
                </a:solidFill>
              </a:rPr>
              <a:t>Even the ground where it stood doesn’t remember it.</a:t>
            </a:r>
          </a:p>
          <a:p>
            <a:pPr marL="0" indent="0">
              <a:buNone/>
            </a:pPr>
            <a:r>
              <a:rPr lang="en-US" sz="1200" b="1" dirty="0">
                <a:solidFill>
                  <a:schemeClr val="tx1"/>
                </a:solidFill>
              </a:rPr>
              <a:t>But the Lord’s faithful love is from forever ago</a:t>
            </a:r>
          </a:p>
          <a:p>
            <a:pPr marL="0" indent="0">
              <a:buNone/>
            </a:pPr>
            <a:r>
              <a:rPr lang="en-US" sz="1200" b="1" dirty="0">
                <a:solidFill>
                  <a:schemeClr val="tx1"/>
                </a:solidFill>
              </a:rPr>
              <a:t>To forever from now for those who honor him.</a:t>
            </a:r>
          </a:p>
          <a:p>
            <a:pPr marL="0" indent="0">
              <a:buNone/>
            </a:pPr>
            <a:r>
              <a:rPr lang="en-US" sz="1200" dirty="0">
                <a:solidFill>
                  <a:schemeClr val="tx1"/>
                </a:solidFill>
              </a:rPr>
              <a:t>And God’s righteousness reaches to the grandchildren</a:t>
            </a:r>
          </a:p>
          <a:p>
            <a:pPr marL="0" indent="0">
              <a:buNone/>
            </a:pPr>
            <a:r>
              <a:rPr lang="en-US" sz="1200" dirty="0">
                <a:solidFill>
                  <a:schemeClr val="tx1"/>
                </a:solidFill>
              </a:rPr>
              <a:t>Of those who keep his covenant</a:t>
            </a:r>
          </a:p>
          <a:p>
            <a:pPr marL="0" indent="0">
              <a:buNone/>
            </a:pPr>
            <a:r>
              <a:rPr lang="en-US" sz="1200" dirty="0">
                <a:solidFill>
                  <a:schemeClr val="tx1"/>
                </a:solidFill>
              </a:rPr>
              <a:t>And remember to keep his commands.</a:t>
            </a:r>
          </a:p>
          <a:p>
            <a:pPr marL="0" indent="0">
              <a:buNone/>
            </a:pPr>
            <a:r>
              <a:rPr lang="en-US" sz="1200" b="1" dirty="0">
                <a:solidFill>
                  <a:schemeClr val="tx1"/>
                </a:solidFill>
              </a:rPr>
              <a:t>The Lord established his throne in heaven,</a:t>
            </a:r>
          </a:p>
          <a:p>
            <a:pPr marL="0" indent="0">
              <a:buNone/>
            </a:pPr>
            <a:r>
              <a:rPr lang="en-US" sz="1200" b="1" dirty="0">
                <a:solidFill>
                  <a:schemeClr val="tx1"/>
                </a:solidFill>
              </a:rPr>
              <a:t>And his kingdom rules over all.</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45</a:t>
            </a:fld>
            <a:endParaRPr lang="en-US"/>
          </a:p>
        </p:txBody>
      </p:sp>
    </p:spTree>
    <p:extLst>
      <p:ext uri="{BB962C8B-B14F-4D97-AF65-F5344CB8AC3E}">
        <p14:creationId xmlns:p14="http://schemas.microsoft.com/office/powerpoint/2010/main" val="312950940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solidFill>
                  <a:schemeClr val="tx1"/>
                </a:solidFill>
              </a:rPr>
              <a:t>You divine messengers, bless the Lord!</a:t>
            </a:r>
          </a:p>
          <a:p>
            <a:pPr marL="0" indent="0">
              <a:buNone/>
            </a:pPr>
            <a:r>
              <a:rPr lang="en-US" sz="1200" dirty="0">
                <a:solidFill>
                  <a:schemeClr val="tx1"/>
                </a:solidFill>
              </a:rPr>
              <a:t>You who are mighty in power and keep his word,</a:t>
            </a:r>
          </a:p>
          <a:p>
            <a:pPr marL="0" indent="0">
              <a:buNone/>
            </a:pPr>
            <a:r>
              <a:rPr lang="en-US" sz="1200" dirty="0">
                <a:solidFill>
                  <a:schemeClr val="tx1"/>
                </a:solidFill>
              </a:rPr>
              <a:t>Who obey everything he says, bless him!</a:t>
            </a:r>
          </a:p>
          <a:p>
            <a:pPr marL="0" indent="0">
              <a:buNone/>
            </a:pPr>
            <a:r>
              <a:rPr lang="en-US" sz="1200" dirty="0">
                <a:solidFill>
                  <a:schemeClr val="tx1"/>
                </a:solidFill>
              </a:rPr>
              <a:t>All you heavenly forces, bless the Lord!</a:t>
            </a:r>
          </a:p>
          <a:p>
            <a:pPr marL="0" indent="0">
              <a:buNone/>
            </a:pPr>
            <a:r>
              <a:rPr lang="en-US" sz="1200" dirty="0">
                <a:solidFill>
                  <a:schemeClr val="tx1"/>
                </a:solidFill>
              </a:rPr>
              <a:t>All you who serve him and do his will, bless him!</a:t>
            </a:r>
          </a:p>
          <a:p>
            <a:pPr marL="0" indent="0">
              <a:buNone/>
            </a:pPr>
            <a:r>
              <a:rPr lang="en-US" sz="1200" b="1" dirty="0">
                <a:solidFill>
                  <a:schemeClr val="tx1"/>
                </a:solidFill>
              </a:rPr>
              <a:t>All God’s creatures, bless the Lord!</a:t>
            </a:r>
          </a:p>
          <a:p>
            <a:pPr marL="0" indent="0">
              <a:buNone/>
            </a:pPr>
            <a:r>
              <a:rPr lang="en-US" sz="1200" b="1" dirty="0">
                <a:solidFill>
                  <a:schemeClr val="tx1"/>
                </a:solidFill>
              </a:rPr>
              <a:t>Everywhere, throughout his kingdom,</a:t>
            </a:r>
          </a:p>
          <a:p>
            <a:pPr marL="0" indent="0">
              <a:buNone/>
            </a:pPr>
            <a:r>
              <a:rPr lang="en-US" sz="1200" b="1" dirty="0">
                <a:solidFill>
                  <a:schemeClr val="tx1"/>
                </a:solidFill>
              </a:rPr>
              <a:t>Let my whole being bless the Lord!</a:t>
            </a:r>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46</a:t>
            </a:fld>
            <a:endParaRPr lang="en-US"/>
          </a:p>
        </p:txBody>
      </p:sp>
    </p:spTree>
    <p:extLst>
      <p:ext uri="{BB962C8B-B14F-4D97-AF65-F5344CB8AC3E}">
        <p14:creationId xmlns:p14="http://schemas.microsoft.com/office/powerpoint/2010/main" val="97035574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i="1" kern="1200" dirty="0">
                <a:solidFill>
                  <a:schemeClr val="tx1"/>
                </a:solidFill>
                <a:effectLst/>
                <a:latin typeface="+mn-lt"/>
                <a:ea typeface="+mn-ea"/>
                <a:cs typeface="+mn-cs"/>
              </a:rPr>
              <a:t>Pray together the prayer found on page 99 of “A Mission Journey” (PHASE TWO: During the Mission Experience-Answering God’s Call):</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Lord of all creation, we delight in your world and in all that you have made. Thank you for the mystery that lies behind things as they appear on the surface, and help us see, hear, smell, feel, and taste with gratitude and wonder. Keep us mindful of your love for all creation and your compassion for all who suffer. Make us instruments of your healing love. In Jesus’ name. Amen.</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47</a:t>
            </a:fld>
            <a:endParaRPr lang="en-US"/>
          </a:p>
        </p:txBody>
      </p:sp>
    </p:spTree>
    <p:extLst>
      <p:ext uri="{BB962C8B-B14F-4D97-AF65-F5344CB8AC3E}">
        <p14:creationId xmlns:p14="http://schemas.microsoft.com/office/powerpoint/2010/main" val="335350797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i="1" kern="1200" dirty="0">
                <a:solidFill>
                  <a:schemeClr val="tx1"/>
                </a:solidFill>
                <a:effectLst/>
                <a:latin typeface="+mn-lt"/>
                <a:ea typeface="+mn-ea"/>
                <a:cs typeface="+mn-cs"/>
              </a:rPr>
              <a:t>Moving Line Exercise on page 78 of “A Mission Journey” (PHASE TWO: Before the Mission Experience-They Will Know We are Christians by Our Love): Have the class form a single line across the room. Give them the following instructions and ask the class to look around after each movement:</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Think about a situation where you have encountered persons different from you. </a:t>
            </a:r>
          </a:p>
          <a:p>
            <a:pPr lvl="0"/>
            <a:r>
              <a:rPr lang="en-US" sz="1200" kern="1200" dirty="0">
                <a:solidFill>
                  <a:schemeClr val="tx1"/>
                </a:solidFill>
                <a:effectLst/>
                <a:latin typeface="+mn-lt"/>
                <a:ea typeface="+mn-ea"/>
                <a:cs typeface="+mn-cs"/>
              </a:rPr>
              <a:t>Take three steps forward if the encounter was one of close friendship.</a:t>
            </a:r>
          </a:p>
          <a:p>
            <a:pPr lvl="0"/>
            <a:r>
              <a:rPr lang="en-US" sz="1200" kern="1200" dirty="0">
                <a:solidFill>
                  <a:schemeClr val="tx1"/>
                </a:solidFill>
                <a:effectLst/>
                <a:latin typeface="+mn-lt"/>
                <a:ea typeface="+mn-ea"/>
                <a:cs typeface="+mn-cs"/>
              </a:rPr>
              <a:t>Take two steps backward if the encounter was a casual acquaintance.</a:t>
            </a:r>
          </a:p>
          <a:p>
            <a:pPr lvl="0"/>
            <a:r>
              <a:rPr lang="en-US" sz="1200" kern="1200" dirty="0">
                <a:solidFill>
                  <a:schemeClr val="tx1"/>
                </a:solidFill>
                <a:effectLst/>
                <a:latin typeface="+mn-lt"/>
                <a:ea typeface="+mn-ea"/>
                <a:cs typeface="+mn-cs"/>
              </a:rPr>
              <a:t>Take three steps backward if the encounter was impersonal (such as a business or service relationship).</a:t>
            </a:r>
          </a:p>
          <a:p>
            <a:pPr lvl="0"/>
            <a:r>
              <a:rPr lang="en-US" sz="1200" kern="1200" dirty="0">
                <a:solidFill>
                  <a:schemeClr val="tx1"/>
                </a:solidFill>
                <a:effectLst/>
                <a:latin typeface="+mn-lt"/>
                <a:ea typeface="+mn-ea"/>
                <a:cs typeface="+mn-cs"/>
              </a:rPr>
              <a:t>Take four steps backward if you have no encounters with person that are different than you. </a:t>
            </a:r>
          </a:p>
          <a:p>
            <a:r>
              <a:rPr lang="en-US" sz="1200" b="1" i="1" kern="1200" dirty="0">
                <a:solidFill>
                  <a:schemeClr val="tx1"/>
                </a:solidFill>
                <a:effectLst/>
                <a:latin typeface="+mn-lt"/>
                <a:ea typeface="+mn-ea"/>
                <a:cs typeface="+mn-cs"/>
              </a:rPr>
              <a:t>Explain that this exercise helps a group assess both an individual’s readiness as well as a group’s readiness for encountering situations of difference and diversity. Has the group’s experiences with cultural diversity been deep and rich, superficial and impersonal, or somewhere in between? This information can be used to help articulate goals for mutuality and building relationships within the mission experience.</a:t>
            </a:r>
            <a:endParaRPr lang="en-US" sz="1200" kern="1200" dirty="0">
              <a:solidFill>
                <a:schemeClr val="tx1"/>
              </a:solidFill>
              <a:effectLst/>
              <a:latin typeface="+mn-lt"/>
              <a:ea typeface="+mn-ea"/>
              <a:cs typeface="+mn-cs"/>
            </a:endParaRPr>
          </a:p>
          <a:p>
            <a:r>
              <a:rPr lang="en-US" sz="1200" b="1" i="1" kern="1200" dirty="0">
                <a:solidFill>
                  <a:schemeClr val="tx1"/>
                </a:solidFill>
                <a:effectLst/>
                <a:latin typeface="+mn-lt"/>
                <a:ea typeface="+mn-ea"/>
                <a:cs typeface="+mn-cs"/>
              </a:rPr>
              <a:t>Ask: </a:t>
            </a:r>
            <a:r>
              <a:rPr lang="en-US" sz="1200" kern="1200" dirty="0">
                <a:solidFill>
                  <a:schemeClr val="tx1"/>
                </a:solidFill>
                <a:effectLst/>
                <a:latin typeface="+mn-lt"/>
                <a:ea typeface="+mn-ea"/>
                <a:cs typeface="+mn-cs"/>
              </a:rPr>
              <a:t>How might we improve a group’s readiness for encountering situations of difference and diversity?</a:t>
            </a:r>
          </a:p>
          <a:p>
            <a:pPr lvl="0"/>
            <a:r>
              <a:rPr lang="en-US" sz="1200" b="1" i="1" kern="1200" dirty="0">
                <a:solidFill>
                  <a:schemeClr val="tx1"/>
                </a:solidFill>
                <a:effectLst/>
                <a:latin typeface="+mn-lt"/>
                <a:ea typeface="+mn-ea"/>
                <a:cs typeface="+mn-cs"/>
              </a:rPr>
              <a:t>Have everyone turn to Luke 13:10-17.</a:t>
            </a:r>
            <a:endParaRPr lang="en-US" sz="1200" kern="1200" dirty="0">
              <a:solidFill>
                <a:schemeClr val="tx1"/>
              </a:solidFill>
              <a:effectLst/>
              <a:latin typeface="+mn-lt"/>
              <a:ea typeface="+mn-ea"/>
              <a:cs typeface="+mn-cs"/>
            </a:endParaRPr>
          </a:p>
          <a:p>
            <a:r>
              <a:rPr lang="en-US" sz="1200" b="1" i="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 we read through this Scripture passage, imagine yourself in the shoes of Jesus, in the shoes of the bent over woman, in the shoes of the leader of the synagogue, and in the shoes of the crowd of witnesses.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“A Mission Journey” </a:t>
            </a:r>
            <a:r>
              <a:rPr lang="en-US" sz="1200" i="1" kern="1200" dirty="0">
                <a:solidFill>
                  <a:schemeClr val="tx1"/>
                </a:solidFill>
                <a:effectLst/>
                <a:latin typeface="+mn-lt"/>
                <a:ea typeface="+mn-ea"/>
                <a:cs typeface="+mn-cs"/>
              </a:rPr>
              <a:t>(page 11 or PHASE ONE: Expanding Your Cultural Awareness)</a:t>
            </a:r>
            <a:r>
              <a:rPr lang="en-US" sz="1200" kern="1200" dirty="0">
                <a:solidFill>
                  <a:schemeClr val="tx1"/>
                </a:solidFill>
                <a:effectLst/>
                <a:latin typeface="+mn-lt"/>
                <a:ea typeface="+mn-ea"/>
                <a:cs typeface="+mn-cs"/>
              </a:rPr>
              <a:t> culture is defined as “the collection of fundamental beliefs people hold about how things should be and how one should behave. It’s a way of looking at the values, attitudes, and beliefs shared by a common group of people. It is the mental programming that shapes our habits, beliefs, decision making, and the way we see the world. To put it more simply, culture is a set of beliefs, practices and expressions that help to define the community’s identity. The community’s culture is expressed in part by its religious practices, clothing, food, art, politics, and play or social life.”</a:t>
            </a:r>
          </a:p>
          <a:p>
            <a:r>
              <a:rPr lang="en-US" sz="1200" kern="1200" dirty="0">
                <a:solidFill>
                  <a:schemeClr val="tx1"/>
                </a:solidFill>
                <a:effectLst/>
                <a:latin typeface="+mn-lt"/>
                <a:ea typeface="+mn-ea"/>
                <a:cs typeface="+mn-cs"/>
              </a:rPr>
              <a:t> </a:t>
            </a:r>
          </a:p>
          <a:p>
            <a:pPr lvl="0"/>
            <a:r>
              <a:rPr lang="en-US" sz="1200" b="1" i="1" kern="1200" dirty="0">
                <a:solidFill>
                  <a:schemeClr val="tx1"/>
                </a:solidFill>
                <a:effectLst/>
                <a:latin typeface="+mn-lt"/>
                <a:ea typeface="+mn-ea"/>
                <a:cs typeface="+mn-cs"/>
              </a:rPr>
              <a:t>Discuss: </a:t>
            </a:r>
            <a:r>
              <a:rPr lang="en-US" sz="1200" kern="1200" dirty="0">
                <a:solidFill>
                  <a:schemeClr val="tx1"/>
                </a:solidFill>
                <a:effectLst/>
                <a:latin typeface="+mn-lt"/>
                <a:ea typeface="+mn-ea"/>
                <a:cs typeface="+mn-cs"/>
              </a:rPr>
              <a:t>If we were to identify culture in these terms, how would we do so? How do those terms or descriptions differ in different communities? This can be from one community to another in the United States, or from your own country to another country. </a:t>
            </a:r>
          </a:p>
          <a:p>
            <a:pPr lvl="0"/>
            <a:r>
              <a:rPr lang="en-US" sz="1200" b="1" i="1" kern="1200" dirty="0">
                <a:solidFill>
                  <a:schemeClr val="tx1"/>
                </a:solidFill>
                <a:effectLst/>
                <a:latin typeface="+mn-lt"/>
                <a:ea typeface="+mn-ea"/>
                <a:cs typeface="+mn-cs"/>
              </a:rPr>
              <a:t>Guided Reflection on Luke 13:10-17 from page 63 of “A Mission Journey” (PHASE TWO: Before the Mission Experience-Answering God’s Call). </a:t>
            </a:r>
            <a:endParaRPr lang="en-US" sz="1200"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Discuss these questions as a group:</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What are the customary practices that Jesus challenges?</a:t>
            </a:r>
          </a:p>
          <a:p>
            <a:pPr lvl="0"/>
            <a:r>
              <a:rPr lang="en-US" sz="1200" kern="1200" dirty="0">
                <a:solidFill>
                  <a:schemeClr val="tx1"/>
                </a:solidFill>
                <a:effectLst/>
                <a:latin typeface="+mn-lt"/>
                <a:ea typeface="+mn-ea"/>
                <a:cs typeface="+mn-cs"/>
              </a:rPr>
              <a:t>Did the leaders of the synagogue really not want the crippled woman to be healed or were they simply speaking from the perspective of custom?</a:t>
            </a:r>
          </a:p>
          <a:p>
            <a:pPr lvl="0"/>
            <a:r>
              <a:rPr lang="en-US" sz="1200" kern="1200" dirty="0">
                <a:solidFill>
                  <a:schemeClr val="tx1"/>
                </a:solidFill>
                <a:effectLst/>
                <a:latin typeface="+mn-lt"/>
                <a:ea typeface="+mn-ea"/>
                <a:cs typeface="+mn-cs"/>
              </a:rPr>
              <a:t>Are there situations you can imagine that challenge the customary practices in your own church?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48</a:t>
            </a:fld>
            <a:endParaRPr lang="en-US"/>
          </a:p>
        </p:txBody>
      </p:sp>
    </p:spTree>
    <p:extLst>
      <p:ext uri="{BB962C8B-B14F-4D97-AF65-F5344CB8AC3E}">
        <p14:creationId xmlns:p14="http://schemas.microsoft.com/office/powerpoint/2010/main" val="335087301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i="1" kern="1200" dirty="0">
                <a:solidFill>
                  <a:schemeClr val="tx1"/>
                </a:solidFill>
                <a:effectLst/>
                <a:latin typeface="+mn-lt"/>
                <a:ea typeface="+mn-ea"/>
                <a:cs typeface="+mn-cs"/>
              </a:rPr>
              <a:t>Have everyone turn to Luke 13:10-17.</a:t>
            </a:r>
            <a:endParaRPr lang="en-US" sz="1200" kern="1200" dirty="0">
              <a:solidFill>
                <a:schemeClr val="tx1"/>
              </a:solidFill>
              <a:effectLst/>
              <a:latin typeface="+mn-lt"/>
              <a:ea typeface="+mn-ea"/>
              <a:cs typeface="+mn-cs"/>
            </a:endParaRPr>
          </a:p>
          <a:p>
            <a:r>
              <a:rPr lang="en-US" sz="1200" b="1" i="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 we read through this Scripture passage, imagine yourself in the shoes of Jesus, in the shoes of the bent over woman, in the shoes of the leader of the synagogue, and in the shoes of the crowd of witnesses.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“A Mission Journey” </a:t>
            </a:r>
            <a:r>
              <a:rPr lang="en-US" sz="1200" i="1" kern="1200" dirty="0">
                <a:solidFill>
                  <a:schemeClr val="tx1"/>
                </a:solidFill>
                <a:effectLst/>
                <a:latin typeface="+mn-lt"/>
                <a:ea typeface="+mn-ea"/>
                <a:cs typeface="+mn-cs"/>
              </a:rPr>
              <a:t>(page 11 or PHASE ONE: Expanding Your Cultural Awareness)</a:t>
            </a:r>
            <a:r>
              <a:rPr lang="en-US" sz="1200" kern="1200" dirty="0">
                <a:solidFill>
                  <a:schemeClr val="tx1"/>
                </a:solidFill>
                <a:effectLst/>
                <a:latin typeface="+mn-lt"/>
                <a:ea typeface="+mn-ea"/>
                <a:cs typeface="+mn-cs"/>
              </a:rPr>
              <a:t> culture is defined as “the collection of fundamental beliefs people hold about how things should be and how one should behave. It’s a way of looking at the values, attitudes, and beliefs shared by a common group of people. It is the mental programming that shapes our habits, beliefs, decision making, and the way we see the world. To put it more simply, culture is a set of beliefs, practices and expressions that help to define the community’s identity. The community’s culture is expressed in part by its religious practices, clothing, food, art, politics, and play or social life.”</a:t>
            </a:r>
          </a:p>
          <a:p>
            <a:r>
              <a:rPr lang="en-US" sz="1200" kern="1200" dirty="0">
                <a:solidFill>
                  <a:schemeClr val="tx1"/>
                </a:solidFill>
                <a:effectLst/>
                <a:latin typeface="+mn-lt"/>
                <a:ea typeface="+mn-ea"/>
                <a:cs typeface="+mn-cs"/>
              </a:rPr>
              <a:t> </a:t>
            </a:r>
          </a:p>
          <a:p>
            <a:pPr lvl="0"/>
            <a:r>
              <a:rPr lang="en-US" sz="1200" b="1" i="1" kern="1200" dirty="0">
                <a:solidFill>
                  <a:schemeClr val="tx1"/>
                </a:solidFill>
                <a:effectLst/>
                <a:latin typeface="+mn-lt"/>
                <a:ea typeface="+mn-ea"/>
                <a:cs typeface="+mn-cs"/>
              </a:rPr>
              <a:t>Discuss: </a:t>
            </a:r>
            <a:r>
              <a:rPr lang="en-US" sz="1200" kern="1200" dirty="0">
                <a:solidFill>
                  <a:schemeClr val="tx1"/>
                </a:solidFill>
                <a:effectLst/>
                <a:latin typeface="+mn-lt"/>
                <a:ea typeface="+mn-ea"/>
                <a:cs typeface="+mn-cs"/>
              </a:rPr>
              <a:t>If we were to identify culture in these terms, how would we do so? How do those terms or descriptions differ in different communities? This can be from one community to another in the United States, or from your own country to another country. </a:t>
            </a:r>
          </a:p>
          <a:p>
            <a:pPr lvl="0"/>
            <a:r>
              <a:rPr lang="en-US" sz="1200" b="1" i="1" kern="1200" dirty="0">
                <a:solidFill>
                  <a:schemeClr val="tx1"/>
                </a:solidFill>
                <a:effectLst/>
                <a:latin typeface="+mn-lt"/>
                <a:ea typeface="+mn-ea"/>
                <a:cs typeface="+mn-cs"/>
              </a:rPr>
              <a:t>Guided Reflection on Luke 13:10-17 from page 63 of “A Mission Journey” (PHASE TWO: Before the Mission Experience-Answering God’s Call). </a:t>
            </a:r>
            <a:endParaRPr lang="en-US" sz="1200"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Discuss these questions as a group:</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What are the customary practices that Jesus challenges?</a:t>
            </a:r>
          </a:p>
          <a:p>
            <a:pPr lvl="0"/>
            <a:r>
              <a:rPr lang="en-US" sz="1200" kern="1200" dirty="0">
                <a:solidFill>
                  <a:schemeClr val="tx1"/>
                </a:solidFill>
                <a:effectLst/>
                <a:latin typeface="+mn-lt"/>
                <a:ea typeface="+mn-ea"/>
                <a:cs typeface="+mn-cs"/>
              </a:rPr>
              <a:t>Did the leaders of the synagogue really not want the crippled woman to be healed or were they simply speaking from the perspective of custom?</a:t>
            </a:r>
          </a:p>
          <a:p>
            <a:pPr lvl="0"/>
            <a:r>
              <a:rPr lang="en-US" sz="1200" kern="1200" dirty="0">
                <a:solidFill>
                  <a:schemeClr val="tx1"/>
                </a:solidFill>
                <a:effectLst/>
                <a:latin typeface="+mn-lt"/>
                <a:ea typeface="+mn-ea"/>
                <a:cs typeface="+mn-cs"/>
              </a:rPr>
              <a:t>Are there situations you can imagine that challenge the customary practices in your own church? </a:t>
            </a:r>
          </a:p>
          <a:p>
            <a:pPr lvl="0"/>
            <a:r>
              <a:rPr lang="en-US" sz="1200" b="1" i="1" kern="1200" dirty="0">
                <a:solidFill>
                  <a:schemeClr val="tx1"/>
                </a:solidFill>
                <a:effectLst/>
                <a:latin typeface="+mn-lt"/>
                <a:ea typeface="+mn-ea"/>
                <a:cs typeface="+mn-cs"/>
              </a:rPr>
              <a:t>Small Groups Role Play: Divide into small groups and have each small group develop a role play based on one of the situations or scenarios they imagined. In the role play, have them come up with some steps that they would take to create change and what response they might get. </a:t>
            </a:r>
            <a:endParaRPr lang="en-US" sz="1200"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Biblical Reflection from page 99 of “A Mission Journey” (PHASE TWO: During the Mission Experience-Answering God’s Call):</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Look for parallels between these mission contexts and the story in Luke 13. </a:t>
            </a:r>
          </a:p>
          <a:p>
            <a:pPr lvl="0"/>
            <a:r>
              <a:rPr lang="en-US" sz="1200" kern="1200" dirty="0">
                <a:solidFill>
                  <a:schemeClr val="tx1"/>
                </a:solidFill>
                <a:effectLst/>
                <a:latin typeface="+mn-lt"/>
                <a:ea typeface="+mn-ea"/>
                <a:cs typeface="+mn-cs"/>
              </a:rPr>
              <a:t>Are there times when volunteers have been crippled by long-established culturally based ways of doing things or have acted like the leaders in the synagogue?</a:t>
            </a:r>
          </a:p>
          <a:p>
            <a:pPr lvl="0"/>
            <a:r>
              <a:rPr lang="en-US" sz="1200" kern="1200" dirty="0">
                <a:solidFill>
                  <a:schemeClr val="tx1"/>
                </a:solidFill>
                <a:effectLst/>
                <a:latin typeface="+mn-lt"/>
                <a:ea typeface="+mn-ea"/>
                <a:cs typeface="+mn-cs"/>
              </a:rPr>
              <a:t>Are the two perspectives of the “bent over” woman or the leaders of the synagogue present in the role plays we just shared?</a:t>
            </a:r>
          </a:p>
          <a:p>
            <a:pPr lvl="0"/>
            <a:r>
              <a:rPr lang="en-US" sz="1200" kern="1200" dirty="0">
                <a:solidFill>
                  <a:schemeClr val="tx1"/>
                </a:solidFill>
                <a:effectLst/>
                <a:latin typeface="+mn-lt"/>
                <a:ea typeface="+mn-ea"/>
                <a:cs typeface="+mn-cs"/>
              </a:rPr>
              <a:t>Do we often find these two perspectives present in many of our contexts?</a:t>
            </a:r>
          </a:p>
          <a:p>
            <a:pPr lvl="0"/>
            <a:r>
              <a:rPr lang="en-US" sz="1200" b="1" i="1" kern="1200" dirty="0">
                <a:solidFill>
                  <a:schemeClr val="tx1"/>
                </a:solidFill>
                <a:effectLst/>
                <a:latin typeface="+mn-lt"/>
                <a:ea typeface="+mn-ea"/>
                <a:cs typeface="+mn-cs"/>
              </a:rPr>
              <a:t>Discuss ways in which clinging to long-established culturally based ways of doing things may cripple the mission context because of culturally based judgments. Ask the class to identify their own culturally based ways of doing things that may cripple the mission context—do they have cultural ways of behaving that are in need of healing such as too much task orientation or thinking that their solution is the only solution. Are there times when they are tempted to offer solutions based on how things were done “back home” that don’t necessarily fit the mission context?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order to be effective in mission service, one must be aware of culture because culture will tell you how one thinks, one lives and how one sees the world. By gaining such awareness, the message of the messenger can be more readily understood. Don Richardson learned this in a very powerful way as related in his book, “The Peace Child”. In his mission experience he exercised the principle of “redemptive analogy”. Basically this means that one can find understandable ways to connect the Good News of Jesus Christ with what that culture already believes and practices. The mission he was involved in took a major turn at that point because then the message was understood and it was effective.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reality is that no matter how hard a person tries, national identity will come with him or her into a mission context. That identity takes an even stronger prominence when confronted with a mission context that is significantly different from his or her context. By naming one’s national identity and corresponding attitudes, it will help the person to head down a road of mutuality and better understanding of the role of national identity in any mission context. </a:t>
            </a:r>
          </a:p>
          <a:p>
            <a:r>
              <a:rPr lang="en-US" sz="1200" kern="1200" dirty="0">
                <a:solidFill>
                  <a:schemeClr val="tx1"/>
                </a:solidFill>
                <a:effectLst/>
                <a:latin typeface="+mn-lt"/>
                <a:ea typeface="+mn-ea"/>
                <a:cs typeface="+mn-cs"/>
              </a:rPr>
              <a:t> </a:t>
            </a:r>
          </a:p>
          <a:p>
            <a:pPr lvl="0"/>
            <a:r>
              <a:rPr lang="en-US" sz="1200" b="1" i="1" kern="1200" dirty="0">
                <a:solidFill>
                  <a:schemeClr val="tx1"/>
                </a:solidFill>
                <a:effectLst/>
                <a:latin typeface="+mn-lt"/>
                <a:ea typeface="+mn-ea"/>
                <a:cs typeface="+mn-cs"/>
              </a:rPr>
              <a:t>“Create a National Identity”—Worksheet D: Have each person complete the worksheet for use in the following critical analysis.</a:t>
            </a:r>
            <a:endParaRPr lang="en-US" sz="1200"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Small Groups Critical Analysis: Using the possible real life scenarios on pages 108-111 (PHASE TWO: During the Mission Experience-Search Me and Know My Heart), explore how different identities affect the ways in which a volunteer perceives and reacts to these realities. By working through these scenarios, see if they can discover ways in which a team could work together to deal with difficult situations so that participants increase understanding of themselves and of the mission context. </a:t>
            </a:r>
            <a:endParaRPr lang="en-US" sz="1200"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If time permits, consider discussing in what ways a team might be challenged in dealing with different cultural contexts within a team itself. Such differences might include socio-economics, races, regions of the country, rural &amp; urban, etc.)</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49</a:t>
            </a:fld>
            <a:endParaRPr lang="en-US"/>
          </a:p>
        </p:txBody>
      </p:sp>
    </p:spTree>
    <p:extLst>
      <p:ext uri="{BB962C8B-B14F-4D97-AF65-F5344CB8AC3E}">
        <p14:creationId xmlns:p14="http://schemas.microsoft.com/office/powerpoint/2010/main" val="14203906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Another aspect of identity that one must be aware of is one of “history”. Unfortunately, history between countries in a mission context is not always positive. In these instances, it is particularly important to be aware of these issues of history and how they relate to appropriate action for justice. Mission cannot be separated from God’s justice as it is at the very heart of mission.  The key is to discovering how God would have you respond to injustice in a given mission context while recognizing that if you depend upon your own perception only, you will be viewing a solution through your own national identity.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Doing justice becomes even more challenging in the age of globalization. David Wildman describes globalization on page 23 of “A Mission Journey” </a:t>
            </a:r>
            <a:r>
              <a:rPr lang="en-US" sz="1200" i="1" kern="1200" dirty="0">
                <a:solidFill>
                  <a:schemeClr val="tx1"/>
                </a:solidFill>
                <a:effectLst/>
                <a:latin typeface="+mn-lt"/>
                <a:ea typeface="+mn-ea"/>
                <a:cs typeface="+mn-cs"/>
              </a:rPr>
              <a:t>(PHASE ONE: Christian Mission in a Time of Globalization) </a:t>
            </a:r>
            <a:r>
              <a:rPr lang="en-US" sz="1200" kern="1200" dirty="0">
                <a:solidFill>
                  <a:schemeClr val="tx1"/>
                </a:solidFill>
                <a:effectLst/>
                <a:latin typeface="+mn-lt"/>
                <a:ea typeface="+mn-ea"/>
                <a:cs typeface="+mn-cs"/>
              </a:rPr>
              <a:t>as “the increasingly rapid, massive, and international movements of money, people, goods, and information throughout the world in recent years. Globalization involves processes of transnational economic and cultural integration that make us all more interconnected and interdependent than ever before. It also involves growing divides—gates—between the powerful few and the impoverished and excluded many. How do we go about God’s mission in a world such as this?”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When we are engaged in God’s mission and connecting with another context, we should also look at how we are connected through trade. </a:t>
            </a:r>
          </a:p>
          <a:p>
            <a:r>
              <a:rPr lang="en-US" sz="1200" kern="1200" dirty="0">
                <a:solidFill>
                  <a:schemeClr val="tx1"/>
                </a:solidFill>
                <a:effectLst/>
                <a:latin typeface="+mn-lt"/>
                <a:ea typeface="+mn-ea"/>
                <a:cs typeface="+mn-cs"/>
              </a:rPr>
              <a:t> </a:t>
            </a:r>
          </a:p>
          <a:p>
            <a:pPr lvl="0"/>
            <a:r>
              <a:rPr lang="en-US" sz="1200" b="1" i="1" kern="1200" dirty="0">
                <a:solidFill>
                  <a:schemeClr val="tx1"/>
                </a:solidFill>
                <a:effectLst/>
                <a:latin typeface="+mn-lt"/>
                <a:ea typeface="+mn-ea"/>
                <a:cs typeface="+mn-cs"/>
              </a:rPr>
              <a:t>On the globe, have the students put small stickers to identify places they are daily dependent on for their resources. Ask: </a:t>
            </a:r>
            <a:r>
              <a:rPr lang="en-US" sz="1200" kern="1200" dirty="0">
                <a:solidFill>
                  <a:schemeClr val="tx1"/>
                </a:solidFill>
                <a:effectLst/>
                <a:latin typeface="+mn-lt"/>
                <a:ea typeface="+mn-ea"/>
                <a:cs typeface="+mn-cs"/>
              </a:rPr>
              <a:t>Have we considered the people who make these products? Have we visited their communities? Are we aware of their working conditions?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It is so important to be aware of the hidden costs and consequences of these products upon the lives of those in other mission contexts. Mission, as justice, means asking questions about what consequences people are faced with in this age of globalization. Mission, as justice, means making sure that no one is missing from table because of lack of financial resources. Wildman states on page 31 of “A Mission Journey” </a:t>
            </a:r>
            <a:r>
              <a:rPr lang="en-US" sz="1200" i="1" kern="1200" dirty="0">
                <a:solidFill>
                  <a:schemeClr val="tx1"/>
                </a:solidFill>
                <a:effectLst/>
                <a:latin typeface="+mn-lt"/>
                <a:ea typeface="+mn-ea"/>
                <a:cs typeface="+mn-cs"/>
              </a:rPr>
              <a:t>(PHASE ONE: Christian Mission in a Time of Globalization)</a:t>
            </a:r>
            <a:r>
              <a:rPr lang="en-US" sz="1200" kern="1200" dirty="0">
                <a:solidFill>
                  <a:schemeClr val="tx1"/>
                </a:solidFill>
                <a:effectLst/>
                <a:latin typeface="+mn-lt"/>
                <a:ea typeface="+mn-ea"/>
                <a:cs typeface="+mn-cs"/>
              </a:rPr>
              <a:t> that “the sustainable ordering of society will require participation by all “in order that there may be a fair balance” (2 Cor. 8:14 (NRSV)). This requires churches…to examine their lifestyles, consumption, and wasteful practices as part of being in mission and partnership with impoverished neighbors near and afar.” He further states on pg. 31-32 </a:t>
            </a:r>
            <a:r>
              <a:rPr lang="en-US" sz="1200" i="1" kern="1200" dirty="0">
                <a:solidFill>
                  <a:schemeClr val="tx1"/>
                </a:solidFill>
                <a:effectLst/>
                <a:latin typeface="+mn-lt"/>
                <a:ea typeface="+mn-ea"/>
                <a:cs typeface="+mn-cs"/>
              </a:rPr>
              <a:t>(PHASE ONE: Christian Mission in a Time of Globalization) </a:t>
            </a:r>
            <a:r>
              <a:rPr lang="en-US" sz="1200" kern="1200" dirty="0">
                <a:solidFill>
                  <a:schemeClr val="tx1"/>
                </a:solidFill>
                <a:effectLst/>
                <a:latin typeface="+mn-lt"/>
                <a:ea typeface="+mn-ea"/>
                <a:cs typeface="+mn-cs"/>
              </a:rPr>
              <a:t>that “Our connectional heritage as United Methodists insists that the negative forces of globalization, racism, and militarism are not the way. God invites us to join in the mission of transforming the Jericho roads outside the gates in our own time. Mission as solidarity and a deeper connectedness with sisters and brothers who are marginalized and excluded promises new and abundant life for us all.”</a:t>
            </a:r>
          </a:p>
          <a:p>
            <a:r>
              <a:rPr lang="en-US" sz="1200" kern="1200" dirty="0">
                <a:solidFill>
                  <a:schemeClr val="tx1"/>
                </a:solidFill>
                <a:effectLst/>
                <a:latin typeface="+mn-lt"/>
                <a:ea typeface="+mn-ea"/>
                <a:cs typeface="+mn-cs"/>
              </a:rPr>
              <a:t> </a:t>
            </a:r>
          </a:p>
          <a:p>
            <a:pPr lvl="0"/>
            <a:r>
              <a:rPr lang="en-US" sz="1200" b="1" i="1" kern="1200" dirty="0">
                <a:solidFill>
                  <a:schemeClr val="tx1"/>
                </a:solidFill>
                <a:effectLst/>
                <a:latin typeface="+mn-lt"/>
                <a:ea typeface="+mn-ea"/>
                <a:cs typeface="+mn-cs"/>
              </a:rPr>
              <a:t>Further discussion questions: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Martin Luther King, Jr. said, “True compassion is more than flinging a coin to a beggar; it is not haphazard and superficial. It comes to see that an edifice that produces beggars needs restructuring.”</a:t>
            </a:r>
          </a:p>
          <a:p>
            <a:pPr lvl="0"/>
            <a:r>
              <a:rPr lang="en-US" sz="1200" kern="1200" dirty="0">
                <a:solidFill>
                  <a:schemeClr val="tx1"/>
                </a:solidFill>
                <a:effectLst/>
                <a:latin typeface="+mn-lt"/>
                <a:ea typeface="+mn-ea"/>
                <a:cs typeface="+mn-cs"/>
              </a:rPr>
              <a:t>How can we begin to restructure the edifice that produces beggars?</a:t>
            </a:r>
          </a:p>
          <a:p>
            <a:pPr lvl="0"/>
            <a:r>
              <a:rPr lang="en-US" sz="1200" kern="1200" dirty="0">
                <a:solidFill>
                  <a:schemeClr val="tx1"/>
                </a:solidFill>
                <a:effectLst/>
                <a:latin typeface="+mn-lt"/>
                <a:ea typeface="+mn-ea"/>
                <a:cs typeface="+mn-cs"/>
              </a:rPr>
              <a:t>How can we incorporate God’s view of justice into our everyday life?</a:t>
            </a:r>
          </a:p>
          <a:p>
            <a:pPr lvl="0"/>
            <a:r>
              <a:rPr lang="en-US" sz="1200" kern="1200" dirty="0">
                <a:solidFill>
                  <a:schemeClr val="tx1"/>
                </a:solidFill>
                <a:effectLst/>
                <a:latin typeface="+mn-lt"/>
                <a:ea typeface="+mn-ea"/>
                <a:cs typeface="+mn-cs"/>
              </a:rPr>
              <a:t>How might you join in God’s mission of justice?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50</a:t>
            </a:fld>
            <a:endParaRPr lang="en-US"/>
          </a:p>
        </p:txBody>
      </p:sp>
    </p:spTree>
    <p:extLst>
      <p:ext uri="{BB962C8B-B14F-4D97-AF65-F5344CB8AC3E}">
        <p14:creationId xmlns:p14="http://schemas.microsoft.com/office/powerpoint/2010/main" val="25455916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i="1" kern="1200" dirty="0">
                <a:solidFill>
                  <a:schemeClr val="tx1"/>
                </a:solidFill>
                <a:effectLst/>
                <a:latin typeface="+mn-lt"/>
                <a:ea typeface="+mn-ea"/>
                <a:cs typeface="+mn-cs"/>
              </a:rPr>
              <a:t>Encourage each person to share places where they have seen mission as justice.</a:t>
            </a:r>
            <a:endParaRPr lang="en-US" sz="1200"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Pray together the prayer found on page 103 of “A Mission Journey” (PHASE TWO: During the Mission Experience-Search Me and Know My Heart):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Lord of life, thank you for your constant presence and care. We do not ask for freedom from discomfort or worry, but pray for your spirit to grant guidance, strength, and grace that we may triumph through our trials and rest in your eternal love. Through Jesus Christ. Amen.</a:t>
            </a:r>
          </a:p>
          <a:p>
            <a:pPr lvl="0"/>
            <a:r>
              <a:rPr lang="en-US" sz="1200" b="1" i="1" kern="1200" dirty="0">
                <a:solidFill>
                  <a:schemeClr val="tx1"/>
                </a:solidFill>
                <a:effectLst/>
                <a:latin typeface="+mn-lt"/>
                <a:ea typeface="+mn-ea"/>
                <a:cs typeface="+mn-cs"/>
              </a:rPr>
              <a:t>Sing together “The Spirit Sends Us Forth to Serve” (#2241—The Faith We Sing) or “Sing welcome to our Savior (#47-Global Praise 1).</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51</a:t>
            </a:fld>
            <a:endParaRPr lang="en-US"/>
          </a:p>
        </p:txBody>
      </p:sp>
    </p:spTree>
    <p:extLst>
      <p:ext uri="{BB962C8B-B14F-4D97-AF65-F5344CB8AC3E}">
        <p14:creationId xmlns:p14="http://schemas.microsoft.com/office/powerpoint/2010/main" val="122626233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Have the class add new words to “Mission is…” on the mural under “Session Five” using colored markers.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52</a:t>
            </a:fld>
            <a:endParaRPr lang="en-US"/>
          </a:p>
        </p:txBody>
      </p:sp>
    </p:spTree>
    <p:extLst>
      <p:ext uri="{BB962C8B-B14F-4D97-AF65-F5344CB8AC3E}">
        <p14:creationId xmlns:p14="http://schemas.microsoft.com/office/powerpoint/2010/main" val="116055783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session is designed to help you understand that the mission journey does not end after a mission trip. It is a continual journey that is lived out every day and in every aspect of a person’s life.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53</a:t>
            </a:fld>
            <a:endParaRPr lang="en-US"/>
          </a:p>
        </p:txBody>
      </p:sp>
    </p:spTree>
    <p:extLst>
      <p:ext uri="{BB962C8B-B14F-4D97-AF65-F5344CB8AC3E}">
        <p14:creationId xmlns:p14="http://schemas.microsoft.com/office/powerpoint/2010/main" val="299445797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i="1" kern="1200" dirty="0">
                <a:solidFill>
                  <a:schemeClr val="tx1"/>
                </a:solidFill>
                <a:effectLst/>
                <a:latin typeface="+mn-lt"/>
                <a:ea typeface="+mn-ea"/>
                <a:cs typeface="+mn-cs"/>
              </a:rPr>
              <a:t>Sing together “Spirit of God” (#2117-The Faith We Sing) or “Santo, </a:t>
            </a:r>
            <a:r>
              <a:rPr lang="en-US" sz="1200" b="1" i="1" kern="1200" dirty="0" err="1">
                <a:solidFill>
                  <a:schemeClr val="tx1"/>
                </a:solidFill>
                <a:effectLst/>
                <a:latin typeface="+mn-lt"/>
                <a:ea typeface="+mn-ea"/>
                <a:cs typeface="+mn-cs"/>
              </a:rPr>
              <a:t>santo</a:t>
            </a:r>
            <a:r>
              <a:rPr lang="en-US" sz="1200" b="1" i="1" kern="1200" dirty="0">
                <a:solidFill>
                  <a:schemeClr val="tx1"/>
                </a:solidFill>
                <a:effectLst/>
                <a:latin typeface="+mn-lt"/>
                <a:ea typeface="+mn-ea"/>
                <a:cs typeface="+mn-cs"/>
              </a:rPr>
              <a:t>, </a:t>
            </a:r>
            <a:r>
              <a:rPr lang="en-US" sz="1200" b="1" i="1" kern="1200" dirty="0" err="1">
                <a:solidFill>
                  <a:schemeClr val="tx1"/>
                </a:solidFill>
                <a:effectLst/>
                <a:latin typeface="+mn-lt"/>
                <a:ea typeface="+mn-ea"/>
                <a:cs typeface="+mn-cs"/>
              </a:rPr>
              <a:t>santo</a:t>
            </a:r>
            <a:r>
              <a:rPr lang="en-US" sz="1200" b="1" i="1" kern="1200" dirty="0">
                <a:solidFill>
                  <a:schemeClr val="tx1"/>
                </a:solidFill>
                <a:effectLst/>
                <a:latin typeface="+mn-lt"/>
                <a:ea typeface="+mn-ea"/>
                <a:cs typeface="+mn-cs"/>
              </a:rPr>
              <a:t>” (#49-Global Praise 1).</a:t>
            </a:r>
            <a:endParaRPr lang="en-US" sz="1200"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Read Psalm 48 responsively as follows…</a:t>
            </a:r>
            <a:r>
              <a:rPr lang="en-US" sz="1200" b="1" i="1" u="none" strike="noStrike"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54</a:t>
            </a:fld>
            <a:endParaRPr lang="en-US"/>
          </a:p>
        </p:txBody>
      </p:sp>
    </p:spTree>
    <p:extLst>
      <p:ext uri="{BB962C8B-B14F-4D97-AF65-F5344CB8AC3E}">
        <p14:creationId xmlns:p14="http://schemas.microsoft.com/office/powerpoint/2010/main" val="295002979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solidFill>
                  <a:schemeClr val="tx1"/>
                </a:solidFill>
              </a:rPr>
              <a:t>In the city belonging to our God </a:t>
            </a:r>
          </a:p>
          <a:p>
            <a:pPr marL="0" indent="0">
              <a:buNone/>
            </a:pPr>
            <a:r>
              <a:rPr lang="en-US" sz="1200" dirty="0">
                <a:solidFill>
                  <a:schemeClr val="tx1"/>
                </a:solidFill>
              </a:rPr>
              <a:t>The Lord is great and so worthy of praise!</a:t>
            </a:r>
          </a:p>
          <a:p>
            <a:pPr marL="0" indent="0">
              <a:buNone/>
            </a:pPr>
            <a:r>
              <a:rPr lang="en-US" sz="1200" b="1" dirty="0">
                <a:solidFill>
                  <a:schemeClr val="tx1"/>
                </a:solidFill>
              </a:rPr>
              <a:t>His holy mountain is a beautiful summit, </a:t>
            </a:r>
          </a:p>
          <a:p>
            <a:pPr marL="0" indent="0">
              <a:buNone/>
            </a:pPr>
            <a:r>
              <a:rPr lang="en-US" sz="1200" b="1" dirty="0">
                <a:solidFill>
                  <a:schemeClr val="tx1"/>
                </a:solidFill>
              </a:rPr>
              <a:t>the joy of the whole world.</a:t>
            </a:r>
          </a:p>
          <a:p>
            <a:pPr marL="0" indent="0">
              <a:buNone/>
            </a:pPr>
            <a:r>
              <a:rPr lang="en-US" sz="1200" b="1" dirty="0">
                <a:solidFill>
                  <a:schemeClr val="tx1"/>
                </a:solidFill>
              </a:rPr>
              <a:t>Mount Zion, in the far north, </a:t>
            </a:r>
          </a:p>
          <a:p>
            <a:pPr marL="0" indent="0">
              <a:buNone/>
            </a:pPr>
            <a:r>
              <a:rPr lang="en-US" sz="1200" b="1" dirty="0">
                <a:solidFill>
                  <a:schemeClr val="tx1"/>
                </a:solidFill>
              </a:rPr>
              <a:t>Is the city of the Great king.</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55</a:t>
            </a:fld>
            <a:endParaRPr lang="en-US"/>
          </a:p>
        </p:txBody>
      </p:sp>
    </p:spTree>
    <p:extLst>
      <p:ext uri="{BB962C8B-B14F-4D97-AF65-F5344CB8AC3E}">
        <p14:creationId xmlns:p14="http://schemas.microsoft.com/office/powerpoint/2010/main" val="267254141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solidFill>
                  <a:schemeClr val="tx1"/>
                </a:solidFill>
              </a:rPr>
              <a:t>God is in its fortifications, revealing himself as a place of safety.</a:t>
            </a:r>
          </a:p>
          <a:p>
            <a:pPr marL="0" indent="0">
              <a:buNone/>
            </a:pPr>
            <a:r>
              <a:rPr lang="en-US" sz="1200" dirty="0">
                <a:solidFill>
                  <a:schemeClr val="tx1"/>
                </a:solidFill>
              </a:rPr>
              <a:t>Look: the kings assembled themselves, advancing all together—</a:t>
            </a:r>
          </a:p>
          <a:p>
            <a:pPr marL="0" indent="0">
              <a:buNone/>
            </a:pPr>
            <a:r>
              <a:rPr lang="en-US" sz="1200" dirty="0">
                <a:solidFill>
                  <a:schemeClr val="tx1"/>
                </a:solidFill>
              </a:rPr>
              <a:t>when they saw it, they were stunned;</a:t>
            </a:r>
          </a:p>
          <a:p>
            <a:pPr marL="0" indent="0">
              <a:buNone/>
            </a:pPr>
            <a:r>
              <a:rPr lang="en-US" sz="1200" b="1" dirty="0">
                <a:solidFill>
                  <a:schemeClr val="tx1"/>
                </a:solidFill>
              </a:rPr>
              <a:t>They panicked and ran away frightened.</a:t>
            </a:r>
          </a:p>
          <a:p>
            <a:pPr marL="0" indent="0">
              <a:buNone/>
            </a:pPr>
            <a:r>
              <a:rPr lang="en-US" sz="1200" b="1" dirty="0">
                <a:solidFill>
                  <a:schemeClr val="tx1"/>
                </a:solidFill>
              </a:rPr>
              <a:t>Trembling took hold of them right there—</a:t>
            </a:r>
          </a:p>
          <a:p>
            <a:pPr marL="0" indent="0">
              <a:buNone/>
            </a:pPr>
            <a:r>
              <a:rPr lang="en-US" sz="1200" b="1" dirty="0">
                <a:solidFill>
                  <a:schemeClr val="tx1"/>
                </a:solidFill>
              </a:rPr>
              <a:t>like a women giving birth,</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56</a:t>
            </a:fld>
            <a:endParaRPr lang="en-US"/>
          </a:p>
        </p:txBody>
      </p:sp>
    </p:spTree>
    <p:extLst>
      <p:ext uri="{BB962C8B-B14F-4D97-AF65-F5344CB8AC3E}">
        <p14:creationId xmlns:p14="http://schemas.microsoft.com/office/powerpoint/2010/main" val="268348736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solidFill>
                  <a:schemeClr val="tx1"/>
                </a:solidFill>
              </a:rPr>
              <a:t>Or like the east wind when it smashes the ships of Tarshish.</a:t>
            </a:r>
          </a:p>
          <a:p>
            <a:pPr marL="0" indent="0">
              <a:buNone/>
            </a:pPr>
            <a:r>
              <a:rPr lang="en-US" sz="1200" b="1" dirty="0">
                <a:solidFill>
                  <a:schemeClr val="tx1"/>
                </a:solidFill>
              </a:rPr>
              <a:t>Just like we had heard, </a:t>
            </a:r>
          </a:p>
          <a:p>
            <a:pPr marL="0" indent="0">
              <a:buNone/>
            </a:pPr>
            <a:r>
              <a:rPr lang="en-US" sz="1200" b="1" dirty="0">
                <a:solidFill>
                  <a:schemeClr val="tx1"/>
                </a:solidFill>
              </a:rPr>
              <a:t>now we’ve seen it for ourselves </a:t>
            </a:r>
          </a:p>
          <a:p>
            <a:pPr marL="0" indent="0">
              <a:buNone/>
            </a:pPr>
            <a:r>
              <a:rPr lang="en-US" sz="1200" b="1" dirty="0">
                <a:solidFill>
                  <a:schemeClr val="tx1"/>
                </a:solidFill>
              </a:rPr>
              <a:t>in the city of the Lord of heavenly forces, </a:t>
            </a:r>
          </a:p>
          <a:p>
            <a:pPr marL="0" indent="0">
              <a:buNone/>
            </a:pPr>
            <a:r>
              <a:rPr lang="en-US" sz="1200" b="1" dirty="0">
                <a:solidFill>
                  <a:schemeClr val="tx1"/>
                </a:solidFill>
              </a:rPr>
              <a:t>in the city of our God.</a:t>
            </a:r>
          </a:p>
          <a:p>
            <a:pPr marL="0" indent="0">
              <a:buNone/>
            </a:pPr>
            <a:r>
              <a:rPr lang="en-US" sz="1200" b="1" dirty="0">
                <a:solidFill>
                  <a:schemeClr val="tx1"/>
                </a:solidFill>
              </a:rPr>
              <a:t>May God make it secure forever!</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57</a:t>
            </a:fld>
            <a:endParaRPr lang="en-US"/>
          </a:p>
        </p:txBody>
      </p:sp>
    </p:spTree>
    <p:extLst>
      <p:ext uri="{BB962C8B-B14F-4D97-AF65-F5344CB8AC3E}">
        <p14:creationId xmlns:p14="http://schemas.microsoft.com/office/powerpoint/2010/main" val="10202299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solidFill>
                  <a:schemeClr val="tx1"/>
                </a:solidFill>
              </a:rPr>
              <a:t>We dwell on your faithful love, God, in your temple.</a:t>
            </a:r>
          </a:p>
          <a:p>
            <a:pPr marL="0" indent="0">
              <a:buNone/>
            </a:pPr>
            <a:r>
              <a:rPr lang="en-US" sz="1200" dirty="0">
                <a:solidFill>
                  <a:schemeClr val="tx1"/>
                </a:solidFill>
              </a:rPr>
              <a:t>Your praise, God, just like your reputation, </a:t>
            </a:r>
          </a:p>
          <a:p>
            <a:pPr marL="0" indent="0">
              <a:buNone/>
            </a:pPr>
            <a:r>
              <a:rPr lang="en-US" sz="1200" dirty="0">
                <a:solidFill>
                  <a:schemeClr val="tx1"/>
                </a:solidFill>
              </a:rPr>
              <a:t>Extends to the far corners of the earth. </a:t>
            </a:r>
          </a:p>
          <a:p>
            <a:pPr marL="0" indent="0">
              <a:buNone/>
            </a:pPr>
            <a:r>
              <a:rPr lang="en-US" sz="1200" dirty="0">
                <a:solidFill>
                  <a:schemeClr val="tx1"/>
                </a:solidFill>
              </a:rPr>
              <a:t>Your strong hand is filled with righteousness.</a:t>
            </a:r>
          </a:p>
          <a:p>
            <a:pPr marL="0" indent="0">
              <a:buNone/>
            </a:pPr>
            <a:r>
              <a:rPr lang="en-US" sz="1200" b="1" dirty="0">
                <a:solidFill>
                  <a:schemeClr val="tx1"/>
                </a:solidFill>
              </a:rPr>
              <a:t>Let Mount Zion be glad; </a:t>
            </a:r>
          </a:p>
          <a:p>
            <a:pPr marL="0" indent="0">
              <a:buNone/>
            </a:pPr>
            <a:r>
              <a:rPr lang="en-US" sz="1200" b="1" dirty="0">
                <a:solidFill>
                  <a:schemeClr val="tx1"/>
                </a:solidFill>
              </a:rPr>
              <a:t>let the towns of Judah rejoice </a:t>
            </a:r>
          </a:p>
          <a:p>
            <a:pPr marL="0" indent="0">
              <a:buNone/>
            </a:pPr>
            <a:r>
              <a:rPr lang="en-US" sz="1200" b="1" dirty="0">
                <a:solidFill>
                  <a:schemeClr val="tx1"/>
                </a:solidFill>
              </a:rPr>
              <a:t>because of your acts of justice!</a:t>
            </a:r>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58</a:t>
            </a:fld>
            <a:endParaRPr lang="en-US"/>
          </a:p>
        </p:txBody>
      </p:sp>
    </p:spTree>
    <p:extLst>
      <p:ext uri="{BB962C8B-B14F-4D97-AF65-F5344CB8AC3E}">
        <p14:creationId xmlns:p14="http://schemas.microsoft.com/office/powerpoint/2010/main" val="118713086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solidFill>
                  <a:schemeClr val="tx1"/>
                </a:solidFill>
              </a:rPr>
              <a:t>Walk around Zion; go all the way around it; count its towers.</a:t>
            </a:r>
          </a:p>
          <a:p>
            <a:pPr marL="0" indent="0">
              <a:buNone/>
            </a:pPr>
            <a:r>
              <a:rPr lang="en-US" sz="1200" dirty="0">
                <a:solidFill>
                  <a:schemeClr val="tx1"/>
                </a:solidFill>
              </a:rPr>
              <a:t>Examine its defenses closely; tour its fortifications</a:t>
            </a:r>
          </a:p>
          <a:p>
            <a:pPr marL="0" indent="0">
              <a:buNone/>
            </a:pPr>
            <a:r>
              <a:rPr lang="en-US" sz="1200" dirty="0">
                <a:solidFill>
                  <a:schemeClr val="tx1"/>
                </a:solidFill>
              </a:rPr>
              <a:t>So that you may tell future generations:</a:t>
            </a:r>
          </a:p>
          <a:p>
            <a:pPr marL="0" indent="0">
              <a:buNone/>
            </a:pPr>
            <a:r>
              <a:rPr lang="en-US" sz="1200" b="1" dirty="0">
                <a:solidFill>
                  <a:schemeClr val="tx1"/>
                </a:solidFill>
              </a:rPr>
              <a:t>“This is God, our God, forever and always!</a:t>
            </a:r>
          </a:p>
          <a:p>
            <a:pPr marL="0" indent="0">
              <a:buNone/>
            </a:pPr>
            <a:r>
              <a:rPr lang="en-US" sz="1200" b="1" dirty="0">
                <a:solidFill>
                  <a:schemeClr val="tx1"/>
                </a:solidFill>
              </a:rPr>
              <a:t>He is the one who will lead us </a:t>
            </a:r>
          </a:p>
          <a:p>
            <a:pPr marL="0" indent="0">
              <a:buNone/>
            </a:pPr>
            <a:r>
              <a:rPr lang="en-US" sz="1200" b="1" dirty="0">
                <a:solidFill>
                  <a:schemeClr val="tx1"/>
                </a:solidFill>
              </a:rPr>
              <a:t>even to the very end.”</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59</a:t>
            </a:fld>
            <a:endParaRPr lang="en-US"/>
          </a:p>
        </p:txBody>
      </p:sp>
    </p:spTree>
    <p:extLst>
      <p:ext uri="{BB962C8B-B14F-4D97-AF65-F5344CB8AC3E}">
        <p14:creationId xmlns:p14="http://schemas.microsoft.com/office/powerpoint/2010/main" val="87696921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i="1" kern="1200" dirty="0">
                <a:solidFill>
                  <a:schemeClr val="tx1"/>
                </a:solidFill>
                <a:effectLst/>
                <a:latin typeface="+mn-lt"/>
                <a:ea typeface="+mn-ea"/>
                <a:cs typeface="+mn-cs"/>
              </a:rPr>
              <a:t>Pray together the prayer found on page 99 of “A Mission Journey” (PHASE TWO: During the Mission Experience-Answering God’s Call):</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Lord of love, your Spirit is always moving, urging us to come and join you in the mission you have called us to. Help us to be responsive and faithful to that call. With open hearts and gratitude we await the leading of your Spirit on this mission journey. Grant us wisdom, grant us guidance, and grant us a new vision for the work you have before us. In Christ’s name we pray, Amen.</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60</a:t>
            </a:fld>
            <a:endParaRPr lang="en-US"/>
          </a:p>
        </p:txBody>
      </p:sp>
    </p:spTree>
    <p:extLst>
      <p:ext uri="{BB962C8B-B14F-4D97-AF65-F5344CB8AC3E}">
        <p14:creationId xmlns:p14="http://schemas.microsoft.com/office/powerpoint/2010/main" val="237784621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i="1" kern="1200" dirty="0">
                <a:solidFill>
                  <a:schemeClr val="tx1"/>
                </a:solidFill>
                <a:effectLst/>
                <a:latin typeface="+mn-lt"/>
                <a:ea typeface="+mn-ea"/>
                <a:cs typeface="+mn-cs"/>
              </a:rPr>
              <a:t>“How is it with your soul?” Exercise on pages 49-50 of “A Mission Journey” (PHASE TWO: Engaging in Group Conversation): Using Eric Law’s “Conversation by Mutual Invitation” practice group conversation. Holding a soft object, the speaker poses a question, answers it and then tosses the object to another person in the group to invite them to respond to the question. That person then tosses the object to another person inviting the recipient to respond. This practice continues until the whole group has had an opportunity to share. A person may elect to “pass” and then invite another person to share. The following are suggested questions:</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What has surprised you during this class?</a:t>
            </a:r>
          </a:p>
          <a:p>
            <a:pPr lvl="0"/>
            <a:r>
              <a:rPr lang="en-US" sz="1200" kern="1200" dirty="0">
                <a:solidFill>
                  <a:schemeClr val="tx1"/>
                </a:solidFill>
                <a:effectLst/>
                <a:latin typeface="+mn-lt"/>
                <a:ea typeface="+mn-ea"/>
                <a:cs typeface="+mn-cs"/>
              </a:rPr>
              <a:t>What was fun?</a:t>
            </a:r>
          </a:p>
          <a:p>
            <a:pPr lvl="0"/>
            <a:r>
              <a:rPr lang="en-US" sz="1200" kern="1200" dirty="0">
                <a:solidFill>
                  <a:schemeClr val="tx1"/>
                </a:solidFill>
                <a:effectLst/>
                <a:latin typeface="+mn-lt"/>
                <a:ea typeface="+mn-ea"/>
                <a:cs typeface="+mn-cs"/>
              </a:rPr>
              <a:t>What was hard?</a:t>
            </a:r>
          </a:p>
          <a:p>
            <a:r>
              <a:rPr lang="en-US" sz="1200" b="1" i="1" kern="1200" dirty="0">
                <a:solidFill>
                  <a:schemeClr val="tx1"/>
                </a:solidFill>
                <a:effectLst/>
                <a:latin typeface="+mn-lt"/>
                <a:ea typeface="+mn-ea"/>
                <a:cs typeface="+mn-cs"/>
              </a:rPr>
              <a:t>Allow responses to the above questions and then move to the deeper questions below:</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How do you see yourself serving in mission?</a:t>
            </a:r>
          </a:p>
          <a:p>
            <a:pPr lvl="0"/>
            <a:r>
              <a:rPr lang="en-US" sz="1200" kern="1200" dirty="0">
                <a:solidFill>
                  <a:schemeClr val="tx1"/>
                </a:solidFill>
                <a:effectLst/>
                <a:latin typeface="+mn-lt"/>
                <a:ea typeface="+mn-ea"/>
                <a:cs typeface="+mn-cs"/>
              </a:rPr>
              <a:t>How will you sustain yourself on the journey?</a:t>
            </a:r>
          </a:p>
          <a:p>
            <a:r>
              <a:rPr lang="en-US" sz="1200" b="1" i="1" kern="1200" dirty="0">
                <a:solidFill>
                  <a:schemeClr val="tx1"/>
                </a:solidFill>
                <a:effectLst/>
                <a:latin typeface="+mn-lt"/>
                <a:ea typeface="+mn-ea"/>
                <a:cs typeface="+mn-cs"/>
              </a:rPr>
              <a:t>These types of group conversation can be used effectively in debriefing a mission experience. An excellent opening question for such a context would be, “Where did you see God today?”</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61</a:t>
            </a:fld>
            <a:endParaRPr lang="en-US"/>
          </a:p>
        </p:txBody>
      </p:sp>
    </p:spTree>
    <p:extLst>
      <p:ext uri="{BB962C8B-B14F-4D97-AF65-F5344CB8AC3E}">
        <p14:creationId xmlns:p14="http://schemas.microsoft.com/office/powerpoint/2010/main" val="390655140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i="1" kern="1200" dirty="0">
                <a:solidFill>
                  <a:schemeClr val="tx1"/>
                </a:solidFill>
                <a:effectLst/>
                <a:latin typeface="+mn-lt"/>
                <a:ea typeface="+mn-ea"/>
                <a:cs typeface="+mn-cs"/>
              </a:rPr>
              <a:t>Read Romans 12.</a:t>
            </a:r>
            <a:endParaRPr lang="en-US" sz="1200"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Discussion questions: </a:t>
            </a:r>
            <a:r>
              <a:rPr lang="en-US" sz="1200" kern="1200" dirty="0">
                <a:solidFill>
                  <a:schemeClr val="tx1"/>
                </a:solidFill>
                <a:effectLst/>
                <a:latin typeface="+mn-lt"/>
                <a:ea typeface="+mn-ea"/>
                <a:cs typeface="+mn-cs"/>
              </a:rPr>
              <a:t>What does Romans 12 say about transformed lives and transformed relationships? What is the difference between spiritual formation and transformation?</a:t>
            </a:r>
          </a:p>
          <a:p>
            <a:pPr lvl="0"/>
            <a:r>
              <a:rPr lang="en-US" sz="1200" b="1" i="1" kern="1200" dirty="0">
                <a:solidFill>
                  <a:schemeClr val="tx1"/>
                </a:solidFill>
                <a:effectLst/>
                <a:latin typeface="+mn-lt"/>
                <a:ea typeface="+mn-ea"/>
                <a:cs typeface="+mn-cs"/>
              </a:rPr>
              <a:t>Exercise in Formational vs.</a:t>
            </a:r>
            <a:r>
              <a:rPr lang="en-US" sz="1200" kern="1200" dirty="0">
                <a:solidFill>
                  <a:schemeClr val="tx1"/>
                </a:solidFill>
                <a:effectLst/>
                <a:latin typeface="+mn-lt"/>
                <a:ea typeface="+mn-ea"/>
                <a:cs typeface="+mn-cs"/>
              </a:rPr>
              <a:t> </a:t>
            </a:r>
            <a:r>
              <a:rPr lang="en-US" sz="1200" b="1" i="1" kern="1200" dirty="0">
                <a:solidFill>
                  <a:schemeClr val="tx1"/>
                </a:solidFill>
                <a:effectLst/>
                <a:latin typeface="+mn-lt"/>
                <a:ea typeface="+mn-ea"/>
                <a:cs typeface="+mn-cs"/>
              </a:rPr>
              <a:t>Transformational</a:t>
            </a:r>
            <a:r>
              <a:rPr lang="en-US" sz="1200" kern="1200" dirty="0">
                <a:solidFill>
                  <a:schemeClr val="tx1"/>
                </a:solidFill>
                <a:effectLst/>
                <a:latin typeface="+mn-lt"/>
                <a:ea typeface="+mn-ea"/>
                <a:cs typeface="+mn-cs"/>
              </a:rPr>
              <a:t> (© GBOD- General Board of Discipleship 2011)</a:t>
            </a:r>
            <a:r>
              <a:rPr lang="en-US" sz="1200" b="1" i="1" kern="1200" dirty="0">
                <a:solidFill>
                  <a:schemeClr val="tx1"/>
                </a:solidFill>
                <a:effectLst/>
                <a:latin typeface="+mn-lt"/>
                <a:ea typeface="+mn-ea"/>
                <a:cs typeface="+mn-cs"/>
              </a:rPr>
              <a:t>: Read the following statements and after each one have the class stand somewhere in the continuum of formational or transformational with “formational” being on one side of the room and “transformational” on the other side of the room.</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 had a revelation from God about God that expanded my understanding.</a:t>
            </a:r>
          </a:p>
          <a:p>
            <a:pPr lvl="0"/>
            <a:r>
              <a:rPr lang="en-US" sz="1200" kern="1200" dirty="0">
                <a:solidFill>
                  <a:schemeClr val="tx1"/>
                </a:solidFill>
                <a:effectLst/>
                <a:latin typeface="+mn-lt"/>
                <a:ea typeface="+mn-ea"/>
                <a:cs typeface="+mn-cs"/>
              </a:rPr>
              <a:t>It [some new information, experience, etc.] gave me something new to consider about my life, attitudes, or behaviors.</a:t>
            </a:r>
          </a:p>
          <a:p>
            <a:pPr lvl="0"/>
            <a:r>
              <a:rPr lang="en-US" sz="1200" kern="1200" dirty="0">
                <a:solidFill>
                  <a:schemeClr val="tx1"/>
                </a:solidFill>
                <a:effectLst/>
                <a:latin typeface="+mn-lt"/>
                <a:ea typeface="+mn-ea"/>
                <a:cs typeface="+mn-cs"/>
              </a:rPr>
              <a:t>It exposed me to something completely new that made me think differently.</a:t>
            </a:r>
          </a:p>
          <a:p>
            <a:pPr lvl="0"/>
            <a:r>
              <a:rPr lang="en-US" sz="1200" kern="1200" dirty="0">
                <a:solidFill>
                  <a:schemeClr val="tx1"/>
                </a:solidFill>
                <a:effectLst/>
                <a:latin typeface="+mn-lt"/>
                <a:ea typeface="+mn-ea"/>
                <a:cs typeface="+mn-cs"/>
              </a:rPr>
              <a:t>It is in evidence in someone whom I respect and want to emulate, so I am motivated to try.</a:t>
            </a:r>
          </a:p>
          <a:p>
            <a:pPr lvl="0"/>
            <a:r>
              <a:rPr lang="en-US" sz="1200" kern="1200" dirty="0">
                <a:solidFill>
                  <a:schemeClr val="tx1"/>
                </a:solidFill>
                <a:effectLst/>
                <a:latin typeface="+mn-lt"/>
                <a:ea typeface="+mn-ea"/>
                <a:cs typeface="+mn-cs"/>
              </a:rPr>
              <a:t>It helped activate or increase my empathy in a situation I had not considered much before.</a:t>
            </a:r>
          </a:p>
          <a:p>
            <a:pPr lvl="0"/>
            <a:r>
              <a:rPr lang="en-US" sz="1200" kern="1200" dirty="0">
                <a:solidFill>
                  <a:schemeClr val="tx1"/>
                </a:solidFill>
                <a:effectLst/>
                <a:latin typeface="+mn-lt"/>
                <a:ea typeface="+mn-ea"/>
                <a:cs typeface="+mn-cs"/>
              </a:rPr>
              <a:t>It increased my desire to be of service and motivated me to act.</a:t>
            </a:r>
          </a:p>
          <a:p>
            <a:pPr lvl="0"/>
            <a:r>
              <a:rPr lang="en-US" sz="1200" kern="1200" dirty="0">
                <a:solidFill>
                  <a:schemeClr val="tx1"/>
                </a:solidFill>
                <a:effectLst/>
                <a:latin typeface="+mn-lt"/>
                <a:ea typeface="+mn-ea"/>
                <a:cs typeface="+mn-cs"/>
              </a:rPr>
              <a:t>It changed my worldview or the way I see myself, and I can‘t go back to the way I was.</a:t>
            </a:r>
          </a:p>
          <a:p>
            <a:pPr lvl="0"/>
            <a:r>
              <a:rPr lang="en-US" sz="1200" kern="1200" dirty="0">
                <a:solidFill>
                  <a:schemeClr val="tx1"/>
                </a:solidFill>
                <a:effectLst/>
                <a:latin typeface="+mn-lt"/>
                <a:ea typeface="+mn-ea"/>
                <a:cs typeface="+mn-cs"/>
              </a:rPr>
              <a:t>It revealed a bad habit (sin?) that I have changed.</a:t>
            </a:r>
          </a:p>
          <a:p>
            <a:pPr lvl="0"/>
            <a:r>
              <a:rPr lang="en-US" sz="1200" kern="1200" dirty="0">
                <a:solidFill>
                  <a:schemeClr val="tx1"/>
                </a:solidFill>
                <a:effectLst/>
                <a:latin typeface="+mn-lt"/>
                <a:ea typeface="+mn-ea"/>
                <a:cs typeface="+mn-cs"/>
              </a:rPr>
              <a:t>It has been a repeated experience that over time has made me feel or think in a particular way (that may be different from others).</a:t>
            </a:r>
          </a:p>
          <a:p>
            <a:pPr lvl="0"/>
            <a:r>
              <a:rPr lang="en-US" sz="1200" kern="1200" dirty="0">
                <a:solidFill>
                  <a:schemeClr val="tx1"/>
                </a:solidFill>
                <a:effectLst/>
                <a:latin typeface="+mn-lt"/>
                <a:ea typeface="+mn-ea"/>
                <a:cs typeface="+mn-cs"/>
              </a:rPr>
              <a:t>It challenged or confronted my values or behaviors so that I had to rethink them and/or change.</a:t>
            </a:r>
          </a:p>
          <a:p>
            <a:pPr lvl="0"/>
            <a:r>
              <a:rPr lang="en-US" sz="1200" kern="1200" dirty="0">
                <a:solidFill>
                  <a:schemeClr val="tx1"/>
                </a:solidFill>
                <a:effectLst/>
                <a:latin typeface="+mn-lt"/>
                <a:ea typeface="+mn-ea"/>
                <a:cs typeface="+mn-cs"/>
              </a:rPr>
              <a:t>I was exposed to a culture or social situation that defines “normal” in a very different way for others than what is “normal” for me.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Jane P. Ives states on page 18 of “A Mission Journey” </a:t>
            </a:r>
            <a:r>
              <a:rPr lang="en-US" sz="1200" i="1" kern="1200" dirty="0">
                <a:solidFill>
                  <a:schemeClr val="tx1"/>
                </a:solidFill>
                <a:effectLst/>
                <a:latin typeface="+mn-lt"/>
                <a:ea typeface="+mn-ea"/>
                <a:cs typeface="+mn-cs"/>
              </a:rPr>
              <a:t>(PHASE ONE: Volunteer Mission Experiences and Spiritual Transformation) </a:t>
            </a:r>
            <a:r>
              <a:rPr lang="en-US" sz="1200" kern="1200" dirty="0">
                <a:solidFill>
                  <a:schemeClr val="tx1"/>
                </a:solidFill>
                <a:effectLst/>
                <a:latin typeface="+mn-lt"/>
                <a:ea typeface="+mn-ea"/>
                <a:cs typeface="+mn-cs"/>
              </a:rPr>
              <a:t>that “while we understand God does the work of spiritual formation and transformation, we can actively open ourselves to this process and enhance it. Personal spiritual disciplines (prayer, Bible study, meditation, and fasting) and participation in communities of faith nurture and sustain us on our spiritual journeys. John Wesley called this “going on to perfection,” holiness, and sanctification. More recently our church has begun speaking about making “disciples of Jesus Christ for the transformation of the world.” She further states on page 19 </a:t>
            </a:r>
            <a:r>
              <a:rPr lang="en-US" sz="1200" i="1" kern="1200" dirty="0">
                <a:solidFill>
                  <a:schemeClr val="tx1"/>
                </a:solidFill>
                <a:effectLst/>
                <a:latin typeface="+mn-lt"/>
                <a:ea typeface="+mn-ea"/>
                <a:cs typeface="+mn-cs"/>
              </a:rPr>
              <a:t>(PHASE ONE: Volunteer Mission Experiences and Spiritual Transformation)</a:t>
            </a:r>
            <a:r>
              <a:rPr lang="en-US" sz="1200" kern="1200" dirty="0">
                <a:solidFill>
                  <a:schemeClr val="tx1"/>
                </a:solidFill>
                <a:effectLst/>
                <a:latin typeface="+mn-lt"/>
                <a:ea typeface="+mn-ea"/>
                <a:cs typeface="+mn-cs"/>
              </a:rPr>
              <a:t> that “unanticipated events in mission experiences, however, can trigger an even deeper level of transformation than may be possible during individual or group retreats.” </a:t>
            </a:r>
            <a:r>
              <a:rPr lang="en-US" sz="1200" b="1" i="1" kern="1200" dirty="0">
                <a:solidFill>
                  <a:schemeClr val="tx1"/>
                </a:solidFill>
                <a:effectLst/>
                <a:latin typeface="+mn-lt"/>
                <a:ea typeface="+mn-ea"/>
                <a:cs typeface="+mn-cs"/>
              </a:rPr>
              <a:t>Discuss with the class why this might be.</a:t>
            </a:r>
            <a:endParaRPr lang="en-US" sz="1200" kern="1200" dirty="0">
              <a:solidFill>
                <a:schemeClr val="tx1"/>
              </a:solidFill>
              <a:effectLst/>
              <a:latin typeface="+mn-lt"/>
              <a:ea typeface="+mn-ea"/>
              <a:cs typeface="+mn-cs"/>
            </a:endParaRPr>
          </a:p>
          <a:p>
            <a:r>
              <a:rPr lang="en-US" sz="1200" b="1" i="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Have the class re-read “How Mission Experiences Transform us” on pages 19-20 of “A Mission Journey” (PHASE ONE: Volunteer Mission Experiences and Spiritual Transformation) silently. Ask for feedback after the reading.</a:t>
            </a:r>
            <a:endParaRPr lang="en-US" sz="1200" kern="1200" dirty="0">
              <a:solidFill>
                <a:schemeClr val="tx1"/>
              </a:solidFill>
              <a:effectLst/>
              <a:latin typeface="+mn-lt"/>
              <a:ea typeface="+mn-ea"/>
              <a:cs typeface="+mn-cs"/>
            </a:endParaRPr>
          </a:p>
          <a:p>
            <a:r>
              <a:rPr lang="en-US" sz="1200" b="1" i="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Spiritual transformation can be cultivated and mission experiences are a prime opportunity for such transformation because participants are usually in an increased state of openness. Allowing opportunities for study, reflection, for prayer before, during and after a mission experience is essential to the process of transformation. Participants are then more likely to “integrate into their lives what they concluded for themselves.” </a:t>
            </a:r>
            <a:r>
              <a:rPr lang="en-US" sz="1200" b="1" i="1" kern="1200" dirty="0">
                <a:solidFill>
                  <a:schemeClr val="tx1"/>
                </a:solidFill>
                <a:effectLst/>
                <a:latin typeface="+mn-lt"/>
                <a:ea typeface="+mn-ea"/>
                <a:cs typeface="+mn-cs"/>
              </a:rPr>
              <a:t>(page 22 –“A Mission Journey”) (PHASE ONE-Volunteer Mission Experiences and Spiritual Transformation)</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challenge is to avoid allowing a mission trip or experience to become a one or two week experience that does not change your life—thus the mission experience would be formational rather than transformational.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62</a:t>
            </a:fld>
            <a:endParaRPr lang="en-US"/>
          </a:p>
        </p:txBody>
      </p:sp>
    </p:spTree>
    <p:extLst>
      <p:ext uri="{BB962C8B-B14F-4D97-AF65-F5344CB8AC3E}">
        <p14:creationId xmlns:p14="http://schemas.microsoft.com/office/powerpoint/2010/main" val="53119736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i="1" kern="1200" dirty="0">
                <a:solidFill>
                  <a:schemeClr val="tx1"/>
                </a:solidFill>
                <a:effectLst/>
                <a:latin typeface="+mn-lt"/>
                <a:ea typeface="+mn-ea"/>
                <a:cs typeface="+mn-cs"/>
              </a:rPr>
              <a:t>Small Groups: Divide the class into small groups and have them read and discuss Isaiah 58:6-12. Have each small group list what might be involved in a missionary lifestyle based on this scriptural passage. Allow time for feedback.</a:t>
            </a:r>
            <a:endParaRPr lang="en-US" sz="1200"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Ask: </a:t>
            </a:r>
            <a:r>
              <a:rPr lang="en-US" sz="1200" kern="1200" dirty="0">
                <a:solidFill>
                  <a:schemeClr val="tx1"/>
                </a:solidFill>
                <a:effectLst/>
                <a:latin typeface="+mn-lt"/>
                <a:ea typeface="+mn-ea"/>
                <a:cs typeface="+mn-cs"/>
              </a:rPr>
              <a:t>How can you foster a missionary lifestyle both before and after a mission experience?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 missionary lifestyle means that we live out God’s call to be in mission in every aspect of our life. Zacchaeus responded to the call of God on his life but he did not leave his profession as a tax collector. What he did was use his profession to serve the poor rather than to exploit the poor. While some of us may be called to go and live in another culture context and others to serve in a short-term mission experience, all of us are called to be in mission and to use our work or profession as an expression of a missionary lifestyle. </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63</a:t>
            </a:fld>
            <a:endParaRPr lang="en-US"/>
          </a:p>
        </p:txBody>
      </p:sp>
    </p:spTree>
    <p:extLst>
      <p:ext uri="{BB962C8B-B14F-4D97-AF65-F5344CB8AC3E}">
        <p14:creationId xmlns:p14="http://schemas.microsoft.com/office/powerpoint/2010/main" val="89667924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i="1" kern="1200" dirty="0">
                <a:solidFill>
                  <a:schemeClr val="tx1"/>
                </a:solidFill>
                <a:effectLst/>
                <a:latin typeface="+mn-lt"/>
                <a:ea typeface="+mn-ea"/>
                <a:cs typeface="+mn-cs"/>
              </a:rPr>
              <a:t>Group Discussion: </a:t>
            </a:r>
            <a:r>
              <a:rPr lang="en-US" sz="1200" kern="1200" dirty="0">
                <a:solidFill>
                  <a:schemeClr val="tx1"/>
                </a:solidFill>
                <a:effectLst/>
                <a:latin typeface="+mn-lt"/>
                <a:ea typeface="+mn-ea"/>
                <a:cs typeface="+mn-cs"/>
              </a:rPr>
              <a:t>How can you use your work to serve God? How can you use your work to serve others? </a:t>
            </a:r>
          </a:p>
          <a:p>
            <a:pPr lvl="0"/>
            <a:r>
              <a:rPr lang="en-US" sz="1200" b="1" i="1" kern="1200" dirty="0">
                <a:solidFill>
                  <a:schemeClr val="tx1"/>
                </a:solidFill>
                <a:effectLst/>
                <a:latin typeface="+mn-lt"/>
                <a:ea typeface="+mn-ea"/>
                <a:cs typeface="+mn-cs"/>
              </a:rPr>
              <a:t>Talk about Frederick </a:t>
            </a:r>
            <a:r>
              <a:rPr lang="en-US" sz="1200" b="1" i="1" kern="1200" dirty="0" err="1">
                <a:solidFill>
                  <a:schemeClr val="tx1"/>
                </a:solidFill>
                <a:effectLst/>
                <a:latin typeface="+mn-lt"/>
                <a:ea typeface="+mn-ea"/>
                <a:cs typeface="+mn-cs"/>
              </a:rPr>
              <a:t>Buechner’s</a:t>
            </a:r>
            <a:r>
              <a:rPr lang="en-US" sz="1200" b="1" i="1" kern="1200" dirty="0">
                <a:solidFill>
                  <a:schemeClr val="tx1"/>
                </a:solidFill>
                <a:effectLst/>
                <a:latin typeface="+mn-lt"/>
                <a:ea typeface="+mn-ea"/>
                <a:cs typeface="+mn-cs"/>
              </a:rPr>
              <a:t> quote: “Your vocation in life is where your deep joy and the world’s deep pain meet.”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N.T. Wright claims that “the gospels are there waiting to inform a new generation for holistic mission, to embody, to explain, and advocate new ways of ordering communities, nations, and the world. The church belongs at the very heart of the world, to be the place of prayer and holiness at the point where the world is in pain—not to be a somewhat ‘religious’ version of the world, on the one hand, or a detached, heavenly minded enclave, on the other.” According to Wright, the Gospels promise that the world, even with everything that is wrong with it, will be put right “through the Spirit-led work of Jesus’ followers,” who will “reflect God’s wise ordering of the world and so shine light into its dark corners, bringing judgment and mercy where it is badly needed.” AMEN!</a:t>
            </a:r>
          </a:p>
          <a:p>
            <a:pPr lvl="0"/>
            <a:r>
              <a:rPr lang="en-US" sz="1200" b="1" i="1" kern="1200" dirty="0">
                <a:solidFill>
                  <a:schemeClr val="tx1"/>
                </a:solidFill>
                <a:effectLst/>
                <a:latin typeface="+mn-lt"/>
                <a:ea typeface="+mn-ea"/>
                <a:cs typeface="+mn-cs"/>
              </a:rPr>
              <a:t>Resources for continuing the mission journey: Review the “Resources” handout and allow time for questions.</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64</a:t>
            </a:fld>
            <a:endParaRPr lang="en-US"/>
          </a:p>
        </p:txBody>
      </p:sp>
    </p:spTree>
    <p:extLst>
      <p:ext uri="{BB962C8B-B14F-4D97-AF65-F5344CB8AC3E}">
        <p14:creationId xmlns:p14="http://schemas.microsoft.com/office/powerpoint/2010/main" val="358388086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i="1" kern="1200" dirty="0">
                <a:solidFill>
                  <a:schemeClr val="tx1"/>
                </a:solidFill>
                <a:effectLst/>
                <a:latin typeface="+mn-lt"/>
                <a:ea typeface="+mn-ea"/>
                <a:cs typeface="+mn-cs"/>
              </a:rPr>
              <a:t>Read the following statement from pages 81-82 of “A Mission Journey” (PHASE TWO: Before the Mission Experience-Dedication Services for Volunteers and Hosts):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task of mission is to establish and nurture partner relationships that empower us to work together on behalf of God’s purposes. Mission involves the encounter of different cultures, different national histories, different political systems and practices, different levels of wealth and power, different mission histories, and different spiritual and faith understandings. Each person involved in the mission experience serves at the intersection of all these differences. Understanding these elements of mission context will play a critical role for all those involved as we work together to understand how to answer God’s call, how to deepen our self-understanding and connection to God, and how to live so that others will “know we are Christians by our love.”</a:t>
            </a:r>
          </a:p>
          <a:p>
            <a:pPr lvl="0"/>
            <a:r>
              <a:rPr lang="en-US" sz="1200" b="1" i="1" kern="1200" dirty="0">
                <a:solidFill>
                  <a:schemeClr val="tx1"/>
                </a:solidFill>
                <a:effectLst/>
                <a:latin typeface="+mn-lt"/>
                <a:ea typeface="+mn-ea"/>
                <a:cs typeface="+mn-cs"/>
              </a:rPr>
              <a:t>Sing together “The Servant Song” (#2222—The Faith We Sing) or “</a:t>
            </a:r>
            <a:r>
              <a:rPr lang="en-US" sz="1200" b="1" i="1" kern="1200" dirty="0" err="1">
                <a:solidFill>
                  <a:schemeClr val="tx1"/>
                </a:solidFill>
                <a:effectLst/>
                <a:latin typeface="+mn-lt"/>
                <a:ea typeface="+mn-ea"/>
                <a:cs typeface="+mn-cs"/>
              </a:rPr>
              <a:t>Canção</a:t>
            </a:r>
            <a:r>
              <a:rPr lang="en-US" sz="1200" b="1" i="1" kern="1200" dirty="0">
                <a:solidFill>
                  <a:schemeClr val="tx1"/>
                </a:solidFill>
                <a:effectLst/>
                <a:latin typeface="+mn-lt"/>
                <a:ea typeface="+mn-ea"/>
                <a:cs typeface="+mn-cs"/>
              </a:rPr>
              <a:t> da </a:t>
            </a:r>
            <a:r>
              <a:rPr lang="en-US" sz="1200" b="1" i="1" kern="1200" dirty="0" err="1">
                <a:solidFill>
                  <a:schemeClr val="tx1"/>
                </a:solidFill>
                <a:effectLst/>
                <a:latin typeface="+mn-lt"/>
                <a:ea typeface="+mn-ea"/>
                <a:cs typeface="+mn-cs"/>
              </a:rPr>
              <a:t>caminhada</a:t>
            </a:r>
            <a:r>
              <a:rPr lang="en-US" sz="1200" b="1" i="1" kern="1200" dirty="0">
                <a:solidFill>
                  <a:schemeClr val="tx1"/>
                </a:solidFill>
                <a:effectLst/>
                <a:latin typeface="+mn-lt"/>
                <a:ea typeface="+mn-ea"/>
                <a:cs typeface="+mn-cs"/>
              </a:rPr>
              <a:t>” (#15-Global Praise 1).</a:t>
            </a:r>
            <a:endParaRPr lang="en-US" sz="1200"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Pray together the prayer found on page 63 of “A Mission Journey” (PHASE TWO: Before the Mission Experience-Answering God’s Call):</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Loving God, I accept your call to serve you in this mission. Open my eyes and my ears and my heart to discern and work for your will with the people we will meet and for the place where we will serve. I surrender to your will, that I may be transformed by this experience into a more effective disciple of Jesus Christ. Amen.</a:t>
            </a:r>
          </a:p>
          <a:p>
            <a:endParaRPr lang="en-US" dirty="0"/>
          </a:p>
        </p:txBody>
      </p:sp>
      <p:sp>
        <p:nvSpPr>
          <p:cNvPr id="4" name="Slide Number Placeholder 3"/>
          <p:cNvSpPr>
            <a:spLocks noGrp="1"/>
          </p:cNvSpPr>
          <p:nvPr>
            <p:ph type="sldNum" sz="quarter" idx="10"/>
          </p:nvPr>
        </p:nvSpPr>
        <p:spPr/>
        <p:txBody>
          <a:bodyPr/>
          <a:lstStyle/>
          <a:p>
            <a:fld id="{36F22888-E826-FB40-BAF4-ED638D1B1E99}" type="slidenum">
              <a:rPr lang="en-US" smtClean="0"/>
              <a:t>65</a:t>
            </a:fld>
            <a:endParaRPr lang="en-US"/>
          </a:p>
        </p:txBody>
      </p:sp>
    </p:spTree>
    <p:extLst>
      <p:ext uri="{BB962C8B-B14F-4D97-AF65-F5344CB8AC3E}">
        <p14:creationId xmlns:p14="http://schemas.microsoft.com/office/powerpoint/2010/main" val="41804702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73951" y="1839688"/>
            <a:ext cx="7772406" cy="717549"/>
          </a:xfrm>
          <a:prstGeom prst="rect">
            <a:avLst/>
          </a:prstGeom>
        </p:spPr>
        <p:txBody>
          <a:bodyPr/>
          <a:lstStyle>
            <a:lvl1pPr algn="l">
              <a:defRPr sz="4000" b="1" i="0" spc="-150">
                <a:solidFill>
                  <a:srgbClr val="E10C25"/>
                </a:solidFill>
                <a:latin typeface="Arial"/>
                <a:cs typeface="Arial"/>
              </a:defRPr>
            </a:lvl1pPr>
          </a:lstStyle>
          <a:p>
            <a:r>
              <a:rPr lang="en-US" dirty="0"/>
              <a:t>TITLE</a:t>
            </a:r>
          </a:p>
        </p:txBody>
      </p:sp>
      <p:sp>
        <p:nvSpPr>
          <p:cNvPr id="3" name="Subtitle 2"/>
          <p:cNvSpPr>
            <a:spLocks noGrp="1"/>
          </p:cNvSpPr>
          <p:nvPr>
            <p:ph type="subTitle" idx="1" hasCustomPrompt="1"/>
          </p:nvPr>
        </p:nvSpPr>
        <p:spPr>
          <a:xfrm>
            <a:off x="292093" y="2566308"/>
            <a:ext cx="7291620" cy="432707"/>
          </a:xfrm>
          <a:prstGeom prst="rect">
            <a:avLst/>
          </a:prstGeom>
        </p:spPr>
        <p:txBody>
          <a:bodyPr/>
          <a:lstStyle>
            <a:lvl1pPr marL="0" indent="0" algn="l">
              <a:buNone/>
              <a:defRPr sz="2400">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a:t>
            </a:r>
          </a:p>
        </p:txBody>
      </p:sp>
    </p:spTree>
    <p:extLst>
      <p:ext uri="{BB962C8B-B14F-4D97-AF65-F5344CB8AC3E}">
        <p14:creationId xmlns:p14="http://schemas.microsoft.com/office/powerpoint/2010/main" val="34712482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369787" y="206375"/>
            <a:ext cx="7317014" cy="857250"/>
          </a:xfrm>
          <a:prstGeom prst="rect">
            <a:avLst/>
          </a:prstGeom>
        </p:spPr>
        <p:txBody>
          <a:bodyPr/>
          <a:lstStyle>
            <a:lvl1pPr>
              <a:defRPr spc="-150"/>
            </a:lvl1pPr>
          </a:lstStyle>
          <a:p>
            <a:r>
              <a:rPr lang="en-US" dirty="0"/>
              <a:t>Title</a:t>
            </a:r>
          </a:p>
        </p:txBody>
      </p:sp>
      <p:sp>
        <p:nvSpPr>
          <p:cNvPr id="3" name="Content Placeholder 2"/>
          <p:cNvSpPr>
            <a:spLocks noGrp="1"/>
          </p:cNvSpPr>
          <p:nvPr>
            <p:ph idx="1" hasCustomPrompt="1"/>
          </p:nvPr>
        </p:nvSpPr>
        <p:spPr>
          <a:xfrm>
            <a:off x="1369787" y="1200152"/>
            <a:ext cx="7317014" cy="2972706"/>
          </a:xfrm>
          <a:prstGeom prst="rect">
            <a:avLst/>
          </a:prstGeom>
        </p:spPr>
        <p:txBody>
          <a:bodyPr/>
          <a:lstStyle>
            <a:lvl1pPr>
              <a:defRPr>
                <a:solidFill>
                  <a:schemeClr val="bg1"/>
                </a:solidFill>
              </a:defRPr>
            </a:lvl1pPr>
          </a:lstStyle>
          <a:p>
            <a:pPr lvl="0"/>
            <a:r>
              <a:rPr lang="en-US" dirty="0"/>
              <a:t>Content</a:t>
            </a:r>
          </a:p>
        </p:txBody>
      </p:sp>
    </p:spTree>
    <p:extLst>
      <p:ext uri="{BB962C8B-B14F-4D97-AF65-F5344CB8AC3E}">
        <p14:creationId xmlns:p14="http://schemas.microsoft.com/office/powerpoint/2010/main" val="34412485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pc="-150"/>
            </a:lvl1pPr>
          </a:lstStyle>
          <a:p>
            <a:r>
              <a:rPr lang="en-US" dirty="0"/>
              <a:t>Title</a:t>
            </a:r>
          </a:p>
        </p:txBody>
      </p:sp>
      <p:sp>
        <p:nvSpPr>
          <p:cNvPr id="3" name="Content Placeholder 2"/>
          <p:cNvSpPr>
            <a:spLocks noGrp="1"/>
          </p:cNvSpPr>
          <p:nvPr>
            <p:ph idx="1" hasCustomPrompt="1"/>
          </p:nvPr>
        </p:nvSpPr>
        <p:spPr/>
        <p:txBody>
          <a:bodyPr/>
          <a:lstStyle>
            <a:lvl1pPr>
              <a:defRPr>
                <a:solidFill>
                  <a:schemeClr val="bg1"/>
                </a:solidFill>
              </a:defRPr>
            </a:lvl1pPr>
          </a:lstStyle>
          <a:p>
            <a:pPr lvl="0"/>
            <a:r>
              <a:rPr lang="en-US" dirty="0"/>
              <a:t>Content</a:t>
            </a:r>
          </a:p>
        </p:txBody>
      </p:sp>
    </p:spTree>
    <p:extLst>
      <p:ext uri="{BB962C8B-B14F-4D97-AF65-F5344CB8AC3E}">
        <p14:creationId xmlns:p14="http://schemas.microsoft.com/office/powerpoint/2010/main" val="343910490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3.xml"/><Relationship Id="rId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6" descr="EXTERNAL_AUD.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3935127"/>
            <a:ext cx="4151387" cy="1208371"/>
          </a:xfrm>
          <a:prstGeom prst="rect">
            <a:avLst/>
          </a:prstGeom>
        </p:spPr>
      </p:pic>
      <p:pic>
        <p:nvPicPr>
          <p:cNvPr id="2" name="Picture 1" descr="flame-top-01.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819675" y="0"/>
            <a:ext cx="3324325" cy="5143500"/>
          </a:xfrm>
          <a:prstGeom prst="rect">
            <a:avLst/>
          </a:prstGeom>
        </p:spPr>
      </p:pic>
    </p:spTree>
    <p:extLst>
      <p:ext uri="{BB962C8B-B14F-4D97-AF65-F5344CB8AC3E}">
        <p14:creationId xmlns:p14="http://schemas.microsoft.com/office/powerpoint/2010/main" val="1016058925"/>
      </p:ext>
    </p:extLst>
  </p:cSld>
  <p:clrMap bg1="lt1" tx1="dk1" bg2="lt2" tx2="dk2" accent1="accent1" accent2="accent2" accent3="accent3" accent4="accent4" accent5="accent5" accent6="accent6" hlink="hlink" folHlink="folHlink"/>
  <p:sldLayoutIdLst>
    <p:sldLayoutId id="2147483723" r:id="rId1"/>
    <p:sldLayoutId id="2147483724" r:id="rId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10C2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69787" y="206375"/>
            <a:ext cx="7317014" cy="857250"/>
          </a:xfrm>
          <a:prstGeom prst="rect">
            <a:avLst/>
          </a:prstGeom>
        </p:spPr>
        <p:txBody>
          <a:bodyPr vert="horz" lIns="91440" tIns="45720" rIns="91440" bIns="45720" rtlCol="0" anchor="ctr">
            <a:normAutofit/>
          </a:bodyPr>
          <a:lstStyle/>
          <a:p>
            <a:r>
              <a:rPr lang="en-US" dirty="0"/>
              <a:t>Title</a:t>
            </a:r>
          </a:p>
        </p:txBody>
      </p:sp>
      <p:sp>
        <p:nvSpPr>
          <p:cNvPr id="3" name="Text Placeholder 2"/>
          <p:cNvSpPr>
            <a:spLocks noGrp="1"/>
          </p:cNvSpPr>
          <p:nvPr>
            <p:ph type="body" idx="1"/>
          </p:nvPr>
        </p:nvSpPr>
        <p:spPr>
          <a:xfrm>
            <a:off x="1369787" y="1200152"/>
            <a:ext cx="7317014" cy="2972706"/>
          </a:xfrm>
          <a:prstGeom prst="rect">
            <a:avLst/>
          </a:prstGeom>
        </p:spPr>
        <p:txBody>
          <a:bodyPr vert="horz" lIns="91440" tIns="45720" rIns="91440" bIns="45720" rtlCol="0">
            <a:normAutofit/>
          </a:bodyPr>
          <a:lstStyle/>
          <a:p>
            <a:pPr lvl="0"/>
            <a:r>
              <a:rPr lang="en-US" dirty="0"/>
              <a:t>Content</a:t>
            </a:r>
          </a:p>
        </p:txBody>
      </p:sp>
      <p:sp>
        <p:nvSpPr>
          <p:cNvPr id="10" name="Rectangle 9"/>
          <p:cNvSpPr/>
          <p:nvPr userDrawn="1"/>
        </p:nvSpPr>
        <p:spPr>
          <a:xfrm>
            <a:off x="0" y="4327861"/>
            <a:ext cx="9144000" cy="81564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EXTERNAL_AUD.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327860"/>
            <a:ext cx="2802149" cy="815640"/>
          </a:xfrm>
          <a:prstGeom prst="rect">
            <a:avLst/>
          </a:prstGeom>
        </p:spPr>
      </p:pic>
      <p:pic>
        <p:nvPicPr>
          <p:cNvPr id="6" name="Picture 5" descr="flame_red-02.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6034" y="-15685"/>
            <a:ext cx="1258866" cy="4343545"/>
          </a:xfrm>
          <a:prstGeom prst="rect">
            <a:avLst/>
          </a:prstGeom>
        </p:spPr>
      </p:pic>
    </p:spTree>
    <p:extLst>
      <p:ext uri="{BB962C8B-B14F-4D97-AF65-F5344CB8AC3E}">
        <p14:creationId xmlns:p14="http://schemas.microsoft.com/office/powerpoint/2010/main" val="1083352984"/>
      </p:ext>
    </p:extLst>
  </p:cSld>
  <p:clrMap bg1="lt1" tx1="dk1" bg2="lt2" tx2="dk2" accent1="accent1" accent2="accent2" accent3="accent3" accent4="accent4" accent5="accent5" accent6="accent6" hlink="hlink" folHlink="folHlink"/>
  <p:sldLayoutIdLst>
    <p:sldLayoutId id="2147483718" r:id="rId1"/>
  </p:sldLayoutIdLst>
  <p:txStyles>
    <p:titleStyle>
      <a:lvl1pPr algn="l" defTabSz="457200" rtl="0" eaLnBrk="1" latinLnBrk="0" hangingPunct="1">
        <a:spcBef>
          <a:spcPct val="0"/>
        </a:spcBef>
        <a:buNone/>
        <a:defRPr sz="4000" b="1" i="0" kern="1200" spc="-150">
          <a:solidFill>
            <a:schemeClr val="bg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400" b="0" i="0" kern="1200">
          <a:solidFill>
            <a:srgbClr val="FFFFFF"/>
          </a:solidFill>
          <a:latin typeface="Arial"/>
          <a:ea typeface="+mn-ea"/>
          <a:cs typeface="Arial"/>
        </a:defRPr>
      </a:lvl1pPr>
      <a:lvl2pPr marL="742950" indent="-285750" algn="l" defTabSz="457200" rtl="0" eaLnBrk="1" latinLnBrk="0" hangingPunct="1">
        <a:spcBef>
          <a:spcPct val="20000"/>
        </a:spcBef>
        <a:buFont typeface="Arial"/>
        <a:buChar char="–"/>
        <a:defRPr sz="2400" b="0" i="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400" b="0" i="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400" b="0" i="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400" b="0" i="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8.png"/><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8.png"/><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8.png"/><Relationship Id="rId4" Type="http://schemas.openxmlformats.org/officeDocument/2006/relationships/image" Target="../media/image7.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1.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8.png"/><Relationship Id="rId4" Type="http://schemas.openxmlformats.org/officeDocument/2006/relationships/image" Target="../media/image7.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6.png"/><Relationship Id="rId7" Type="http://schemas.openxmlformats.org/officeDocument/2006/relationships/image" Target="../media/image23.png"/><Relationship Id="rId2" Type="http://schemas.openxmlformats.org/officeDocument/2006/relationships/notesSlide" Target="../notesSlides/notesSlide39.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8.png"/><Relationship Id="rId4" Type="http://schemas.openxmlformats.org/officeDocument/2006/relationships/image" Target="../media/image7.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6.png"/><Relationship Id="rId7" Type="http://schemas.openxmlformats.org/officeDocument/2006/relationships/image" Target="../media/image25.pn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8.png"/><Relationship Id="rId4" Type="http://schemas.openxmlformats.org/officeDocument/2006/relationships/image" Target="../media/image7.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6.png"/><Relationship Id="rId7" Type="http://schemas.openxmlformats.org/officeDocument/2006/relationships/image" Target="../media/image27.png"/><Relationship Id="rId2" Type="http://schemas.openxmlformats.org/officeDocument/2006/relationships/notesSlide" Target="../notesSlides/notesSlide53.xml"/><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5.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6.png"/><Relationship Id="rId7" Type="http://schemas.openxmlformats.org/officeDocument/2006/relationships/image" Target="../media/image21.png"/><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7.png"/></Relationships>
</file>

<file path=ppt/slides/_rels/slide6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7.png"/><Relationship Id="rId7"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23.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God’s Mission…Our Journey</a:t>
            </a:r>
          </a:p>
        </p:txBody>
      </p:sp>
      <p:sp>
        <p:nvSpPr>
          <p:cNvPr id="5" name="Subtitle 4">
            <a:extLst>
              <a:ext uri="{FF2B5EF4-FFF2-40B4-BE49-F238E27FC236}">
                <a16:creationId xmlns:a16="http://schemas.microsoft.com/office/drawing/2014/main" id="{A418B7FE-5690-4226-8C31-A1FE6D1BF1FC}"/>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2685200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2093" y="2221343"/>
            <a:ext cx="4871790" cy="717549"/>
          </a:xfrm>
        </p:spPr>
        <p:txBody>
          <a:bodyPr/>
          <a:lstStyle/>
          <a:p>
            <a:r>
              <a:rPr lang="en-US" dirty="0">
                <a:solidFill>
                  <a:schemeClr val="tx1">
                    <a:lumMod val="75000"/>
                    <a:lumOff val="25000"/>
                  </a:schemeClr>
                </a:solidFill>
              </a:rPr>
              <a:t>God’s Mission…</a:t>
            </a:r>
            <a:br>
              <a:rPr lang="en-US" dirty="0">
                <a:solidFill>
                  <a:schemeClr val="tx1">
                    <a:lumMod val="75000"/>
                    <a:lumOff val="25000"/>
                  </a:schemeClr>
                </a:solidFill>
              </a:rPr>
            </a:br>
            <a:r>
              <a:rPr lang="en-US" dirty="0">
                <a:solidFill>
                  <a:schemeClr val="tx1">
                    <a:lumMod val="75000"/>
                    <a:lumOff val="25000"/>
                  </a:schemeClr>
                </a:solidFill>
              </a:rPr>
              <a:t>Our Journey</a:t>
            </a:r>
          </a:p>
        </p:txBody>
      </p:sp>
      <p:pic>
        <p:nvPicPr>
          <p:cNvPr id="4" name="Picture 3"/>
          <p:cNvPicPr>
            <a:picLocks noChangeAspect="1"/>
          </p:cNvPicPr>
          <p:nvPr/>
        </p:nvPicPr>
        <p:blipFill>
          <a:blip r:embed="rId3"/>
          <a:stretch>
            <a:fillRect/>
          </a:stretch>
        </p:blipFill>
        <p:spPr>
          <a:xfrm>
            <a:off x="5486615" y="1"/>
            <a:ext cx="3657385" cy="5160234"/>
          </a:xfrm>
          <a:prstGeom prst="rect">
            <a:avLst/>
          </a:prstGeom>
        </p:spPr>
      </p:pic>
      <p:sp>
        <p:nvSpPr>
          <p:cNvPr id="5" name="TextBox 4"/>
          <p:cNvSpPr txBox="1"/>
          <p:nvPr/>
        </p:nvSpPr>
        <p:spPr>
          <a:xfrm>
            <a:off x="292093" y="123048"/>
            <a:ext cx="4871790" cy="1107996"/>
          </a:xfrm>
          <a:prstGeom prst="rect">
            <a:avLst/>
          </a:prstGeom>
          <a:noFill/>
          <a:ln>
            <a:solidFill>
              <a:schemeClr val="bg2">
                <a:lumMod val="25000"/>
              </a:schemeClr>
            </a:solidFill>
          </a:ln>
        </p:spPr>
        <p:txBody>
          <a:bodyPr wrap="square" rtlCol="0">
            <a:spAutoFit/>
          </a:bodyPr>
          <a:lstStyle/>
          <a:p>
            <a:r>
              <a:rPr lang="en-US" sz="6600" b="1" dirty="0">
                <a:solidFill>
                  <a:srgbClr val="FF0000"/>
                </a:solidFill>
                <a:latin typeface="Arial" panose="020B0604020202020204" pitchFamily="34" charset="0"/>
                <a:cs typeface="Arial" panose="020B0604020202020204" pitchFamily="34" charset="0"/>
              </a:rPr>
              <a:t>WELCOME!</a:t>
            </a:r>
            <a:endParaRPr lang="en-US" sz="6600" b="1" baseline="30000" dirty="0">
              <a:solidFill>
                <a:srgbClr val="FF0000"/>
              </a:solidFill>
              <a:latin typeface="Arial" panose="020B0604020202020204" pitchFamily="34" charset="0"/>
              <a:cs typeface="Arial" panose="020B0604020202020204" pitchFamily="34" charset="0"/>
            </a:endParaRPr>
          </a:p>
        </p:txBody>
      </p:sp>
      <p:sp>
        <p:nvSpPr>
          <p:cNvPr id="7" name="Subtitle 6">
            <a:extLst>
              <a:ext uri="{FF2B5EF4-FFF2-40B4-BE49-F238E27FC236}">
                <a16:creationId xmlns:a16="http://schemas.microsoft.com/office/drawing/2014/main" id="{51F823DC-4941-47AA-AF11-18FBF38DD890}"/>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814657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56447" y="1111624"/>
            <a:ext cx="7853082" cy="3200400"/>
          </a:xfrm>
        </p:spPr>
        <p:txBody>
          <a:bodyPr>
            <a:normAutofit fontScale="92500" lnSpcReduction="20000"/>
          </a:bodyPr>
          <a:lstStyle/>
          <a:p>
            <a:r>
              <a:rPr lang="en-US" dirty="0"/>
              <a:t>The biblical foundation for mission and why God calls us to engage in mission</a:t>
            </a:r>
          </a:p>
          <a:p>
            <a:r>
              <a:rPr lang="en-US" dirty="0"/>
              <a:t>The call of God on our lives to serve in mission and what it means to answer that call</a:t>
            </a:r>
          </a:p>
          <a:p>
            <a:r>
              <a:rPr lang="en-US" dirty="0"/>
              <a:t>How to live out our faith in mission through serving and loving</a:t>
            </a:r>
          </a:p>
          <a:p>
            <a:r>
              <a:rPr lang="en-US" dirty="0"/>
              <a:t>The relationship between gospel and culture, and the challenges of Christian mission in a time of globalization</a:t>
            </a:r>
          </a:p>
          <a:p>
            <a:r>
              <a:rPr lang="en-US" dirty="0"/>
              <a:t>The continual journey that is lived out every day and in every aspect of a person’s life</a:t>
            </a:r>
          </a:p>
        </p:txBody>
      </p:sp>
      <p:sp>
        <p:nvSpPr>
          <p:cNvPr id="5" name="Title 4"/>
          <p:cNvSpPr>
            <a:spLocks noGrp="1"/>
          </p:cNvSpPr>
          <p:nvPr>
            <p:ph type="title"/>
          </p:nvPr>
        </p:nvSpPr>
        <p:spPr>
          <a:xfrm>
            <a:off x="1156447" y="107763"/>
            <a:ext cx="7317014" cy="857250"/>
          </a:xfrm>
        </p:spPr>
        <p:txBody>
          <a:bodyPr>
            <a:normAutofit fontScale="90000"/>
          </a:bodyPr>
          <a:lstStyle/>
          <a:p>
            <a:r>
              <a:rPr lang="en-US" dirty="0">
                <a:solidFill>
                  <a:srgbClr val="FFC000"/>
                </a:solidFill>
              </a:rPr>
              <a:t>COURSE GOALS—</a:t>
            </a:r>
            <a:br>
              <a:rPr lang="en-US" dirty="0"/>
            </a:br>
            <a:r>
              <a:rPr lang="en-US" sz="2700" b="0" dirty="0"/>
              <a:t>To gain a better understanding of…</a:t>
            </a:r>
          </a:p>
        </p:txBody>
      </p:sp>
    </p:spTree>
    <p:extLst>
      <p:ext uri="{BB962C8B-B14F-4D97-AF65-F5344CB8AC3E}">
        <p14:creationId xmlns:p14="http://schemas.microsoft.com/office/powerpoint/2010/main" val="156671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8941" y="182317"/>
            <a:ext cx="6795247" cy="857250"/>
          </a:xfrm>
        </p:spPr>
        <p:txBody>
          <a:bodyPr>
            <a:noAutofit/>
          </a:bodyPr>
          <a:lstStyle/>
          <a:p>
            <a:pPr algn="l"/>
            <a:r>
              <a:rPr lang="en-US" sz="3600" b="1" dirty="0">
                <a:solidFill>
                  <a:srgbClr val="FF0000"/>
                </a:solidFill>
                <a:latin typeface="Arial" panose="020B0604020202020204" pitchFamily="34" charset="0"/>
                <a:cs typeface="Arial" panose="020B0604020202020204" pitchFamily="34" charset="0"/>
              </a:rPr>
              <a:t>1: Theology of Christian Mission</a:t>
            </a:r>
          </a:p>
        </p:txBody>
      </p:sp>
      <p:sp>
        <p:nvSpPr>
          <p:cNvPr id="5" name="Content Placeholder 4"/>
          <p:cNvSpPr>
            <a:spLocks noGrp="1"/>
          </p:cNvSpPr>
          <p:nvPr>
            <p:ph idx="1"/>
          </p:nvPr>
        </p:nvSpPr>
        <p:spPr>
          <a:xfrm>
            <a:off x="493059" y="818302"/>
            <a:ext cx="8399930" cy="1295187"/>
          </a:xfrm>
        </p:spPr>
        <p:txBody>
          <a:bodyPr/>
          <a:lstStyle/>
          <a:p>
            <a:r>
              <a:rPr lang="en-US" sz="2800" dirty="0">
                <a:solidFill>
                  <a:schemeClr val="tx1"/>
                </a:solidFill>
                <a:latin typeface="Arial" panose="020B0604020202020204" pitchFamily="34" charset="0"/>
                <a:cs typeface="Arial" panose="020B0604020202020204" pitchFamily="34" charset="0"/>
              </a:rPr>
              <a:t>Session Goal: To gain a better understanding of the biblical foundation for mission and why God calls us to engage in mission</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8283" y="2374637"/>
            <a:ext cx="2680448" cy="2012738"/>
          </a:xfrm>
          <a:prstGeom prst="rect">
            <a:avLst/>
          </a:prstGeom>
        </p:spPr>
      </p:pic>
    </p:spTree>
    <p:extLst>
      <p:ext uri="{BB962C8B-B14F-4D97-AF65-F5344CB8AC3E}">
        <p14:creationId xmlns:p14="http://schemas.microsoft.com/office/powerpoint/2010/main" val="41286104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9787" y="1703481"/>
            <a:ext cx="7317014" cy="857250"/>
          </a:xfrm>
        </p:spPr>
        <p:txBody>
          <a:bodyPr>
            <a:noAutofit/>
          </a:bodyPr>
          <a:lstStyle/>
          <a:p>
            <a:r>
              <a:rPr lang="en-US" sz="9600" dirty="0"/>
              <a:t>Mission is…</a:t>
            </a:r>
          </a:p>
        </p:txBody>
      </p:sp>
    </p:spTree>
    <p:extLst>
      <p:ext uri="{BB962C8B-B14F-4D97-AF65-F5344CB8AC3E}">
        <p14:creationId xmlns:p14="http://schemas.microsoft.com/office/powerpoint/2010/main" val="11278391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Worshiping Together</a:t>
            </a: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11906" y="939988"/>
            <a:ext cx="2967318" cy="2967318"/>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11496" y="206375"/>
            <a:ext cx="2750208" cy="3987802"/>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12935" y="1925537"/>
            <a:ext cx="819990" cy="2268640"/>
          </a:xfrm>
          <a:prstGeom prst="rect">
            <a:avLst/>
          </a:prstGeom>
        </p:spPr>
      </p:pic>
    </p:spTree>
    <p:extLst>
      <p:ext uri="{BB962C8B-B14F-4D97-AF65-F5344CB8AC3E}">
        <p14:creationId xmlns:p14="http://schemas.microsoft.com/office/powerpoint/2010/main" val="9675828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4434" y="42063"/>
            <a:ext cx="7317014" cy="857250"/>
          </a:xfrm>
        </p:spPr>
        <p:txBody>
          <a:bodyPr/>
          <a:lstStyle/>
          <a:p>
            <a:r>
              <a:rPr lang="en-US" sz="2400" dirty="0"/>
              <a:t>Psalm 33 (CEB)</a:t>
            </a:r>
          </a:p>
        </p:txBody>
      </p:sp>
      <p:sp>
        <p:nvSpPr>
          <p:cNvPr id="3" name="Content Placeholder 2"/>
          <p:cNvSpPr>
            <a:spLocks noGrp="1"/>
          </p:cNvSpPr>
          <p:nvPr>
            <p:ph idx="1"/>
          </p:nvPr>
        </p:nvSpPr>
        <p:spPr>
          <a:xfrm>
            <a:off x="404016" y="470688"/>
            <a:ext cx="7317014" cy="2972706"/>
          </a:xfrm>
        </p:spPr>
        <p:txBody>
          <a:bodyPr/>
          <a:lstStyle/>
          <a:p>
            <a:pPr marL="0" indent="0">
              <a:buNone/>
            </a:pPr>
            <a:r>
              <a:rPr lang="en-US" sz="2800" dirty="0">
                <a:solidFill>
                  <a:schemeClr val="tx1"/>
                </a:solidFill>
              </a:rPr>
              <a:t>All you who are righteous, </a:t>
            </a:r>
          </a:p>
          <a:p>
            <a:pPr marL="0" indent="0">
              <a:buNone/>
            </a:pPr>
            <a:r>
              <a:rPr lang="en-US" sz="2800" dirty="0">
                <a:solidFill>
                  <a:schemeClr val="tx1"/>
                </a:solidFill>
              </a:rPr>
              <a:t>Shout joyfully to the Lord!</a:t>
            </a:r>
          </a:p>
          <a:p>
            <a:pPr marL="0" indent="0">
              <a:buNone/>
            </a:pPr>
            <a:r>
              <a:rPr lang="en-US" sz="2800" dirty="0">
                <a:solidFill>
                  <a:schemeClr val="tx1"/>
                </a:solidFill>
              </a:rPr>
              <a:t>It’s right for those who do right to praise god.</a:t>
            </a:r>
          </a:p>
          <a:p>
            <a:pPr marL="0" indent="0">
              <a:buNone/>
            </a:pPr>
            <a:r>
              <a:rPr lang="en-US" sz="2800" b="1" dirty="0">
                <a:solidFill>
                  <a:schemeClr val="tx1"/>
                </a:solidFill>
              </a:rPr>
              <a:t>Give thanks to the Lord with the lyre!</a:t>
            </a:r>
          </a:p>
          <a:p>
            <a:pPr marL="0" indent="0">
              <a:buNone/>
            </a:pPr>
            <a:r>
              <a:rPr lang="en-US" sz="2800" b="1" dirty="0">
                <a:solidFill>
                  <a:schemeClr val="tx1"/>
                </a:solidFill>
              </a:rPr>
              <a:t>Sing praises to him with the ten-stringed harp!</a:t>
            </a:r>
          </a:p>
          <a:p>
            <a:pPr marL="0" indent="0">
              <a:buNone/>
            </a:pPr>
            <a:r>
              <a:rPr lang="en-US" sz="2800" b="1" dirty="0">
                <a:solidFill>
                  <a:schemeClr val="tx1"/>
                </a:solidFill>
              </a:rPr>
              <a:t>Sing to him a new song!</a:t>
            </a:r>
          </a:p>
          <a:p>
            <a:pPr marL="0" indent="0">
              <a:buNone/>
            </a:pPr>
            <a:r>
              <a:rPr lang="en-US" sz="2800" b="1" dirty="0">
                <a:solidFill>
                  <a:schemeClr val="tx1"/>
                </a:solidFill>
              </a:rPr>
              <a:t>Play your best with joyful shouts!</a:t>
            </a:r>
          </a:p>
          <a:p>
            <a:pPr marL="0" indent="0">
              <a:buNone/>
            </a:pPr>
            <a:endParaRPr lang="en-US" sz="2400" dirty="0">
              <a:solidFill>
                <a:schemeClr val="tx1"/>
              </a:solidFill>
            </a:endParaRPr>
          </a:p>
        </p:txBody>
      </p:sp>
    </p:spTree>
    <p:extLst>
      <p:ext uri="{BB962C8B-B14F-4D97-AF65-F5344CB8AC3E}">
        <p14:creationId xmlns:p14="http://schemas.microsoft.com/office/powerpoint/2010/main" val="351540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5387" y="306301"/>
            <a:ext cx="7317014" cy="2972706"/>
          </a:xfrm>
        </p:spPr>
        <p:txBody>
          <a:bodyPr/>
          <a:lstStyle/>
          <a:p>
            <a:pPr marL="0" indent="0">
              <a:buNone/>
            </a:pPr>
            <a:r>
              <a:rPr lang="en-US" sz="2800" dirty="0">
                <a:solidFill>
                  <a:schemeClr val="tx1"/>
                </a:solidFill>
              </a:rPr>
              <a:t>Because the Lord’s word is right,</a:t>
            </a:r>
          </a:p>
          <a:p>
            <a:pPr marL="0" indent="0">
              <a:buNone/>
            </a:pPr>
            <a:r>
              <a:rPr lang="en-US" sz="2800" dirty="0">
                <a:solidFill>
                  <a:schemeClr val="tx1"/>
                </a:solidFill>
              </a:rPr>
              <a:t>His every act is done in good faith.</a:t>
            </a:r>
          </a:p>
          <a:p>
            <a:pPr marL="0" indent="0">
              <a:buNone/>
            </a:pPr>
            <a:r>
              <a:rPr lang="en-US" sz="2800" dirty="0">
                <a:solidFill>
                  <a:schemeClr val="tx1"/>
                </a:solidFill>
              </a:rPr>
              <a:t>He loves righteousness and justice; </a:t>
            </a:r>
          </a:p>
          <a:p>
            <a:pPr marL="0" indent="0">
              <a:buNone/>
            </a:pPr>
            <a:r>
              <a:rPr lang="en-US" sz="2800" b="1" dirty="0">
                <a:solidFill>
                  <a:schemeClr val="tx1"/>
                </a:solidFill>
              </a:rPr>
              <a:t>The Lord’s faithful love fills the whole earth.</a:t>
            </a:r>
          </a:p>
          <a:p>
            <a:pPr marL="0" indent="0">
              <a:buNone/>
            </a:pPr>
            <a:r>
              <a:rPr lang="en-US" sz="2800" b="1" dirty="0">
                <a:solidFill>
                  <a:schemeClr val="tx1"/>
                </a:solidFill>
              </a:rPr>
              <a:t>The skies were made by the Lord’s word,</a:t>
            </a:r>
          </a:p>
          <a:p>
            <a:pPr marL="0" indent="0">
              <a:buNone/>
            </a:pPr>
            <a:r>
              <a:rPr lang="en-US" sz="2800" b="1" dirty="0">
                <a:solidFill>
                  <a:schemeClr val="tx1"/>
                </a:solidFill>
              </a:rPr>
              <a:t>All their starry multitude by the breath of his mouth.</a:t>
            </a:r>
          </a:p>
        </p:txBody>
      </p:sp>
    </p:spTree>
    <p:extLst>
      <p:ext uri="{BB962C8B-B14F-4D97-AF65-F5344CB8AC3E}">
        <p14:creationId xmlns:p14="http://schemas.microsoft.com/office/powerpoint/2010/main" val="40011994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4016" y="655621"/>
            <a:ext cx="7317014" cy="2972706"/>
          </a:xfrm>
        </p:spPr>
        <p:txBody>
          <a:bodyPr/>
          <a:lstStyle/>
          <a:p>
            <a:pPr marL="0" indent="0">
              <a:buNone/>
            </a:pPr>
            <a:r>
              <a:rPr lang="en-US" sz="2800" dirty="0">
                <a:solidFill>
                  <a:schemeClr val="tx1"/>
                </a:solidFill>
              </a:rPr>
              <a:t>He gathered the ocean waters into a heap; </a:t>
            </a:r>
          </a:p>
          <a:p>
            <a:pPr marL="0" indent="0">
              <a:buNone/>
            </a:pPr>
            <a:r>
              <a:rPr lang="en-US" sz="2800" dirty="0">
                <a:solidFill>
                  <a:schemeClr val="tx1"/>
                </a:solidFill>
              </a:rPr>
              <a:t>He put the deep seas into storerooms.</a:t>
            </a:r>
          </a:p>
          <a:p>
            <a:pPr marL="0" indent="0">
              <a:buNone/>
            </a:pPr>
            <a:r>
              <a:rPr lang="en-US" sz="2800" dirty="0">
                <a:solidFill>
                  <a:schemeClr val="tx1"/>
                </a:solidFill>
              </a:rPr>
              <a:t>All the earth honors the Lord;</a:t>
            </a:r>
          </a:p>
          <a:p>
            <a:pPr marL="0" indent="0">
              <a:buNone/>
            </a:pPr>
            <a:r>
              <a:rPr lang="en-US" sz="2800" dirty="0">
                <a:solidFill>
                  <a:schemeClr val="tx1"/>
                </a:solidFill>
              </a:rPr>
              <a:t>All the earth’s inhabitants stand in awe of him.</a:t>
            </a:r>
          </a:p>
          <a:p>
            <a:pPr marL="0" indent="0">
              <a:buNone/>
            </a:pPr>
            <a:r>
              <a:rPr lang="en-US" sz="2800" b="1" dirty="0">
                <a:solidFill>
                  <a:schemeClr val="tx1"/>
                </a:solidFill>
              </a:rPr>
              <a:t>Because when he spoke, it happened!</a:t>
            </a:r>
          </a:p>
          <a:p>
            <a:pPr marL="0" indent="0">
              <a:buNone/>
            </a:pPr>
            <a:r>
              <a:rPr lang="en-US" sz="2800" b="1" dirty="0">
                <a:solidFill>
                  <a:schemeClr val="tx1"/>
                </a:solidFill>
              </a:rPr>
              <a:t>When he commanded, there it was!</a:t>
            </a:r>
          </a:p>
        </p:txBody>
      </p:sp>
    </p:spTree>
    <p:extLst>
      <p:ext uri="{BB962C8B-B14F-4D97-AF65-F5344CB8AC3E}">
        <p14:creationId xmlns:p14="http://schemas.microsoft.com/office/powerpoint/2010/main" val="1015787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3955" y="389611"/>
            <a:ext cx="7897503" cy="2972706"/>
          </a:xfrm>
        </p:spPr>
        <p:txBody>
          <a:bodyPr/>
          <a:lstStyle/>
          <a:p>
            <a:pPr marL="0" indent="0">
              <a:buNone/>
            </a:pPr>
            <a:r>
              <a:rPr lang="en-US" sz="2800" dirty="0">
                <a:solidFill>
                  <a:schemeClr val="tx1"/>
                </a:solidFill>
              </a:rPr>
              <a:t>The Lord overrules what the nations plan;</a:t>
            </a:r>
          </a:p>
          <a:p>
            <a:pPr marL="0" indent="0">
              <a:buNone/>
            </a:pPr>
            <a:r>
              <a:rPr lang="en-US" sz="2800" dirty="0">
                <a:solidFill>
                  <a:schemeClr val="tx1"/>
                </a:solidFill>
              </a:rPr>
              <a:t>He frustrates what the peoples intend to do.</a:t>
            </a:r>
          </a:p>
          <a:p>
            <a:pPr marL="0" indent="0">
              <a:buNone/>
            </a:pPr>
            <a:r>
              <a:rPr lang="en-US" sz="2800" dirty="0">
                <a:solidFill>
                  <a:schemeClr val="tx1"/>
                </a:solidFill>
              </a:rPr>
              <a:t>But the Lord’s plan stands forever; what he intends to do lasts from one generation to the next.</a:t>
            </a:r>
            <a:r>
              <a:rPr lang="en-US" sz="2800" dirty="0">
                <a:solidFill>
                  <a:prstClr val="black"/>
                </a:solidFill>
              </a:rPr>
              <a:t> </a:t>
            </a:r>
          </a:p>
          <a:p>
            <a:pPr marL="0" lvl="0" indent="0">
              <a:buNone/>
            </a:pPr>
            <a:r>
              <a:rPr lang="en-US" sz="2800" b="1" dirty="0">
                <a:solidFill>
                  <a:prstClr val="black"/>
                </a:solidFill>
              </a:rPr>
              <a:t>The nation whose God is the Lord, </a:t>
            </a:r>
          </a:p>
          <a:p>
            <a:pPr marL="0" lvl="0" indent="0">
              <a:buNone/>
            </a:pPr>
            <a:r>
              <a:rPr lang="en-US" sz="2800" b="1" dirty="0">
                <a:solidFill>
                  <a:prstClr val="black"/>
                </a:solidFill>
              </a:rPr>
              <a:t>the people that God has chosen as his </a:t>
            </a:r>
          </a:p>
          <a:p>
            <a:pPr marL="0" lvl="0" indent="0">
              <a:buNone/>
            </a:pPr>
            <a:r>
              <a:rPr lang="en-US" sz="2800" b="1" dirty="0">
                <a:solidFill>
                  <a:prstClr val="black"/>
                </a:solidFill>
              </a:rPr>
              <a:t>possession, is truly happy!</a:t>
            </a:r>
          </a:p>
          <a:p>
            <a:pPr marL="0" indent="0">
              <a:buNone/>
            </a:pPr>
            <a:endParaRPr lang="en-US" sz="2800" b="1" dirty="0">
              <a:solidFill>
                <a:schemeClr val="tx1"/>
              </a:solidFill>
            </a:endParaRPr>
          </a:p>
          <a:p>
            <a:pPr marL="0" indent="0">
              <a:buNone/>
            </a:pPr>
            <a:endParaRPr lang="en-US" sz="2800" b="1" dirty="0">
              <a:solidFill>
                <a:schemeClr val="tx1"/>
              </a:solidFill>
            </a:endParaRPr>
          </a:p>
        </p:txBody>
      </p:sp>
    </p:spTree>
    <p:extLst>
      <p:ext uri="{BB962C8B-B14F-4D97-AF65-F5344CB8AC3E}">
        <p14:creationId xmlns:p14="http://schemas.microsoft.com/office/powerpoint/2010/main" val="2001736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1824" y="460412"/>
            <a:ext cx="8164630" cy="2972706"/>
          </a:xfrm>
        </p:spPr>
        <p:txBody>
          <a:bodyPr/>
          <a:lstStyle/>
          <a:p>
            <a:pPr marL="0" lvl="0" indent="0">
              <a:buNone/>
            </a:pPr>
            <a:r>
              <a:rPr lang="en-US" sz="2800" dirty="0">
                <a:solidFill>
                  <a:prstClr val="black"/>
                </a:solidFill>
              </a:rPr>
              <a:t>The Lord looks down from heaven; He sees every human being.</a:t>
            </a:r>
          </a:p>
          <a:p>
            <a:pPr marL="0" lvl="0" indent="0">
              <a:buNone/>
            </a:pPr>
            <a:r>
              <a:rPr lang="en-US" sz="2800" dirty="0">
                <a:solidFill>
                  <a:prstClr val="black"/>
                </a:solidFill>
              </a:rPr>
              <a:t>From his dwelling place God observes all who live on earth.</a:t>
            </a:r>
          </a:p>
          <a:p>
            <a:pPr marL="0" lvl="0" indent="0">
              <a:buNone/>
            </a:pPr>
            <a:r>
              <a:rPr lang="en-US" sz="2800" b="1" dirty="0">
                <a:solidFill>
                  <a:prstClr val="black"/>
                </a:solidFill>
              </a:rPr>
              <a:t>God is the one who made all their hearts, </a:t>
            </a:r>
          </a:p>
          <a:p>
            <a:pPr marL="0" lvl="0" indent="0">
              <a:buNone/>
            </a:pPr>
            <a:r>
              <a:rPr lang="en-US" sz="2800" b="1" dirty="0">
                <a:solidFill>
                  <a:prstClr val="black"/>
                </a:solidFill>
              </a:rPr>
              <a:t>the one who knows everything they do.</a:t>
            </a:r>
          </a:p>
          <a:p>
            <a:pPr marL="0" indent="0">
              <a:buNone/>
            </a:pPr>
            <a:endParaRPr lang="en-US" dirty="0"/>
          </a:p>
        </p:txBody>
      </p:sp>
    </p:spTree>
    <p:extLst>
      <p:ext uri="{BB962C8B-B14F-4D97-AF65-F5344CB8AC3E}">
        <p14:creationId xmlns:p14="http://schemas.microsoft.com/office/powerpoint/2010/main" val="34757692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242" y="34297"/>
            <a:ext cx="8606420" cy="2972706"/>
          </a:xfrm>
        </p:spPr>
        <p:txBody>
          <a:bodyPr/>
          <a:lstStyle/>
          <a:p>
            <a:pPr marL="0" indent="0">
              <a:buNone/>
            </a:pPr>
            <a:r>
              <a:rPr lang="en-US" sz="2800" dirty="0">
                <a:solidFill>
                  <a:schemeClr val="tx1"/>
                </a:solidFill>
              </a:rPr>
              <a:t>Kings aren’t saved by the strength of their armies;</a:t>
            </a:r>
          </a:p>
          <a:p>
            <a:pPr marL="0" indent="0">
              <a:buNone/>
            </a:pPr>
            <a:r>
              <a:rPr lang="en-US" sz="2800" dirty="0">
                <a:solidFill>
                  <a:schemeClr val="tx1"/>
                </a:solidFill>
              </a:rPr>
              <a:t>Warriors aren’t rescued by how much power they have.</a:t>
            </a:r>
          </a:p>
          <a:p>
            <a:pPr marL="0" indent="0">
              <a:buNone/>
            </a:pPr>
            <a:r>
              <a:rPr lang="en-US" sz="2800" dirty="0">
                <a:solidFill>
                  <a:schemeClr val="tx1"/>
                </a:solidFill>
              </a:rPr>
              <a:t>A warhorse is a bad bet for victory; </a:t>
            </a:r>
          </a:p>
          <a:p>
            <a:pPr marL="0" indent="0">
              <a:buNone/>
            </a:pPr>
            <a:r>
              <a:rPr lang="en-US" sz="2800" dirty="0">
                <a:solidFill>
                  <a:schemeClr val="tx1"/>
                </a:solidFill>
              </a:rPr>
              <a:t>It can’t save despite its great strength.</a:t>
            </a:r>
          </a:p>
          <a:p>
            <a:pPr marL="0" indent="0">
              <a:buNone/>
            </a:pPr>
            <a:r>
              <a:rPr lang="en-US" sz="2800" b="1" dirty="0">
                <a:solidFill>
                  <a:schemeClr val="tx1"/>
                </a:solidFill>
              </a:rPr>
              <a:t>But look here: the Lord’s eyes watch all who honor him,</a:t>
            </a:r>
          </a:p>
          <a:p>
            <a:pPr marL="0" indent="0">
              <a:buNone/>
            </a:pPr>
            <a:r>
              <a:rPr lang="en-US" sz="2800" b="1" dirty="0">
                <a:solidFill>
                  <a:schemeClr val="tx1"/>
                </a:solidFill>
              </a:rPr>
              <a:t>All who wait for this faithful love,</a:t>
            </a:r>
          </a:p>
          <a:p>
            <a:pPr marL="0" indent="0">
              <a:buNone/>
            </a:pPr>
            <a:r>
              <a:rPr lang="en-US" sz="2800" b="1" dirty="0">
                <a:solidFill>
                  <a:schemeClr val="tx1"/>
                </a:solidFill>
              </a:rPr>
              <a:t>To deliver their lives from death</a:t>
            </a:r>
          </a:p>
          <a:p>
            <a:pPr marL="0" indent="0">
              <a:buNone/>
            </a:pPr>
            <a:r>
              <a:rPr lang="en-US" sz="2800" b="1" dirty="0">
                <a:solidFill>
                  <a:schemeClr val="tx1"/>
                </a:solidFill>
              </a:rPr>
              <a:t>And keep them alive during a famine.</a:t>
            </a:r>
          </a:p>
        </p:txBody>
      </p:sp>
    </p:spTree>
    <p:extLst>
      <p:ext uri="{BB962C8B-B14F-4D97-AF65-F5344CB8AC3E}">
        <p14:creationId xmlns:p14="http://schemas.microsoft.com/office/powerpoint/2010/main" val="36729410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5112" y="429591"/>
            <a:ext cx="7317014" cy="2972706"/>
          </a:xfrm>
        </p:spPr>
        <p:txBody>
          <a:bodyPr/>
          <a:lstStyle/>
          <a:p>
            <a:pPr marL="0" indent="0">
              <a:buNone/>
            </a:pPr>
            <a:r>
              <a:rPr lang="en-US" sz="2800" dirty="0">
                <a:solidFill>
                  <a:schemeClr val="tx1"/>
                </a:solidFill>
              </a:rPr>
              <a:t>We put our hope in the Lord.</a:t>
            </a:r>
          </a:p>
          <a:p>
            <a:pPr marL="0" indent="0">
              <a:buNone/>
            </a:pPr>
            <a:r>
              <a:rPr lang="en-US" sz="2800" dirty="0">
                <a:solidFill>
                  <a:schemeClr val="tx1"/>
                </a:solidFill>
              </a:rPr>
              <a:t>He is our help and our shield.</a:t>
            </a:r>
          </a:p>
          <a:p>
            <a:pPr marL="0" indent="0">
              <a:buNone/>
            </a:pPr>
            <a:r>
              <a:rPr lang="en-US" sz="2800" b="1" dirty="0">
                <a:solidFill>
                  <a:schemeClr val="tx1"/>
                </a:solidFill>
              </a:rPr>
              <a:t>Our heart rejoices in God</a:t>
            </a:r>
          </a:p>
          <a:p>
            <a:pPr marL="0" indent="0">
              <a:buNone/>
            </a:pPr>
            <a:r>
              <a:rPr lang="en-US" sz="2800" b="1" dirty="0">
                <a:solidFill>
                  <a:schemeClr val="tx1"/>
                </a:solidFill>
              </a:rPr>
              <a:t>Because we trust his holy name.</a:t>
            </a:r>
          </a:p>
          <a:p>
            <a:pPr marL="0" indent="0">
              <a:buNone/>
            </a:pPr>
            <a:r>
              <a:rPr lang="en-US" sz="2800" b="1" dirty="0">
                <a:solidFill>
                  <a:schemeClr val="tx1"/>
                </a:solidFill>
              </a:rPr>
              <a:t>Lord, let your faithful love surround us,</a:t>
            </a:r>
          </a:p>
          <a:p>
            <a:pPr marL="0" indent="0">
              <a:buNone/>
            </a:pPr>
            <a:r>
              <a:rPr lang="en-US" sz="2800" b="1" dirty="0">
                <a:solidFill>
                  <a:schemeClr val="tx1"/>
                </a:solidFill>
              </a:rPr>
              <a:t>Because we wait for you.</a:t>
            </a:r>
          </a:p>
        </p:txBody>
      </p:sp>
    </p:spTree>
    <p:extLst>
      <p:ext uri="{BB962C8B-B14F-4D97-AF65-F5344CB8AC3E}">
        <p14:creationId xmlns:p14="http://schemas.microsoft.com/office/powerpoint/2010/main" val="27101080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1410" y="27197"/>
            <a:ext cx="7772406" cy="3621741"/>
          </a:xfrm>
        </p:spPr>
        <p:txBody>
          <a:bodyPr/>
          <a:lstStyle/>
          <a:p>
            <a:pPr>
              <a:lnSpc>
                <a:spcPct val="150000"/>
              </a:lnSpc>
            </a:pPr>
            <a:r>
              <a:rPr lang="en-US" sz="2800" dirty="0">
                <a:solidFill>
                  <a:schemeClr val="tx1"/>
                </a:solidFill>
                <a:latin typeface="+mn-lt"/>
              </a:rPr>
              <a:t>Dear God, thank you for your unfailing love. Thank you that you have entrusted us with your mission. Help us to be faithful and to exude your presence from the very essence of our being. Teach us how to serve you better as we join you in your mission in this world. For it is in the name of your Son, Jesus Christ, we pray. Amen.</a:t>
            </a:r>
          </a:p>
        </p:txBody>
      </p:sp>
    </p:spTree>
    <p:extLst>
      <p:ext uri="{BB962C8B-B14F-4D97-AF65-F5344CB8AC3E}">
        <p14:creationId xmlns:p14="http://schemas.microsoft.com/office/powerpoint/2010/main" val="37661980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1BE7F-9924-407D-9DC2-3B62C3531958}"/>
              </a:ext>
            </a:extLst>
          </p:cNvPr>
          <p:cNvSpPr>
            <a:spLocks noGrp="1"/>
          </p:cNvSpPr>
          <p:nvPr>
            <p:ph type="title"/>
          </p:nvPr>
        </p:nvSpPr>
        <p:spPr>
          <a:xfrm rot="16200000">
            <a:off x="-247609" y="1727560"/>
            <a:ext cx="4312370" cy="857250"/>
          </a:xfrm>
        </p:spPr>
        <p:txBody>
          <a:bodyPr/>
          <a:lstStyle/>
          <a:p>
            <a:pPr algn="ctr"/>
            <a:r>
              <a:rPr lang="en-US" dirty="0"/>
              <a:t>MISSION TRIVIA!</a:t>
            </a:r>
          </a:p>
        </p:txBody>
      </p:sp>
      <p:pic>
        <p:nvPicPr>
          <p:cNvPr id="4" name="Content Placeholder 3">
            <a:extLst>
              <a:ext uri="{FF2B5EF4-FFF2-40B4-BE49-F238E27FC236}">
                <a16:creationId xmlns:a16="http://schemas.microsoft.com/office/drawing/2014/main" id="{7A442E96-4F8C-4862-A9E8-4F226A2DC3B6}"/>
              </a:ext>
            </a:extLst>
          </p:cNvPr>
          <p:cNvPicPr>
            <a:picLocks noGrp="1" noChangeAspect="1"/>
          </p:cNvPicPr>
          <p:nvPr>
            <p:ph idx="1"/>
          </p:nvPr>
        </p:nvPicPr>
        <p:blipFill>
          <a:blip r:embed="rId3"/>
          <a:stretch>
            <a:fillRect/>
          </a:stretch>
        </p:blipFill>
        <p:spPr>
          <a:xfrm>
            <a:off x="2646588" y="0"/>
            <a:ext cx="6497412" cy="4340119"/>
          </a:xfrm>
          <a:prstGeom prst="rect">
            <a:avLst/>
          </a:prstGeom>
        </p:spPr>
      </p:pic>
    </p:spTree>
    <p:extLst>
      <p:ext uri="{BB962C8B-B14F-4D97-AF65-F5344CB8AC3E}">
        <p14:creationId xmlns:p14="http://schemas.microsoft.com/office/powerpoint/2010/main" val="2589664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6071" y="103186"/>
            <a:ext cx="3585882" cy="4123579"/>
          </a:xfrm>
        </p:spPr>
        <p:txBody>
          <a:bodyPr>
            <a:normAutofit/>
          </a:bodyPr>
          <a:lstStyle/>
          <a:p>
            <a:r>
              <a:rPr lang="en-US" sz="4800" dirty="0"/>
              <a:t>“The kingdom of God is near you.”</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201563" y="0"/>
            <a:ext cx="3942437" cy="4329953"/>
          </a:xfrm>
        </p:spPr>
      </p:pic>
    </p:spTree>
    <p:extLst>
      <p:ext uri="{BB962C8B-B14F-4D97-AF65-F5344CB8AC3E}">
        <p14:creationId xmlns:p14="http://schemas.microsoft.com/office/powerpoint/2010/main" val="30255288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1175" y="1167525"/>
            <a:ext cx="4533380" cy="2800622"/>
          </a:xfrm>
          <a:prstGeom prst="rect">
            <a:avLst/>
          </a:prstGeom>
        </p:spPr>
      </p:pic>
      <p:sp>
        <p:nvSpPr>
          <p:cNvPr id="2" name="Title 1"/>
          <p:cNvSpPr>
            <a:spLocks noGrp="1"/>
          </p:cNvSpPr>
          <p:nvPr>
            <p:ph type="title"/>
          </p:nvPr>
        </p:nvSpPr>
        <p:spPr>
          <a:xfrm>
            <a:off x="71158" y="254936"/>
            <a:ext cx="8993414" cy="1152524"/>
          </a:xfrm>
        </p:spPr>
        <p:txBody>
          <a:bodyPr/>
          <a:lstStyle/>
          <a:p>
            <a:r>
              <a:rPr lang="en-US" sz="3200" dirty="0"/>
              <a:t>What does it mean that “it is not so much that the church has a mission, but that God’s mission has a church”?</a:t>
            </a:r>
          </a:p>
        </p:txBody>
      </p:sp>
    </p:spTree>
    <p:extLst>
      <p:ext uri="{BB962C8B-B14F-4D97-AF65-F5344CB8AC3E}">
        <p14:creationId xmlns:p14="http://schemas.microsoft.com/office/powerpoint/2010/main" val="29138182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62753" y="1699015"/>
            <a:ext cx="4240306" cy="857250"/>
          </a:xfrm>
        </p:spPr>
        <p:txBody>
          <a:bodyPr/>
          <a:lstStyle/>
          <a:p>
            <a:r>
              <a:rPr lang="en-US" dirty="0"/>
              <a:t>SMALL GROUPS</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44588" y="7487"/>
            <a:ext cx="6499412" cy="4318498"/>
          </a:xfrm>
        </p:spPr>
      </p:pic>
    </p:spTree>
    <p:extLst>
      <p:ext uri="{BB962C8B-B14F-4D97-AF65-F5344CB8AC3E}">
        <p14:creationId xmlns:p14="http://schemas.microsoft.com/office/powerpoint/2010/main" val="20750207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55859" y="255586"/>
            <a:ext cx="1479518" cy="3818778"/>
          </a:xfrm>
        </p:spPr>
        <p:txBody>
          <a:bodyPr>
            <a:normAutofit fontScale="90000"/>
          </a:bodyPr>
          <a:lstStyle/>
          <a:p>
            <a:r>
              <a:rPr lang="en-US" dirty="0"/>
              <a:t>A Meal is More Than a Menu</a:t>
            </a:r>
          </a:p>
        </p:txBody>
      </p:sp>
      <p:pic>
        <p:nvPicPr>
          <p:cNvPr id="4" name="Content Placeholder 3"/>
          <p:cNvPicPr>
            <a:picLocks noGrp="1" noChangeAspect="1"/>
          </p:cNvPicPr>
          <p:nvPr>
            <p:ph idx="1"/>
          </p:nvPr>
        </p:nvPicPr>
        <p:blipFill>
          <a:blip r:embed="rId3"/>
          <a:stretch>
            <a:fillRect/>
          </a:stretch>
        </p:blipFill>
        <p:spPr>
          <a:xfrm>
            <a:off x="1085072" y="-1"/>
            <a:ext cx="6499070" cy="4329953"/>
          </a:xfrm>
          <a:prstGeom prst="rect">
            <a:avLst/>
          </a:prstGeom>
        </p:spPr>
      </p:pic>
    </p:spTree>
    <p:extLst>
      <p:ext uri="{BB962C8B-B14F-4D97-AF65-F5344CB8AC3E}">
        <p14:creationId xmlns:p14="http://schemas.microsoft.com/office/powerpoint/2010/main" val="18113897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6802" y="904129"/>
            <a:ext cx="2967318" cy="2967318"/>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36802" y="143622"/>
            <a:ext cx="2750208" cy="3987802"/>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41602" y="1943654"/>
            <a:ext cx="819990" cy="2268640"/>
          </a:xfrm>
          <a:prstGeom prst="rect">
            <a:avLst/>
          </a:prstGeom>
        </p:spPr>
      </p:pic>
      <p:sp>
        <p:nvSpPr>
          <p:cNvPr id="3" name="Title 2"/>
          <p:cNvSpPr>
            <a:spLocks noGrp="1"/>
          </p:cNvSpPr>
          <p:nvPr>
            <p:ph type="title"/>
          </p:nvPr>
        </p:nvSpPr>
        <p:spPr>
          <a:xfrm>
            <a:off x="710867" y="1871569"/>
            <a:ext cx="3173506" cy="3271931"/>
          </a:xfrm>
        </p:spPr>
        <p:txBody>
          <a:bodyPr/>
          <a:lstStyle/>
          <a:p>
            <a:r>
              <a:rPr lang="en-US" sz="5400" dirty="0"/>
              <a:t>Celebrating Together</a:t>
            </a:r>
          </a:p>
        </p:txBody>
      </p:sp>
    </p:spTree>
    <p:extLst>
      <p:ext uri="{BB962C8B-B14F-4D97-AF65-F5344CB8AC3E}">
        <p14:creationId xmlns:p14="http://schemas.microsoft.com/office/powerpoint/2010/main" val="21478491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9787" y="1703481"/>
            <a:ext cx="7317014" cy="857250"/>
          </a:xfrm>
        </p:spPr>
        <p:txBody>
          <a:bodyPr>
            <a:noAutofit/>
          </a:bodyPr>
          <a:lstStyle/>
          <a:p>
            <a:r>
              <a:rPr lang="en-US" sz="9600" dirty="0"/>
              <a:t>Mission is…</a:t>
            </a:r>
          </a:p>
        </p:txBody>
      </p:sp>
    </p:spTree>
    <p:extLst>
      <p:ext uri="{BB962C8B-B14F-4D97-AF65-F5344CB8AC3E}">
        <p14:creationId xmlns:p14="http://schemas.microsoft.com/office/powerpoint/2010/main" val="28363012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8941" y="182317"/>
            <a:ext cx="6795247" cy="857250"/>
          </a:xfrm>
        </p:spPr>
        <p:txBody>
          <a:bodyPr>
            <a:noAutofit/>
          </a:bodyPr>
          <a:lstStyle/>
          <a:p>
            <a:pPr algn="l"/>
            <a:r>
              <a:rPr lang="en-US" sz="3600" b="1" dirty="0">
                <a:solidFill>
                  <a:srgbClr val="FF0000"/>
                </a:solidFill>
                <a:latin typeface="Arial" panose="020B0604020202020204" pitchFamily="34" charset="0"/>
                <a:cs typeface="Arial" panose="020B0604020202020204" pitchFamily="34" charset="0"/>
              </a:rPr>
              <a:t>2: Theology of Christian Mission</a:t>
            </a:r>
          </a:p>
        </p:txBody>
      </p:sp>
      <p:sp>
        <p:nvSpPr>
          <p:cNvPr id="5" name="Content Placeholder 4"/>
          <p:cNvSpPr>
            <a:spLocks noGrp="1"/>
          </p:cNvSpPr>
          <p:nvPr>
            <p:ph idx="1"/>
          </p:nvPr>
        </p:nvSpPr>
        <p:spPr>
          <a:xfrm>
            <a:off x="493059" y="818302"/>
            <a:ext cx="8399930" cy="1295187"/>
          </a:xfrm>
        </p:spPr>
        <p:txBody>
          <a:bodyPr/>
          <a:lstStyle/>
          <a:p>
            <a:r>
              <a:rPr lang="en-US" sz="2800" dirty="0">
                <a:solidFill>
                  <a:schemeClr val="tx1"/>
                </a:solidFill>
                <a:latin typeface="Arial" panose="020B0604020202020204" pitchFamily="34" charset="0"/>
                <a:cs typeface="Arial" panose="020B0604020202020204" pitchFamily="34" charset="0"/>
              </a:rPr>
              <a:t>Session Goal: To gain a better understanding of the call of God on our lives to serve in mission and what it means to answer that call</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0800" y="2300762"/>
            <a:ext cx="3809353" cy="1733356"/>
          </a:xfrm>
          <a:prstGeom prst="rect">
            <a:avLst/>
          </a:prstGeom>
        </p:spPr>
      </p:pic>
    </p:spTree>
    <p:extLst>
      <p:ext uri="{BB962C8B-B14F-4D97-AF65-F5344CB8AC3E}">
        <p14:creationId xmlns:p14="http://schemas.microsoft.com/office/powerpoint/2010/main" val="308871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Worshiping Together</a:t>
            </a: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11906" y="939988"/>
            <a:ext cx="2967318" cy="2967318"/>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11496" y="206375"/>
            <a:ext cx="2750208" cy="3987802"/>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12935" y="1925537"/>
            <a:ext cx="819990" cy="2268640"/>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51489" y="3517811"/>
            <a:ext cx="1472698" cy="819802"/>
          </a:xfrm>
          <a:prstGeom prst="rect">
            <a:avLst/>
          </a:prstGeom>
        </p:spPr>
      </p:pic>
    </p:spTree>
    <p:extLst>
      <p:ext uri="{BB962C8B-B14F-4D97-AF65-F5344CB8AC3E}">
        <p14:creationId xmlns:p14="http://schemas.microsoft.com/office/powerpoint/2010/main" val="22526088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6689" y="111808"/>
            <a:ext cx="8270112" cy="857250"/>
          </a:xfrm>
        </p:spPr>
        <p:txBody>
          <a:bodyPr/>
          <a:lstStyle/>
          <a:p>
            <a:r>
              <a:rPr lang="en-US" dirty="0"/>
              <a:t>The Call to Ministry of All the Baptized</a:t>
            </a:r>
          </a:p>
        </p:txBody>
      </p:sp>
      <p:sp>
        <p:nvSpPr>
          <p:cNvPr id="3" name="Content Placeholder 2"/>
          <p:cNvSpPr>
            <a:spLocks noGrp="1"/>
          </p:cNvSpPr>
          <p:nvPr>
            <p:ph idx="1"/>
          </p:nvPr>
        </p:nvSpPr>
        <p:spPr>
          <a:xfrm>
            <a:off x="416689" y="947878"/>
            <a:ext cx="7317014" cy="2972706"/>
          </a:xfrm>
        </p:spPr>
        <p:txBody>
          <a:bodyPr/>
          <a:lstStyle/>
          <a:p>
            <a:pPr marL="0" indent="0">
              <a:buNone/>
            </a:pPr>
            <a:r>
              <a:rPr lang="en-US" sz="2800" dirty="0">
                <a:solidFill>
                  <a:schemeClr val="tx1"/>
                </a:solidFill>
              </a:rPr>
              <a:t>“All members of Christ’s universal church are called to share in the ministry which is committed to the whole church of Jesus Christ. Therefore, each member of The United Methodist Church is to be a servant of Christ on mission in the local and worldwide community.”—</a:t>
            </a:r>
            <a:r>
              <a:rPr lang="en-US" sz="1600" dirty="0">
                <a:solidFill>
                  <a:schemeClr val="tx1"/>
                </a:solidFill>
              </a:rPr>
              <a:t>2012 United Methodist Book of Discipline, par. 220</a:t>
            </a:r>
          </a:p>
        </p:txBody>
      </p:sp>
    </p:spTree>
    <p:extLst>
      <p:ext uri="{BB962C8B-B14F-4D97-AF65-F5344CB8AC3E}">
        <p14:creationId xmlns:p14="http://schemas.microsoft.com/office/powerpoint/2010/main" val="22780642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62753" y="1699015"/>
            <a:ext cx="4240306" cy="857250"/>
          </a:xfrm>
        </p:spPr>
        <p:txBody>
          <a:bodyPr/>
          <a:lstStyle/>
          <a:p>
            <a:r>
              <a:rPr lang="en-US" dirty="0"/>
              <a:t>SMALL GROUPS</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44588" y="7487"/>
            <a:ext cx="6499412" cy="4318498"/>
          </a:xfrm>
        </p:spPr>
      </p:pic>
    </p:spTree>
    <p:extLst>
      <p:ext uri="{BB962C8B-B14F-4D97-AF65-F5344CB8AC3E}">
        <p14:creationId xmlns:p14="http://schemas.microsoft.com/office/powerpoint/2010/main" val="41221438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1117" y="206375"/>
            <a:ext cx="7317014" cy="857250"/>
          </a:xfrm>
        </p:spPr>
        <p:txBody>
          <a:bodyPr/>
          <a:lstStyle/>
          <a:p>
            <a:r>
              <a:rPr lang="en-US" dirty="0"/>
              <a:t>Cultural Identity</a:t>
            </a:r>
          </a:p>
        </p:txBody>
      </p:sp>
      <p:sp>
        <p:nvSpPr>
          <p:cNvPr id="3" name="Content Placeholder 2"/>
          <p:cNvSpPr>
            <a:spLocks noGrp="1"/>
          </p:cNvSpPr>
          <p:nvPr>
            <p:ph idx="1"/>
          </p:nvPr>
        </p:nvSpPr>
        <p:spPr>
          <a:xfrm>
            <a:off x="1231117" y="1200152"/>
            <a:ext cx="6038010" cy="2972706"/>
          </a:xfrm>
        </p:spPr>
        <p:txBody>
          <a:bodyPr>
            <a:normAutofit lnSpcReduction="10000"/>
          </a:bodyPr>
          <a:lstStyle/>
          <a:p>
            <a:pPr marL="0" indent="0">
              <a:buNone/>
            </a:pPr>
            <a:r>
              <a:rPr lang="en-US" sz="2800" dirty="0"/>
              <a:t>“Cultural awareness means digging deep to understand our own multiple identities and learning to listen to and understand the identities of others, as well as how these identities shape our perspectives of others.”—</a:t>
            </a:r>
            <a:r>
              <a:rPr lang="en-US" sz="2800" dirty="0">
                <a:solidFill>
                  <a:srgbClr val="92D050"/>
                </a:solidFill>
              </a:rPr>
              <a:t>elmira </a:t>
            </a:r>
            <a:r>
              <a:rPr lang="en-US" sz="2800" dirty="0" err="1">
                <a:solidFill>
                  <a:srgbClr val="92D050"/>
                </a:solidFill>
              </a:rPr>
              <a:t>Nozombe</a:t>
            </a:r>
            <a:endParaRPr lang="en-US" sz="2800" dirty="0">
              <a:solidFill>
                <a:srgbClr val="92D050"/>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30456" y="206374"/>
            <a:ext cx="1816774" cy="3729017"/>
          </a:xfrm>
          <a:prstGeom prst="rect">
            <a:avLst/>
          </a:prstGeom>
        </p:spPr>
      </p:pic>
    </p:spTree>
    <p:extLst>
      <p:ext uri="{BB962C8B-B14F-4D97-AF65-F5344CB8AC3E}">
        <p14:creationId xmlns:p14="http://schemas.microsoft.com/office/powerpoint/2010/main" val="11742630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7822" y="9605"/>
            <a:ext cx="7317014" cy="857250"/>
          </a:xfrm>
        </p:spPr>
        <p:txBody>
          <a:bodyPr/>
          <a:lstStyle/>
          <a:p>
            <a:r>
              <a:rPr lang="en-US" b="1" dirty="0">
                <a:solidFill>
                  <a:srgbClr val="FF0000"/>
                </a:solidFill>
              </a:rPr>
              <a:t>THE GRACE MODEL</a:t>
            </a:r>
          </a:p>
        </p:txBody>
      </p:sp>
      <p:sp>
        <p:nvSpPr>
          <p:cNvPr id="3" name="Content Placeholder 2"/>
          <p:cNvSpPr>
            <a:spLocks noGrp="1"/>
          </p:cNvSpPr>
          <p:nvPr>
            <p:ph idx="1"/>
          </p:nvPr>
        </p:nvSpPr>
        <p:spPr>
          <a:xfrm>
            <a:off x="134190" y="291630"/>
            <a:ext cx="7227309" cy="2972706"/>
          </a:xfrm>
        </p:spPr>
        <p:txBody>
          <a:bodyPr/>
          <a:lstStyle/>
          <a:p>
            <a:pPr marL="0" indent="0">
              <a:buNone/>
            </a:pPr>
            <a:r>
              <a:rPr lang="en-US" sz="4000" dirty="0">
                <a:solidFill>
                  <a:schemeClr val="tx1"/>
                </a:solidFill>
              </a:rPr>
              <a:t>Limited Grace</a:t>
            </a:r>
            <a:r>
              <a:rPr lang="en-US" sz="9600" dirty="0">
                <a:solidFill>
                  <a:prstClr val="black"/>
                </a:solidFill>
              </a:rPr>
              <a:t> </a:t>
            </a:r>
            <a:endParaRPr lang="en-US" sz="4000" dirty="0">
              <a:solidFill>
                <a:schemeClr val="tx1"/>
              </a:solidFill>
            </a:endParaRPr>
          </a:p>
          <a:p>
            <a:pPr marL="0" indent="0" algn="r">
              <a:buNone/>
            </a:pPr>
            <a:r>
              <a:rPr lang="en-US" sz="4000" dirty="0">
                <a:solidFill>
                  <a:schemeClr val="tx1"/>
                </a:solidFill>
              </a:rPr>
              <a:t>             </a:t>
            </a:r>
          </a:p>
          <a:p>
            <a:pPr marL="0" indent="0" algn="r">
              <a:buNone/>
            </a:pPr>
            <a:r>
              <a:rPr lang="en-US" sz="4000" dirty="0">
                <a:solidFill>
                  <a:schemeClr val="tx1"/>
                </a:solidFill>
              </a:rPr>
              <a:t>Extravagant Grace</a:t>
            </a:r>
          </a:p>
        </p:txBody>
      </p:sp>
      <p:sp>
        <p:nvSpPr>
          <p:cNvPr id="5" name="TextBox 4"/>
          <p:cNvSpPr txBox="1"/>
          <p:nvPr/>
        </p:nvSpPr>
        <p:spPr>
          <a:xfrm>
            <a:off x="4176647" y="866855"/>
            <a:ext cx="949125" cy="1569660"/>
          </a:xfrm>
          <a:prstGeom prst="rect">
            <a:avLst/>
          </a:prstGeom>
          <a:noFill/>
        </p:spPr>
        <p:txBody>
          <a:bodyPr wrap="square" rtlCol="0">
            <a:spAutoFit/>
          </a:bodyPr>
          <a:lstStyle/>
          <a:p>
            <a:r>
              <a:rPr lang="en-US" sz="9600" dirty="0">
                <a:solidFill>
                  <a:prstClr val="black"/>
                </a:solidFill>
              </a:rPr>
              <a:t>?</a:t>
            </a:r>
            <a:endParaRPr lang="en-US" dirty="0"/>
          </a:p>
        </p:txBody>
      </p:sp>
      <p:sp>
        <p:nvSpPr>
          <p:cNvPr id="9" name="TextBox 8"/>
          <p:cNvSpPr txBox="1"/>
          <p:nvPr/>
        </p:nvSpPr>
        <p:spPr>
          <a:xfrm>
            <a:off x="1634557" y="2142578"/>
            <a:ext cx="1036842" cy="1569660"/>
          </a:xfrm>
          <a:prstGeom prst="rect">
            <a:avLst/>
          </a:prstGeom>
          <a:noFill/>
        </p:spPr>
        <p:txBody>
          <a:bodyPr wrap="square" rtlCol="0">
            <a:spAutoFit/>
          </a:bodyPr>
          <a:lstStyle/>
          <a:p>
            <a:r>
              <a:rPr lang="en-US" sz="9600" dirty="0">
                <a:solidFill>
                  <a:prstClr val="black"/>
                </a:solidFill>
              </a:rPr>
              <a:t>?</a:t>
            </a:r>
            <a:endParaRPr lang="en-US" dirty="0"/>
          </a:p>
        </p:txBody>
      </p:sp>
    </p:spTree>
    <p:extLst>
      <p:ext uri="{BB962C8B-B14F-4D97-AF65-F5344CB8AC3E}">
        <p14:creationId xmlns:p14="http://schemas.microsoft.com/office/powerpoint/2010/main" val="12156375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6802" y="904129"/>
            <a:ext cx="2967318" cy="2967318"/>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36802" y="143622"/>
            <a:ext cx="2750208" cy="3987802"/>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41602" y="1943654"/>
            <a:ext cx="819990" cy="2268640"/>
          </a:xfrm>
          <a:prstGeom prst="rect">
            <a:avLst/>
          </a:prstGeom>
        </p:spPr>
      </p:pic>
      <p:sp>
        <p:nvSpPr>
          <p:cNvPr id="3" name="Title 2"/>
          <p:cNvSpPr>
            <a:spLocks noGrp="1"/>
          </p:cNvSpPr>
          <p:nvPr>
            <p:ph type="title"/>
          </p:nvPr>
        </p:nvSpPr>
        <p:spPr>
          <a:xfrm>
            <a:off x="406254" y="1559053"/>
            <a:ext cx="3173506" cy="3271931"/>
          </a:xfrm>
        </p:spPr>
        <p:txBody>
          <a:bodyPr/>
          <a:lstStyle/>
          <a:p>
            <a:r>
              <a:rPr lang="en-US" sz="5400" dirty="0"/>
              <a:t>Celebrating Together</a:t>
            </a:r>
          </a:p>
        </p:txBody>
      </p:sp>
      <p:pic>
        <p:nvPicPr>
          <p:cNvPr id="2" name="Picture 1"/>
          <p:cNvPicPr>
            <a:picLocks noChangeAspect="1"/>
          </p:cNvPicPr>
          <p:nvPr/>
        </p:nvPicPr>
        <p:blipFill>
          <a:blip r:embed="rId6"/>
          <a:stretch>
            <a:fillRect/>
          </a:stretch>
        </p:blipFill>
        <p:spPr>
          <a:xfrm>
            <a:off x="3502170" y="3389263"/>
            <a:ext cx="1469263" cy="823031"/>
          </a:xfrm>
          <a:prstGeom prst="rect">
            <a:avLst/>
          </a:prstGeom>
        </p:spPr>
      </p:pic>
    </p:spTree>
    <p:extLst>
      <p:ext uri="{BB962C8B-B14F-4D97-AF65-F5344CB8AC3E}">
        <p14:creationId xmlns:p14="http://schemas.microsoft.com/office/powerpoint/2010/main" val="17892445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9787" y="1703481"/>
            <a:ext cx="7317014" cy="857250"/>
          </a:xfrm>
        </p:spPr>
        <p:txBody>
          <a:bodyPr>
            <a:noAutofit/>
          </a:bodyPr>
          <a:lstStyle/>
          <a:p>
            <a:r>
              <a:rPr lang="en-US" sz="9600" dirty="0"/>
              <a:t>Mission is…</a:t>
            </a:r>
          </a:p>
        </p:txBody>
      </p:sp>
    </p:spTree>
    <p:extLst>
      <p:ext uri="{BB962C8B-B14F-4D97-AF65-F5344CB8AC3E}">
        <p14:creationId xmlns:p14="http://schemas.microsoft.com/office/powerpoint/2010/main" val="11762933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8941" y="182317"/>
            <a:ext cx="6795247" cy="857250"/>
          </a:xfrm>
        </p:spPr>
        <p:txBody>
          <a:bodyPr>
            <a:noAutofit/>
          </a:bodyPr>
          <a:lstStyle/>
          <a:p>
            <a:pPr algn="l"/>
            <a:r>
              <a:rPr lang="en-US" sz="3600" b="1" dirty="0">
                <a:solidFill>
                  <a:srgbClr val="FF0000"/>
                </a:solidFill>
                <a:latin typeface="Arial" panose="020B0604020202020204" pitchFamily="34" charset="0"/>
                <a:cs typeface="Arial" panose="020B0604020202020204" pitchFamily="34" charset="0"/>
              </a:rPr>
              <a:t>3: Living Our Faith in Mission</a:t>
            </a:r>
          </a:p>
        </p:txBody>
      </p:sp>
      <p:sp>
        <p:nvSpPr>
          <p:cNvPr id="5" name="Content Placeholder 4"/>
          <p:cNvSpPr>
            <a:spLocks noGrp="1"/>
          </p:cNvSpPr>
          <p:nvPr>
            <p:ph idx="1"/>
          </p:nvPr>
        </p:nvSpPr>
        <p:spPr>
          <a:xfrm>
            <a:off x="493059" y="818302"/>
            <a:ext cx="8399930" cy="1295187"/>
          </a:xfrm>
        </p:spPr>
        <p:txBody>
          <a:bodyPr/>
          <a:lstStyle/>
          <a:p>
            <a:r>
              <a:rPr lang="en-US" sz="2800" dirty="0">
                <a:solidFill>
                  <a:schemeClr val="tx1"/>
                </a:solidFill>
                <a:latin typeface="Arial" panose="020B0604020202020204" pitchFamily="34" charset="0"/>
                <a:cs typeface="Arial" panose="020B0604020202020204" pitchFamily="34" charset="0"/>
              </a:rPr>
              <a:t>Session Goal: To gain a better understanding of how to live out their faith in mission through serving and loving</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3208" y="2206087"/>
            <a:ext cx="2378456" cy="2173484"/>
          </a:xfrm>
          <a:prstGeom prst="rect">
            <a:avLst/>
          </a:prstGeom>
        </p:spPr>
      </p:pic>
    </p:spTree>
    <p:extLst>
      <p:ext uri="{BB962C8B-B14F-4D97-AF65-F5344CB8AC3E}">
        <p14:creationId xmlns:p14="http://schemas.microsoft.com/office/powerpoint/2010/main" val="29670002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Worshiping Together</a:t>
            </a: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11906" y="939988"/>
            <a:ext cx="2967318" cy="2967318"/>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11496" y="206375"/>
            <a:ext cx="2750208" cy="3987802"/>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12935" y="1925537"/>
            <a:ext cx="819990" cy="2268640"/>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51489" y="3517811"/>
            <a:ext cx="1472698" cy="819802"/>
          </a:xfrm>
          <a:prstGeom prst="rect">
            <a:avLst/>
          </a:prstGeom>
        </p:spPr>
      </p:pic>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32925" y="3116838"/>
            <a:ext cx="1335194" cy="1939251"/>
          </a:xfrm>
          <a:prstGeom prst="rect">
            <a:avLst/>
          </a:prstGeom>
        </p:spPr>
      </p:pic>
    </p:spTree>
    <p:extLst>
      <p:ext uri="{BB962C8B-B14F-4D97-AF65-F5344CB8AC3E}">
        <p14:creationId xmlns:p14="http://schemas.microsoft.com/office/powerpoint/2010/main" val="580248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2318" y="366775"/>
            <a:ext cx="7317014" cy="2972706"/>
          </a:xfrm>
        </p:spPr>
        <p:txBody>
          <a:bodyPr/>
          <a:lstStyle/>
          <a:p>
            <a:pPr marL="0" indent="0">
              <a:buNone/>
            </a:pPr>
            <a:r>
              <a:rPr lang="en-US" dirty="0">
                <a:solidFill>
                  <a:schemeClr val="tx1"/>
                </a:solidFill>
              </a:rPr>
              <a:t>Eternal God of creation, we thank you for all that has brought us to this time and place. Keep us open to your guidance and power, that we may partner with you in healing and renewing your creation, that our world might draw ever closer to your intention “that all may be one.” Amen.</a:t>
            </a:r>
          </a:p>
        </p:txBody>
      </p:sp>
    </p:spTree>
    <p:extLst>
      <p:ext uri="{BB962C8B-B14F-4D97-AF65-F5344CB8AC3E}">
        <p14:creationId xmlns:p14="http://schemas.microsoft.com/office/powerpoint/2010/main" val="19303418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2303" y="206374"/>
            <a:ext cx="1141919" cy="3966483"/>
          </a:xfrm>
        </p:spPr>
        <p:txBody>
          <a:bodyPr>
            <a:noAutofit/>
          </a:bodyPr>
          <a:lstStyle/>
          <a:p>
            <a:r>
              <a:rPr lang="en-US" sz="7200" dirty="0"/>
              <a:t>L</a:t>
            </a:r>
            <a:br>
              <a:rPr lang="en-US" sz="7200" dirty="0"/>
            </a:br>
            <a:r>
              <a:rPr lang="en-US" sz="7200" dirty="0"/>
              <a:t>O</a:t>
            </a:r>
            <a:br>
              <a:rPr lang="en-US" sz="7200" dirty="0"/>
            </a:br>
            <a:r>
              <a:rPr lang="en-US" sz="7200" dirty="0"/>
              <a:t>V</a:t>
            </a:r>
            <a:br>
              <a:rPr lang="en-US" sz="7200" dirty="0"/>
            </a:br>
            <a:r>
              <a:rPr lang="en-US" sz="7200" dirty="0"/>
              <a:t>E</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824223" y="0"/>
            <a:ext cx="6319778" cy="5143500"/>
          </a:xfrm>
        </p:spPr>
      </p:pic>
    </p:spTree>
    <p:extLst>
      <p:ext uri="{BB962C8B-B14F-4D97-AF65-F5344CB8AC3E}">
        <p14:creationId xmlns:p14="http://schemas.microsoft.com/office/powerpoint/2010/main" val="870720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62753" y="1699015"/>
            <a:ext cx="4240306" cy="857250"/>
          </a:xfrm>
        </p:spPr>
        <p:txBody>
          <a:bodyPr/>
          <a:lstStyle/>
          <a:p>
            <a:r>
              <a:rPr lang="en-US" dirty="0"/>
              <a:t>SMALL GROUPS</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44588" y="7487"/>
            <a:ext cx="6499412" cy="4318498"/>
          </a:xfrm>
        </p:spPr>
      </p:pic>
    </p:spTree>
    <p:extLst>
      <p:ext uri="{BB962C8B-B14F-4D97-AF65-F5344CB8AC3E}">
        <p14:creationId xmlns:p14="http://schemas.microsoft.com/office/powerpoint/2010/main" val="14258136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5467" y="397883"/>
            <a:ext cx="8364521" cy="2972706"/>
          </a:xfrm>
        </p:spPr>
        <p:txBody>
          <a:bodyPr/>
          <a:lstStyle/>
          <a:p>
            <a:pPr marL="0" indent="0">
              <a:buNone/>
            </a:pPr>
            <a:r>
              <a:rPr lang="en-US" sz="5400" dirty="0">
                <a:solidFill>
                  <a:srgbClr val="FF0000"/>
                </a:solidFill>
              </a:rPr>
              <a:t>“The way we do our work is as important as what we do.”</a:t>
            </a:r>
          </a:p>
          <a:p>
            <a:pPr marL="0" indent="0">
              <a:buNone/>
            </a:pPr>
            <a:r>
              <a:rPr lang="en-US" dirty="0">
                <a:solidFill>
                  <a:schemeClr val="tx1"/>
                </a:solidFill>
              </a:rPr>
              <a:t>—Jeremy Basset, </a:t>
            </a:r>
            <a:r>
              <a:rPr lang="en-US" i="1" dirty="0">
                <a:solidFill>
                  <a:schemeClr val="tx1"/>
                </a:solidFill>
              </a:rPr>
              <a:t>A Mission Journey</a:t>
            </a:r>
            <a:endParaRPr lang="en-US" dirty="0">
              <a:solidFill>
                <a:schemeClr val="tx1"/>
              </a:solidFill>
            </a:endParaRPr>
          </a:p>
        </p:txBody>
      </p:sp>
    </p:spTree>
    <p:extLst>
      <p:ext uri="{BB962C8B-B14F-4D97-AF65-F5344CB8AC3E}">
        <p14:creationId xmlns:p14="http://schemas.microsoft.com/office/powerpoint/2010/main" val="13754468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4446" y="87722"/>
            <a:ext cx="8584440" cy="2972706"/>
          </a:xfrm>
        </p:spPr>
        <p:txBody>
          <a:bodyPr/>
          <a:lstStyle/>
          <a:p>
            <a:pPr marL="0" indent="0">
              <a:buNone/>
            </a:pPr>
            <a:r>
              <a:rPr lang="en-US" sz="5400" dirty="0">
                <a:solidFill>
                  <a:srgbClr val="FF0000"/>
                </a:solidFill>
              </a:rPr>
              <a:t>“There is more hunger in the world for love and appreciation than for bread.”</a:t>
            </a:r>
          </a:p>
          <a:p>
            <a:pPr marL="0" indent="0">
              <a:buNone/>
            </a:pPr>
            <a:r>
              <a:rPr lang="en-US" dirty="0">
                <a:solidFill>
                  <a:schemeClr val="tx1"/>
                </a:solidFill>
              </a:rPr>
              <a:t>—Mother Teresa</a:t>
            </a:r>
          </a:p>
        </p:txBody>
      </p:sp>
    </p:spTree>
    <p:extLst>
      <p:ext uri="{BB962C8B-B14F-4D97-AF65-F5344CB8AC3E}">
        <p14:creationId xmlns:p14="http://schemas.microsoft.com/office/powerpoint/2010/main" val="3695731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6802" y="904129"/>
            <a:ext cx="2967318" cy="2967318"/>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36802" y="143622"/>
            <a:ext cx="2750208" cy="3987802"/>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41602" y="1943654"/>
            <a:ext cx="819990" cy="2268640"/>
          </a:xfrm>
          <a:prstGeom prst="rect">
            <a:avLst/>
          </a:prstGeom>
        </p:spPr>
      </p:pic>
      <p:sp>
        <p:nvSpPr>
          <p:cNvPr id="3" name="Title 2"/>
          <p:cNvSpPr>
            <a:spLocks noGrp="1"/>
          </p:cNvSpPr>
          <p:nvPr>
            <p:ph type="title"/>
          </p:nvPr>
        </p:nvSpPr>
        <p:spPr>
          <a:xfrm>
            <a:off x="406254" y="1559053"/>
            <a:ext cx="3173506" cy="3271931"/>
          </a:xfrm>
        </p:spPr>
        <p:txBody>
          <a:bodyPr/>
          <a:lstStyle/>
          <a:p>
            <a:r>
              <a:rPr lang="en-US" sz="5400" dirty="0"/>
              <a:t>Celebrating Together</a:t>
            </a:r>
          </a:p>
        </p:txBody>
      </p:sp>
      <p:pic>
        <p:nvPicPr>
          <p:cNvPr id="2" name="Picture 1"/>
          <p:cNvPicPr>
            <a:picLocks noChangeAspect="1"/>
          </p:cNvPicPr>
          <p:nvPr/>
        </p:nvPicPr>
        <p:blipFill>
          <a:blip r:embed="rId6"/>
          <a:stretch>
            <a:fillRect/>
          </a:stretch>
        </p:blipFill>
        <p:spPr>
          <a:xfrm>
            <a:off x="3502170" y="3389263"/>
            <a:ext cx="1469263" cy="823031"/>
          </a:xfrm>
          <a:prstGeom prst="rect">
            <a:avLst/>
          </a:prstGeom>
        </p:spPr>
      </p:pic>
      <p:pic>
        <p:nvPicPr>
          <p:cNvPr id="4" name="Picture 3"/>
          <p:cNvPicPr>
            <a:picLocks noChangeAspect="1"/>
          </p:cNvPicPr>
          <p:nvPr/>
        </p:nvPicPr>
        <p:blipFill>
          <a:blip r:embed="rId7"/>
          <a:stretch>
            <a:fillRect/>
          </a:stretch>
        </p:blipFill>
        <p:spPr>
          <a:xfrm>
            <a:off x="5506731" y="2969905"/>
            <a:ext cx="1335140" cy="1938696"/>
          </a:xfrm>
          <a:prstGeom prst="rect">
            <a:avLst/>
          </a:prstGeom>
        </p:spPr>
      </p:pic>
    </p:spTree>
    <p:extLst>
      <p:ext uri="{BB962C8B-B14F-4D97-AF65-F5344CB8AC3E}">
        <p14:creationId xmlns:p14="http://schemas.microsoft.com/office/powerpoint/2010/main" val="16515744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9787" y="1703481"/>
            <a:ext cx="7317014" cy="857250"/>
          </a:xfrm>
        </p:spPr>
        <p:txBody>
          <a:bodyPr>
            <a:noAutofit/>
          </a:bodyPr>
          <a:lstStyle/>
          <a:p>
            <a:r>
              <a:rPr lang="en-US" sz="9600" dirty="0"/>
              <a:t>Mission is…</a:t>
            </a:r>
          </a:p>
        </p:txBody>
      </p:sp>
    </p:spTree>
    <p:extLst>
      <p:ext uri="{BB962C8B-B14F-4D97-AF65-F5344CB8AC3E}">
        <p14:creationId xmlns:p14="http://schemas.microsoft.com/office/powerpoint/2010/main" val="30127019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8941" y="182317"/>
            <a:ext cx="7532396" cy="857250"/>
          </a:xfrm>
        </p:spPr>
        <p:txBody>
          <a:bodyPr>
            <a:noAutofit/>
          </a:bodyPr>
          <a:lstStyle/>
          <a:p>
            <a:pPr algn="l"/>
            <a:r>
              <a:rPr lang="en-US" sz="3600" b="1" dirty="0">
                <a:solidFill>
                  <a:srgbClr val="FF0000"/>
                </a:solidFill>
                <a:latin typeface="Arial" panose="020B0604020202020204" pitchFamily="34" charset="0"/>
                <a:cs typeface="Arial" panose="020B0604020202020204" pitchFamily="34" charset="0"/>
              </a:rPr>
              <a:t>4: Expanding Cultural Awareness</a:t>
            </a:r>
          </a:p>
        </p:txBody>
      </p:sp>
      <p:sp>
        <p:nvSpPr>
          <p:cNvPr id="5" name="Content Placeholder 4"/>
          <p:cNvSpPr>
            <a:spLocks noGrp="1"/>
          </p:cNvSpPr>
          <p:nvPr>
            <p:ph idx="1"/>
          </p:nvPr>
        </p:nvSpPr>
        <p:spPr>
          <a:xfrm>
            <a:off x="493059" y="818302"/>
            <a:ext cx="8399930" cy="1295187"/>
          </a:xfrm>
        </p:spPr>
        <p:txBody>
          <a:bodyPr/>
          <a:lstStyle/>
          <a:p>
            <a:r>
              <a:rPr lang="en-US" sz="2800" dirty="0">
                <a:solidFill>
                  <a:schemeClr val="tx1"/>
                </a:solidFill>
                <a:latin typeface="Arial" panose="020B0604020202020204" pitchFamily="34" charset="0"/>
                <a:cs typeface="Arial" panose="020B0604020202020204" pitchFamily="34" charset="0"/>
              </a:rPr>
              <a:t>Session Goal: To gain a better understanding of the relationship between gospel and culture, and the challenges of Christian mission in a time of globalization</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6130" y="2349342"/>
            <a:ext cx="1940578" cy="1853252"/>
          </a:xfrm>
          <a:prstGeom prst="rect">
            <a:avLst/>
          </a:prstGeom>
        </p:spPr>
      </p:pic>
    </p:spTree>
    <p:extLst>
      <p:ext uri="{BB962C8B-B14F-4D97-AF65-F5344CB8AC3E}">
        <p14:creationId xmlns:p14="http://schemas.microsoft.com/office/powerpoint/2010/main" val="15754468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Worshiping Together</a:t>
            </a: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11906" y="939988"/>
            <a:ext cx="2967318" cy="2967318"/>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11496" y="206375"/>
            <a:ext cx="2750208" cy="3987802"/>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12935" y="1925537"/>
            <a:ext cx="819990" cy="2268640"/>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51489" y="3517811"/>
            <a:ext cx="1472698" cy="819802"/>
          </a:xfrm>
          <a:prstGeom prst="rect">
            <a:avLst/>
          </a:prstGeom>
        </p:spPr>
      </p:pic>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32220" y="3127899"/>
            <a:ext cx="731032" cy="1045376"/>
          </a:xfrm>
          <a:prstGeom prst="rect">
            <a:avLst/>
          </a:prstGeom>
        </p:spPr>
      </p:pic>
      <p:pic>
        <p:nvPicPr>
          <p:cNvPr id="6" name="Picture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843554" y="3117217"/>
            <a:ext cx="1335194" cy="1939251"/>
          </a:xfrm>
          <a:prstGeom prst="rect">
            <a:avLst/>
          </a:prstGeom>
        </p:spPr>
      </p:pic>
    </p:spTree>
    <p:extLst>
      <p:ext uri="{BB962C8B-B14F-4D97-AF65-F5344CB8AC3E}">
        <p14:creationId xmlns:p14="http://schemas.microsoft.com/office/powerpoint/2010/main" val="11289963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493" y="10274"/>
            <a:ext cx="7317014" cy="605283"/>
          </a:xfrm>
        </p:spPr>
        <p:txBody>
          <a:bodyPr/>
          <a:lstStyle/>
          <a:p>
            <a:r>
              <a:rPr lang="en-US" sz="3200" dirty="0"/>
              <a:t>Psalm 103 (CEB)</a:t>
            </a:r>
          </a:p>
        </p:txBody>
      </p:sp>
      <p:sp>
        <p:nvSpPr>
          <p:cNvPr id="3" name="Content Placeholder 2"/>
          <p:cNvSpPr>
            <a:spLocks noGrp="1"/>
          </p:cNvSpPr>
          <p:nvPr>
            <p:ph idx="1"/>
          </p:nvPr>
        </p:nvSpPr>
        <p:spPr>
          <a:xfrm>
            <a:off x="352646" y="523090"/>
            <a:ext cx="7317014" cy="2972706"/>
          </a:xfrm>
        </p:spPr>
        <p:txBody>
          <a:bodyPr/>
          <a:lstStyle/>
          <a:p>
            <a:pPr marL="0" indent="0">
              <a:buNone/>
            </a:pPr>
            <a:r>
              <a:rPr lang="en-US" sz="2800" dirty="0">
                <a:solidFill>
                  <a:schemeClr val="tx1"/>
                </a:solidFill>
              </a:rPr>
              <a:t>Let my whole being bless the Lord!</a:t>
            </a:r>
          </a:p>
          <a:p>
            <a:pPr marL="0" indent="0">
              <a:buNone/>
            </a:pPr>
            <a:r>
              <a:rPr lang="en-US" sz="2800" dirty="0">
                <a:solidFill>
                  <a:schemeClr val="tx1"/>
                </a:solidFill>
              </a:rPr>
              <a:t>Let everything inside me bless his holy name!</a:t>
            </a:r>
          </a:p>
          <a:p>
            <a:pPr marL="0" indent="0">
              <a:buNone/>
            </a:pPr>
            <a:r>
              <a:rPr lang="en-US" sz="2800" b="1" dirty="0">
                <a:solidFill>
                  <a:schemeClr val="tx1"/>
                </a:solidFill>
              </a:rPr>
              <a:t>Let my whole being bless the Lord </a:t>
            </a:r>
          </a:p>
          <a:p>
            <a:pPr marL="0" indent="0">
              <a:buNone/>
            </a:pPr>
            <a:r>
              <a:rPr lang="en-US" sz="2800" b="1" dirty="0">
                <a:solidFill>
                  <a:schemeClr val="tx1"/>
                </a:solidFill>
              </a:rPr>
              <a:t>And never forget all his good deeds:</a:t>
            </a:r>
          </a:p>
          <a:p>
            <a:pPr marL="0" indent="0">
              <a:buNone/>
            </a:pPr>
            <a:r>
              <a:rPr lang="en-US" sz="2800" b="1" dirty="0">
                <a:solidFill>
                  <a:schemeClr val="tx1"/>
                </a:solidFill>
              </a:rPr>
              <a:t>How God forgives all your sins,</a:t>
            </a:r>
          </a:p>
          <a:p>
            <a:pPr marL="0" indent="0">
              <a:buNone/>
            </a:pPr>
            <a:r>
              <a:rPr lang="en-US" sz="2800" b="1" dirty="0">
                <a:solidFill>
                  <a:schemeClr val="tx1"/>
                </a:solidFill>
              </a:rPr>
              <a:t>Heals all your sickness, </a:t>
            </a:r>
          </a:p>
          <a:p>
            <a:pPr marL="0" indent="0">
              <a:buNone/>
            </a:pPr>
            <a:r>
              <a:rPr lang="en-US" sz="2800" b="1" dirty="0">
                <a:solidFill>
                  <a:schemeClr val="tx1"/>
                </a:solidFill>
              </a:rPr>
              <a:t>saves your life from the pit,</a:t>
            </a:r>
          </a:p>
        </p:txBody>
      </p:sp>
    </p:spTree>
    <p:extLst>
      <p:ext uri="{BB962C8B-B14F-4D97-AF65-F5344CB8AC3E}">
        <p14:creationId xmlns:p14="http://schemas.microsoft.com/office/powerpoint/2010/main" val="38114289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0727" y="266236"/>
            <a:ext cx="7317014" cy="2972706"/>
          </a:xfrm>
        </p:spPr>
        <p:txBody>
          <a:bodyPr/>
          <a:lstStyle/>
          <a:p>
            <a:pPr marL="0" indent="0">
              <a:buNone/>
            </a:pPr>
            <a:r>
              <a:rPr lang="en-US" sz="2800" dirty="0">
                <a:solidFill>
                  <a:schemeClr val="tx1"/>
                </a:solidFill>
              </a:rPr>
              <a:t>Crowns you with faithful love and compassion,</a:t>
            </a:r>
          </a:p>
          <a:p>
            <a:pPr marL="0" indent="0">
              <a:buNone/>
            </a:pPr>
            <a:r>
              <a:rPr lang="en-US" sz="2800" dirty="0">
                <a:solidFill>
                  <a:schemeClr val="tx1"/>
                </a:solidFill>
              </a:rPr>
              <a:t>And satisfies you with plenty of good things </a:t>
            </a:r>
          </a:p>
          <a:p>
            <a:pPr marL="0" indent="0">
              <a:buNone/>
            </a:pPr>
            <a:r>
              <a:rPr lang="en-US" sz="2800" dirty="0">
                <a:solidFill>
                  <a:schemeClr val="tx1"/>
                </a:solidFill>
              </a:rPr>
              <a:t>So that your youth is made fresh like an eagle’s.</a:t>
            </a:r>
          </a:p>
          <a:p>
            <a:pPr marL="0" indent="0">
              <a:buNone/>
            </a:pPr>
            <a:r>
              <a:rPr lang="en-US" sz="2800" b="1" dirty="0">
                <a:solidFill>
                  <a:schemeClr val="tx1"/>
                </a:solidFill>
              </a:rPr>
              <a:t>The Lord works righteousness;</a:t>
            </a:r>
          </a:p>
          <a:p>
            <a:pPr marL="0" indent="0">
              <a:buNone/>
            </a:pPr>
            <a:r>
              <a:rPr lang="en-US" sz="2800" b="1" dirty="0">
                <a:solidFill>
                  <a:schemeClr val="tx1"/>
                </a:solidFill>
              </a:rPr>
              <a:t>Does justice for all who are oppressed.</a:t>
            </a:r>
          </a:p>
          <a:p>
            <a:pPr marL="0" indent="0">
              <a:buNone/>
            </a:pPr>
            <a:r>
              <a:rPr lang="en-US" sz="2800" b="1" dirty="0">
                <a:solidFill>
                  <a:schemeClr val="tx1"/>
                </a:solidFill>
              </a:rPr>
              <a:t>God made his ways known to Moses;</a:t>
            </a:r>
          </a:p>
          <a:p>
            <a:pPr marL="0" indent="0">
              <a:buNone/>
            </a:pPr>
            <a:r>
              <a:rPr lang="en-US" sz="2800" b="1" dirty="0">
                <a:solidFill>
                  <a:schemeClr val="tx1"/>
                </a:solidFill>
              </a:rPr>
              <a:t>Made his deeds known to the Israelites.</a:t>
            </a:r>
          </a:p>
        </p:txBody>
      </p:sp>
    </p:spTree>
    <p:extLst>
      <p:ext uri="{BB962C8B-B14F-4D97-AF65-F5344CB8AC3E}">
        <p14:creationId xmlns:p14="http://schemas.microsoft.com/office/powerpoint/2010/main" val="33751427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3290" y="40205"/>
            <a:ext cx="9181772" cy="2972706"/>
          </a:xfrm>
        </p:spPr>
        <p:txBody>
          <a:bodyPr/>
          <a:lstStyle/>
          <a:p>
            <a:pPr marL="0" indent="0">
              <a:buNone/>
            </a:pPr>
            <a:r>
              <a:rPr lang="en-US" sz="2800" dirty="0">
                <a:solidFill>
                  <a:schemeClr val="tx1"/>
                </a:solidFill>
              </a:rPr>
              <a:t>The Lord is compassionate and merciful,</a:t>
            </a:r>
          </a:p>
          <a:p>
            <a:pPr marL="0" indent="0">
              <a:buNone/>
            </a:pPr>
            <a:r>
              <a:rPr lang="en-US" sz="2800" dirty="0">
                <a:solidFill>
                  <a:schemeClr val="tx1"/>
                </a:solidFill>
              </a:rPr>
              <a:t>Very patient, and full of faithful love.</a:t>
            </a:r>
          </a:p>
          <a:p>
            <a:pPr marL="0" indent="0">
              <a:buNone/>
            </a:pPr>
            <a:r>
              <a:rPr lang="en-US" sz="2800" dirty="0">
                <a:solidFill>
                  <a:schemeClr val="tx1"/>
                </a:solidFill>
              </a:rPr>
              <a:t>God won’t always play the judge; He won’t be angry forever.</a:t>
            </a:r>
          </a:p>
          <a:p>
            <a:pPr marL="0" indent="0">
              <a:buNone/>
            </a:pPr>
            <a:r>
              <a:rPr lang="en-US" sz="2800" b="1" dirty="0">
                <a:solidFill>
                  <a:schemeClr val="tx1"/>
                </a:solidFill>
              </a:rPr>
              <a:t>He doesn’t deal with us according to our sin</a:t>
            </a:r>
          </a:p>
          <a:p>
            <a:pPr marL="0" indent="0">
              <a:buNone/>
            </a:pPr>
            <a:r>
              <a:rPr lang="en-US" sz="2800" b="1" dirty="0">
                <a:solidFill>
                  <a:schemeClr val="tx1"/>
                </a:solidFill>
              </a:rPr>
              <a:t>Or repay us according to our wrongdoing,</a:t>
            </a:r>
          </a:p>
          <a:p>
            <a:pPr marL="0" indent="0">
              <a:buNone/>
            </a:pPr>
            <a:r>
              <a:rPr lang="en-US" sz="2800" b="1" dirty="0">
                <a:solidFill>
                  <a:schemeClr val="tx1"/>
                </a:solidFill>
              </a:rPr>
              <a:t>Because as high as heaven is above the earth,</a:t>
            </a:r>
          </a:p>
          <a:p>
            <a:pPr marL="0" indent="0">
              <a:buNone/>
            </a:pPr>
            <a:r>
              <a:rPr lang="en-US" sz="2800" b="1" dirty="0">
                <a:solidFill>
                  <a:schemeClr val="tx1"/>
                </a:solidFill>
              </a:rPr>
              <a:t>That’s how large God’s faithful love is</a:t>
            </a:r>
          </a:p>
          <a:p>
            <a:pPr marL="0" indent="0">
              <a:buNone/>
            </a:pPr>
            <a:r>
              <a:rPr lang="en-US" sz="2800" b="1" dirty="0">
                <a:solidFill>
                  <a:schemeClr val="tx1"/>
                </a:solidFill>
              </a:rPr>
              <a:t>For those who honor him.</a:t>
            </a:r>
          </a:p>
        </p:txBody>
      </p:sp>
    </p:spTree>
    <p:extLst>
      <p:ext uri="{BB962C8B-B14F-4D97-AF65-F5344CB8AC3E}">
        <p14:creationId xmlns:p14="http://schemas.microsoft.com/office/powerpoint/2010/main" val="2678127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5758" y="163495"/>
            <a:ext cx="9181772" cy="2972706"/>
          </a:xfrm>
        </p:spPr>
        <p:txBody>
          <a:bodyPr/>
          <a:lstStyle/>
          <a:p>
            <a:pPr marL="0" indent="0">
              <a:buNone/>
            </a:pPr>
            <a:r>
              <a:rPr lang="en-US" sz="2800" dirty="0">
                <a:solidFill>
                  <a:schemeClr val="tx1"/>
                </a:solidFill>
              </a:rPr>
              <a:t>As far as east is from the west—</a:t>
            </a:r>
          </a:p>
          <a:p>
            <a:pPr marL="0" indent="0">
              <a:buNone/>
            </a:pPr>
            <a:r>
              <a:rPr lang="en-US" sz="2800" dirty="0">
                <a:solidFill>
                  <a:schemeClr val="tx1"/>
                </a:solidFill>
              </a:rPr>
              <a:t>That’s how far God has removed our sin from us.</a:t>
            </a:r>
          </a:p>
          <a:p>
            <a:pPr marL="0" indent="0">
              <a:buNone/>
            </a:pPr>
            <a:r>
              <a:rPr lang="en-US" sz="2800" b="1" dirty="0">
                <a:solidFill>
                  <a:schemeClr val="tx1"/>
                </a:solidFill>
              </a:rPr>
              <a:t>Like a parent feels compassion for those who honor him,</a:t>
            </a:r>
          </a:p>
          <a:p>
            <a:pPr marL="0" indent="0">
              <a:buNone/>
            </a:pPr>
            <a:r>
              <a:rPr lang="en-US" sz="2800" b="1" dirty="0">
                <a:solidFill>
                  <a:schemeClr val="tx1"/>
                </a:solidFill>
              </a:rPr>
              <a:t>Because God knows how we’re made, </a:t>
            </a:r>
          </a:p>
          <a:p>
            <a:pPr marL="0" indent="0">
              <a:buNone/>
            </a:pPr>
            <a:r>
              <a:rPr lang="en-US" sz="2800" b="1" dirty="0">
                <a:solidFill>
                  <a:schemeClr val="tx1"/>
                </a:solidFill>
              </a:rPr>
              <a:t>God remembers we’re just dust.</a:t>
            </a:r>
          </a:p>
          <a:p>
            <a:pPr marL="0" indent="0">
              <a:buNone/>
            </a:pPr>
            <a:r>
              <a:rPr lang="en-US" sz="2800" dirty="0">
                <a:solidFill>
                  <a:schemeClr val="tx1"/>
                </a:solidFill>
              </a:rPr>
              <a:t>The days of a human life are like grass: </a:t>
            </a:r>
          </a:p>
          <a:p>
            <a:pPr marL="0" indent="0">
              <a:buNone/>
            </a:pPr>
            <a:r>
              <a:rPr lang="en-US" sz="2800" dirty="0">
                <a:solidFill>
                  <a:schemeClr val="tx1"/>
                </a:solidFill>
              </a:rPr>
              <a:t>They bloom like a wildflower;</a:t>
            </a:r>
          </a:p>
        </p:txBody>
      </p:sp>
    </p:spTree>
    <p:extLst>
      <p:ext uri="{BB962C8B-B14F-4D97-AF65-F5344CB8AC3E}">
        <p14:creationId xmlns:p14="http://schemas.microsoft.com/office/powerpoint/2010/main" val="28442291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3291" y="0"/>
            <a:ext cx="9181772" cy="2972706"/>
          </a:xfrm>
        </p:spPr>
        <p:txBody>
          <a:bodyPr/>
          <a:lstStyle/>
          <a:p>
            <a:pPr marL="0" indent="0">
              <a:buNone/>
            </a:pPr>
            <a:r>
              <a:rPr lang="en-US" sz="2800" dirty="0">
                <a:solidFill>
                  <a:schemeClr val="tx1"/>
                </a:solidFill>
              </a:rPr>
              <a:t>Even the ground where it stood doesn’t remember it.</a:t>
            </a:r>
          </a:p>
          <a:p>
            <a:pPr marL="0" indent="0">
              <a:buNone/>
            </a:pPr>
            <a:r>
              <a:rPr lang="en-US" sz="2800" b="1" dirty="0">
                <a:solidFill>
                  <a:schemeClr val="tx1"/>
                </a:solidFill>
              </a:rPr>
              <a:t>But the Lord’s faithful love is from forever ago</a:t>
            </a:r>
          </a:p>
          <a:p>
            <a:pPr marL="0" indent="0">
              <a:buNone/>
            </a:pPr>
            <a:r>
              <a:rPr lang="en-US" sz="2800" b="1" dirty="0">
                <a:solidFill>
                  <a:schemeClr val="tx1"/>
                </a:solidFill>
              </a:rPr>
              <a:t>To forever from now for those who honor him.</a:t>
            </a:r>
          </a:p>
          <a:p>
            <a:pPr marL="0" indent="0">
              <a:buNone/>
            </a:pPr>
            <a:r>
              <a:rPr lang="en-US" sz="2800" dirty="0">
                <a:solidFill>
                  <a:schemeClr val="tx1"/>
                </a:solidFill>
              </a:rPr>
              <a:t>And God’s righteousness reaches to the grandchildren</a:t>
            </a:r>
          </a:p>
          <a:p>
            <a:pPr marL="0" indent="0">
              <a:buNone/>
            </a:pPr>
            <a:r>
              <a:rPr lang="en-US" sz="2800" dirty="0">
                <a:solidFill>
                  <a:schemeClr val="tx1"/>
                </a:solidFill>
              </a:rPr>
              <a:t>Of those who keep his covenant</a:t>
            </a:r>
          </a:p>
          <a:p>
            <a:pPr marL="0" indent="0">
              <a:buNone/>
            </a:pPr>
            <a:r>
              <a:rPr lang="en-US" sz="2800" dirty="0">
                <a:solidFill>
                  <a:schemeClr val="tx1"/>
                </a:solidFill>
              </a:rPr>
              <a:t>And remember to keep his commands.</a:t>
            </a:r>
          </a:p>
          <a:p>
            <a:pPr marL="0" indent="0">
              <a:buNone/>
            </a:pPr>
            <a:r>
              <a:rPr lang="en-US" sz="2800" b="1" dirty="0">
                <a:solidFill>
                  <a:schemeClr val="tx1"/>
                </a:solidFill>
              </a:rPr>
              <a:t>The Lord established his throne in heaven,</a:t>
            </a:r>
          </a:p>
          <a:p>
            <a:pPr marL="0" indent="0">
              <a:buNone/>
            </a:pPr>
            <a:r>
              <a:rPr lang="en-US" sz="2800" b="1" dirty="0">
                <a:solidFill>
                  <a:schemeClr val="tx1"/>
                </a:solidFill>
              </a:rPr>
              <a:t>And his kingdom rules over all.</a:t>
            </a:r>
          </a:p>
        </p:txBody>
      </p:sp>
    </p:spTree>
    <p:extLst>
      <p:ext uri="{BB962C8B-B14F-4D97-AF65-F5344CB8AC3E}">
        <p14:creationId xmlns:p14="http://schemas.microsoft.com/office/powerpoint/2010/main" val="28324244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0516" y="82193"/>
            <a:ext cx="9181772" cy="2972706"/>
          </a:xfrm>
        </p:spPr>
        <p:txBody>
          <a:bodyPr/>
          <a:lstStyle/>
          <a:p>
            <a:pPr marL="0" indent="0">
              <a:buNone/>
            </a:pPr>
            <a:r>
              <a:rPr lang="en-US" sz="2800" dirty="0">
                <a:solidFill>
                  <a:schemeClr val="tx1"/>
                </a:solidFill>
              </a:rPr>
              <a:t>You divine messengers, bless the Lord!</a:t>
            </a:r>
          </a:p>
          <a:p>
            <a:pPr marL="0" indent="0">
              <a:buNone/>
            </a:pPr>
            <a:r>
              <a:rPr lang="en-US" sz="2800" dirty="0">
                <a:solidFill>
                  <a:schemeClr val="tx1"/>
                </a:solidFill>
              </a:rPr>
              <a:t>You who are mighty in power and keep his word,</a:t>
            </a:r>
          </a:p>
          <a:p>
            <a:pPr marL="0" indent="0">
              <a:buNone/>
            </a:pPr>
            <a:r>
              <a:rPr lang="en-US" sz="2800" dirty="0">
                <a:solidFill>
                  <a:schemeClr val="tx1"/>
                </a:solidFill>
              </a:rPr>
              <a:t>Who obey everything he says, bless him!</a:t>
            </a:r>
          </a:p>
          <a:p>
            <a:pPr marL="0" indent="0">
              <a:buNone/>
            </a:pPr>
            <a:r>
              <a:rPr lang="en-US" sz="2800" dirty="0">
                <a:solidFill>
                  <a:schemeClr val="tx1"/>
                </a:solidFill>
              </a:rPr>
              <a:t>All you heavenly forces, bless the Lord!</a:t>
            </a:r>
          </a:p>
          <a:p>
            <a:pPr marL="0" indent="0">
              <a:buNone/>
            </a:pPr>
            <a:r>
              <a:rPr lang="en-US" sz="2800" dirty="0">
                <a:solidFill>
                  <a:schemeClr val="tx1"/>
                </a:solidFill>
              </a:rPr>
              <a:t>All you who serve him and do his will, bless him!</a:t>
            </a:r>
          </a:p>
          <a:p>
            <a:pPr marL="0" indent="0">
              <a:buNone/>
            </a:pPr>
            <a:r>
              <a:rPr lang="en-US" sz="2800" b="1" dirty="0">
                <a:solidFill>
                  <a:schemeClr val="tx1"/>
                </a:solidFill>
              </a:rPr>
              <a:t>All God’s creatures, bless the Lord!</a:t>
            </a:r>
          </a:p>
          <a:p>
            <a:pPr marL="0" indent="0">
              <a:buNone/>
            </a:pPr>
            <a:r>
              <a:rPr lang="en-US" sz="2800" b="1" dirty="0">
                <a:solidFill>
                  <a:schemeClr val="tx1"/>
                </a:solidFill>
              </a:rPr>
              <a:t>Everywhere, throughout his kingdom,</a:t>
            </a:r>
          </a:p>
          <a:p>
            <a:pPr marL="0" indent="0">
              <a:buNone/>
            </a:pPr>
            <a:r>
              <a:rPr lang="en-US" sz="2800" b="1" dirty="0">
                <a:solidFill>
                  <a:schemeClr val="tx1"/>
                </a:solidFill>
              </a:rPr>
              <a:t>Let my whole being bless the Lord!</a:t>
            </a:r>
          </a:p>
        </p:txBody>
      </p:sp>
    </p:spTree>
    <p:extLst>
      <p:ext uri="{BB962C8B-B14F-4D97-AF65-F5344CB8AC3E}">
        <p14:creationId xmlns:p14="http://schemas.microsoft.com/office/powerpoint/2010/main" val="7407637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9167" y="274177"/>
            <a:ext cx="7658467" cy="2972706"/>
          </a:xfrm>
        </p:spPr>
        <p:txBody>
          <a:bodyPr/>
          <a:lstStyle/>
          <a:p>
            <a:pPr marL="0" indent="0">
              <a:buNone/>
            </a:pPr>
            <a:r>
              <a:rPr lang="en-US" sz="2800" dirty="0">
                <a:solidFill>
                  <a:schemeClr val="tx1"/>
                </a:solidFill>
              </a:rPr>
              <a:t>Lord of all creation, we delight in your world and in all that you have made. Thank you for the mystery that lies behind things as they appear on the surface, and help us see, hear, smell, feel, and taste with gratitude and wonder. Keep us mindful of your love for all creation and your compassion for all who suffer. Make us instruments of your healing love. In Jesus’ name, Amen.</a:t>
            </a:r>
          </a:p>
        </p:txBody>
      </p:sp>
    </p:spTree>
    <p:extLst>
      <p:ext uri="{BB962C8B-B14F-4D97-AF65-F5344CB8AC3E}">
        <p14:creationId xmlns:p14="http://schemas.microsoft.com/office/powerpoint/2010/main" val="15722691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0316" y="183226"/>
            <a:ext cx="1477585" cy="3972086"/>
          </a:xfrm>
        </p:spPr>
        <p:txBody>
          <a:bodyPr>
            <a:noAutofit/>
          </a:bodyPr>
          <a:lstStyle/>
          <a:p>
            <a:pPr algn="ctr"/>
            <a:r>
              <a:rPr lang="en-US" sz="3000" dirty="0"/>
              <a:t>D</a:t>
            </a:r>
            <a:br>
              <a:rPr lang="en-US" sz="3000" dirty="0"/>
            </a:br>
            <a:r>
              <a:rPr lang="en-US" sz="3000" dirty="0"/>
              <a:t>I</a:t>
            </a:r>
            <a:br>
              <a:rPr lang="en-US" sz="3000" dirty="0"/>
            </a:br>
            <a:r>
              <a:rPr lang="en-US" sz="3000" dirty="0"/>
              <a:t>V</a:t>
            </a:r>
            <a:br>
              <a:rPr lang="en-US" sz="3000" dirty="0"/>
            </a:br>
            <a:r>
              <a:rPr lang="en-US" sz="3000" dirty="0"/>
              <a:t>E</a:t>
            </a:r>
            <a:br>
              <a:rPr lang="en-US" sz="3000" dirty="0"/>
            </a:br>
            <a:r>
              <a:rPr lang="en-US" sz="3000" dirty="0"/>
              <a:t>R</a:t>
            </a:r>
            <a:br>
              <a:rPr lang="en-US" sz="3000" dirty="0"/>
            </a:br>
            <a:r>
              <a:rPr lang="en-US" sz="3000" dirty="0"/>
              <a:t>S</a:t>
            </a:r>
            <a:br>
              <a:rPr lang="en-US" sz="3000" dirty="0"/>
            </a:br>
            <a:r>
              <a:rPr lang="en-US" sz="3000" dirty="0"/>
              <a:t>I</a:t>
            </a:r>
            <a:br>
              <a:rPr lang="en-US" sz="3000" dirty="0"/>
            </a:br>
            <a:r>
              <a:rPr lang="en-US" sz="3000" dirty="0"/>
              <a:t>T</a:t>
            </a:r>
            <a:br>
              <a:rPr lang="en-US" sz="3000" dirty="0"/>
            </a:br>
            <a:r>
              <a:rPr lang="en-US" sz="3000" dirty="0"/>
              <a:t>Y</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018154" y="0"/>
            <a:ext cx="6125846" cy="4328932"/>
          </a:xfrm>
        </p:spPr>
      </p:pic>
    </p:spTree>
    <p:extLst>
      <p:ext uri="{BB962C8B-B14F-4D97-AF65-F5344CB8AC3E}">
        <p14:creationId xmlns:p14="http://schemas.microsoft.com/office/powerpoint/2010/main" val="17947298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62753" y="1699015"/>
            <a:ext cx="4240306" cy="857250"/>
          </a:xfrm>
        </p:spPr>
        <p:txBody>
          <a:bodyPr/>
          <a:lstStyle/>
          <a:p>
            <a:r>
              <a:rPr lang="en-US" dirty="0"/>
              <a:t>SMALL GROUPS</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44588" y="7487"/>
            <a:ext cx="6499412" cy="4318498"/>
          </a:xfrm>
        </p:spPr>
      </p:pic>
    </p:spTree>
    <p:extLst>
      <p:ext uri="{BB962C8B-B14F-4D97-AF65-F5344CB8AC3E}">
        <p14:creationId xmlns:p14="http://schemas.microsoft.com/office/powerpoint/2010/main" val="29698955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2627" y="1150239"/>
            <a:ext cx="7317014" cy="2972706"/>
          </a:xfrm>
        </p:spPr>
        <p:txBody>
          <a:bodyPr/>
          <a:lstStyle/>
          <a:p>
            <a:pPr marL="0" indent="0">
              <a:buNone/>
            </a:pPr>
            <a:r>
              <a:rPr lang="en-US" sz="4000" dirty="0">
                <a:solidFill>
                  <a:srgbClr val="FF0000"/>
                </a:solidFill>
              </a:rPr>
              <a:t>“Mission cannot be separated from God’s justice, as it is at the very heart of mission.”</a:t>
            </a:r>
          </a:p>
        </p:txBody>
      </p:sp>
    </p:spTree>
    <p:extLst>
      <p:ext uri="{BB962C8B-B14F-4D97-AF65-F5344CB8AC3E}">
        <p14:creationId xmlns:p14="http://schemas.microsoft.com/office/powerpoint/2010/main" val="36833104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6802" y="904129"/>
            <a:ext cx="2967318" cy="2967318"/>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36802" y="143622"/>
            <a:ext cx="2750208" cy="3987802"/>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41602" y="1943654"/>
            <a:ext cx="819990" cy="2268640"/>
          </a:xfrm>
          <a:prstGeom prst="rect">
            <a:avLst/>
          </a:prstGeom>
        </p:spPr>
      </p:pic>
      <p:sp>
        <p:nvSpPr>
          <p:cNvPr id="3" name="Title 2"/>
          <p:cNvSpPr>
            <a:spLocks noGrp="1"/>
          </p:cNvSpPr>
          <p:nvPr>
            <p:ph type="title"/>
          </p:nvPr>
        </p:nvSpPr>
        <p:spPr>
          <a:xfrm>
            <a:off x="406254" y="1559053"/>
            <a:ext cx="3173506" cy="3271931"/>
          </a:xfrm>
        </p:spPr>
        <p:txBody>
          <a:bodyPr/>
          <a:lstStyle/>
          <a:p>
            <a:r>
              <a:rPr lang="en-US" sz="5400" dirty="0"/>
              <a:t>Celebrating Together</a:t>
            </a:r>
          </a:p>
        </p:txBody>
      </p:sp>
      <p:pic>
        <p:nvPicPr>
          <p:cNvPr id="2" name="Picture 1"/>
          <p:cNvPicPr>
            <a:picLocks noChangeAspect="1"/>
          </p:cNvPicPr>
          <p:nvPr/>
        </p:nvPicPr>
        <p:blipFill>
          <a:blip r:embed="rId6"/>
          <a:stretch>
            <a:fillRect/>
          </a:stretch>
        </p:blipFill>
        <p:spPr>
          <a:xfrm>
            <a:off x="3502170" y="3389263"/>
            <a:ext cx="1469263" cy="823031"/>
          </a:xfrm>
          <a:prstGeom prst="rect">
            <a:avLst/>
          </a:prstGeom>
        </p:spPr>
      </p:pic>
      <p:pic>
        <p:nvPicPr>
          <p:cNvPr id="5" name="Picture 4"/>
          <p:cNvPicPr>
            <a:picLocks noChangeAspect="1"/>
          </p:cNvPicPr>
          <p:nvPr/>
        </p:nvPicPr>
        <p:blipFill>
          <a:blip r:embed="rId7"/>
          <a:stretch>
            <a:fillRect/>
          </a:stretch>
        </p:blipFill>
        <p:spPr>
          <a:xfrm>
            <a:off x="6323434" y="3082821"/>
            <a:ext cx="731583" cy="1048603"/>
          </a:xfrm>
          <a:prstGeom prst="rect">
            <a:avLst/>
          </a:prstGeom>
        </p:spPr>
      </p:pic>
      <p:pic>
        <p:nvPicPr>
          <p:cNvPr id="4" name="Picture 3"/>
          <p:cNvPicPr>
            <a:picLocks noChangeAspect="1"/>
          </p:cNvPicPr>
          <p:nvPr/>
        </p:nvPicPr>
        <p:blipFill>
          <a:blip r:embed="rId8"/>
          <a:stretch>
            <a:fillRect/>
          </a:stretch>
        </p:blipFill>
        <p:spPr>
          <a:xfrm>
            <a:off x="5506731" y="2969905"/>
            <a:ext cx="1335140" cy="1938696"/>
          </a:xfrm>
          <a:prstGeom prst="rect">
            <a:avLst/>
          </a:prstGeom>
        </p:spPr>
      </p:pic>
    </p:spTree>
    <p:extLst>
      <p:ext uri="{BB962C8B-B14F-4D97-AF65-F5344CB8AC3E}">
        <p14:creationId xmlns:p14="http://schemas.microsoft.com/office/powerpoint/2010/main" val="29809902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9787" y="1703481"/>
            <a:ext cx="7317014" cy="857250"/>
          </a:xfrm>
        </p:spPr>
        <p:txBody>
          <a:bodyPr>
            <a:noAutofit/>
          </a:bodyPr>
          <a:lstStyle/>
          <a:p>
            <a:r>
              <a:rPr lang="en-US" sz="9600" dirty="0"/>
              <a:t>Mission is…</a:t>
            </a:r>
          </a:p>
        </p:txBody>
      </p:sp>
    </p:spTree>
    <p:extLst>
      <p:ext uri="{BB962C8B-B14F-4D97-AF65-F5344CB8AC3E}">
        <p14:creationId xmlns:p14="http://schemas.microsoft.com/office/powerpoint/2010/main" val="25747331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8941" y="182317"/>
            <a:ext cx="7532396" cy="857250"/>
          </a:xfrm>
        </p:spPr>
        <p:txBody>
          <a:bodyPr>
            <a:noAutofit/>
          </a:bodyPr>
          <a:lstStyle/>
          <a:p>
            <a:pPr algn="l"/>
            <a:r>
              <a:rPr lang="en-US" sz="3600" b="1" dirty="0">
                <a:solidFill>
                  <a:srgbClr val="FF0000"/>
                </a:solidFill>
                <a:latin typeface="Arial" panose="020B0604020202020204" pitchFamily="34" charset="0"/>
                <a:cs typeface="Arial" panose="020B0604020202020204" pitchFamily="34" charset="0"/>
              </a:rPr>
              <a:t>5: Continuing the Journey</a:t>
            </a:r>
          </a:p>
        </p:txBody>
      </p:sp>
      <p:sp>
        <p:nvSpPr>
          <p:cNvPr id="5" name="Content Placeholder 4"/>
          <p:cNvSpPr>
            <a:spLocks noGrp="1"/>
          </p:cNvSpPr>
          <p:nvPr>
            <p:ph idx="1"/>
          </p:nvPr>
        </p:nvSpPr>
        <p:spPr>
          <a:xfrm>
            <a:off x="493059" y="818302"/>
            <a:ext cx="7944885" cy="1295187"/>
          </a:xfrm>
        </p:spPr>
        <p:txBody>
          <a:bodyPr/>
          <a:lstStyle/>
          <a:p>
            <a:r>
              <a:rPr lang="en-US" sz="2800" dirty="0">
                <a:solidFill>
                  <a:schemeClr val="tx1"/>
                </a:solidFill>
                <a:latin typeface="Arial" panose="020B0604020202020204" pitchFamily="34" charset="0"/>
                <a:cs typeface="Arial" panose="020B0604020202020204" pitchFamily="34" charset="0"/>
              </a:rPr>
              <a:t>Session Goal: To gain a better understanding of how the mission journey does not end after a mission trip. It is a continual journey that is lived out every day and in every aspect of a person’s life.</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6074" y="2749474"/>
            <a:ext cx="1818000" cy="1650403"/>
          </a:xfrm>
          <a:prstGeom prst="rect">
            <a:avLst/>
          </a:prstGeom>
        </p:spPr>
      </p:pic>
    </p:spTree>
    <p:extLst>
      <p:ext uri="{BB962C8B-B14F-4D97-AF65-F5344CB8AC3E}">
        <p14:creationId xmlns:p14="http://schemas.microsoft.com/office/powerpoint/2010/main" val="3474728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Worshiping Together</a:t>
            </a: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11906" y="939988"/>
            <a:ext cx="2967318" cy="2967318"/>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11496" y="206375"/>
            <a:ext cx="2750208" cy="3987802"/>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12935" y="1925537"/>
            <a:ext cx="819990" cy="2268640"/>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32220" y="3127899"/>
            <a:ext cx="731032" cy="1045376"/>
          </a:xfrm>
          <a:prstGeom prst="rect">
            <a:avLst/>
          </a:prstGeom>
        </p:spPr>
      </p:pic>
      <p:pic>
        <p:nvPicPr>
          <p:cNvPr id="16" name="Picture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65049" y="2798001"/>
            <a:ext cx="2186763" cy="1439619"/>
          </a:xfrm>
          <a:prstGeom prst="rect">
            <a:avLst/>
          </a:prstGeom>
        </p:spPr>
      </p:pic>
      <p:pic>
        <p:nvPicPr>
          <p:cNvPr id="6" name="Picture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843554" y="3117217"/>
            <a:ext cx="1335194" cy="1939251"/>
          </a:xfrm>
          <a:prstGeom prst="rect">
            <a:avLst/>
          </a:prstGeom>
        </p:spPr>
      </p:pic>
      <p:pic>
        <p:nvPicPr>
          <p:cNvPr id="9" name="Picture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051489" y="3517811"/>
            <a:ext cx="1472698" cy="819802"/>
          </a:xfrm>
          <a:prstGeom prst="rect">
            <a:avLst/>
          </a:prstGeom>
        </p:spPr>
      </p:pic>
    </p:spTree>
    <p:extLst>
      <p:ext uri="{BB962C8B-B14F-4D97-AF65-F5344CB8AC3E}">
        <p14:creationId xmlns:p14="http://schemas.microsoft.com/office/powerpoint/2010/main" val="10737992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4983" y="83085"/>
            <a:ext cx="7317014" cy="857250"/>
          </a:xfrm>
        </p:spPr>
        <p:txBody>
          <a:bodyPr/>
          <a:lstStyle/>
          <a:p>
            <a:r>
              <a:rPr lang="en-US" sz="3200" dirty="0"/>
              <a:t>Psalm 48 (CEB)</a:t>
            </a:r>
          </a:p>
        </p:txBody>
      </p:sp>
      <p:sp>
        <p:nvSpPr>
          <p:cNvPr id="3" name="Content Placeholder 2"/>
          <p:cNvSpPr>
            <a:spLocks noGrp="1"/>
          </p:cNvSpPr>
          <p:nvPr>
            <p:ph idx="1"/>
          </p:nvPr>
        </p:nvSpPr>
        <p:spPr>
          <a:xfrm>
            <a:off x="393742" y="830282"/>
            <a:ext cx="7317014" cy="2972706"/>
          </a:xfrm>
        </p:spPr>
        <p:txBody>
          <a:bodyPr/>
          <a:lstStyle/>
          <a:p>
            <a:pPr marL="0" indent="0">
              <a:buNone/>
            </a:pPr>
            <a:r>
              <a:rPr lang="en-US" sz="2800" dirty="0">
                <a:solidFill>
                  <a:schemeClr val="tx1"/>
                </a:solidFill>
              </a:rPr>
              <a:t>In the city belonging to our God </a:t>
            </a:r>
          </a:p>
          <a:p>
            <a:pPr marL="0" indent="0">
              <a:buNone/>
            </a:pPr>
            <a:r>
              <a:rPr lang="en-US" sz="2800" dirty="0">
                <a:solidFill>
                  <a:schemeClr val="tx1"/>
                </a:solidFill>
              </a:rPr>
              <a:t>The Lord is great and so worthy of praise!</a:t>
            </a:r>
          </a:p>
          <a:p>
            <a:pPr marL="0" indent="0">
              <a:buNone/>
            </a:pPr>
            <a:r>
              <a:rPr lang="en-US" sz="2800" b="1" dirty="0">
                <a:solidFill>
                  <a:schemeClr val="tx1"/>
                </a:solidFill>
              </a:rPr>
              <a:t>His holy mountain is a beautiful summit, </a:t>
            </a:r>
          </a:p>
          <a:p>
            <a:pPr marL="0" indent="0">
              <a:buNone/>
            </a:pPr>
            <a:r>
              <a:rPr lang="en-US" sz="2800" b="1" dirty="0">
                <a:solidFill>
                  <a:schemeClr val="tx1"/>
                </a:solidFill>
              </a:rPr>
              <a:t>the joy of the whole world.</a:t>
            </a:r>
          </a:p>
          <a:p>
            <a:pPr marL="0" indent="0">
              <a:buNone/>
            </a:pPr>
            <a:r>
              <a:rPr lang="en-US" sz="2800" b="1" dirty="0">
                <a:solidFill>
                  <a:schemeClr val="tx1"/>
                </a:solidFill>
              </a:rPr>
              <a:t>Mount Zion, in the far north, </a:t>
            </a:r>
          </a:p>
          <a:p>
            <a:pPr marL="0" indent="0">
              <a:buNone/>
            </a:pPr>
            <a:r>
              <a:rPr lang="en-US" sz="2800" b="1" dirty="0">
                <a:solidFill>
                  <a:schemeClr val="tx1"/>
                </a:solidFill>
              </a:rPr>
              <a:t>Is the city of the Great king.</a:t>
            </a:r>
          </a:p>
        </p:txBody>
      </p:sp>
    </p:spTree>
    <p:extLst>
      <p:ext uri="{BB962C8B-B14F-4D97-AF65-F5344CB8AC3E}">
        <p14:creationId xmlns:p14="http://schemas.microsoft.com/office/powerpoint/2010/main" val="428881496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0452" y="203558"/>
            <a:ext cx="7317014" cy="2972706"/>
          </a:xfrm>
        </p:spPr>
        <p:txBody>
          <a:bodyPr/>
          <a:lstStyle/>
          <a:p>
            <a:pPr marL="0" indent="0">
              <a:buNone/>
            </a:pPr>
            <a:r>
              <a:rPr lang="en-US" sz="2800" dirty="0">
                <a:solidFill>
                  <a:schemeClr val="tx1"/>
                </a:solidFill>
              </a:rPr>
              <a:t>God is in its fortifications, revealing himself as a place of safety.</a:t>
            </a:r>
          </a:p>
          <a:p>
            <a:pPr marL="0" indent="0">
              <a:buNone/>
            </a:pPr>
            <a:r>
              <a:rPr lang="en-US" sz="2800" dirty="0">
                <a:solidFill>
                  <a:schemeClr val="tx1"/>
                </a:solidFill>
              </a:rPr>
              <a:t>Look: the kings assembled themselves, advancing all together—</a:t>
            </a:r>
          </a:p>
          <a:p>
            <a:pPr marL="0" indent="0">
              <a:buNone/>
            </a:pPr>
            <a:r>
              <a:rPr lang="en-US" sz="2800" dirty="0">
                <a:solidFill>
                  <a:schemeClr val="tx1"/>
                </a:solidFill>
              </a:rPr>
              <a:t>when they saw it, they were stunned;</a:t>
            </a:r>
          </a:p>
          <a:p>
            <a:pPr marL="0" indent="0">
              <a:buNone/>
            </a:pPr>
            <a:r>
              <a:rPr lang="en-US" sz="2800" b="1" dirty="0">
                <a:solidFill>
                  <a:schemeClr val="tx1"/>
                </a:solidFill>
              </a:rPr>
              <a:t>They panicked and ran away frightened.</a:t>
            </a:r>
          </a:p>
          <a:p>
            <a:pPr marL="0" indent="0">
              <a:buNone/>
            </a:pPr>
            <a:r>
              <a:rPr lang="en-US" sz="2800" b="1" dirty="0">
                <a:solidFill>
                  <a:schemeClr val="tx1"/>
                </a:solidFill>
              </a:rPr>
              <a:t>Trembling took hold of them right there—</a:t>
            </a:r>
          </a:p>
          <a:p>
            <a:pPr marL="0" indent="0">
              <a:buNone/>
            </a:pPr>
            <a:r>
              <a:rPr lang="en-US" sz="2800" b="1" dirty="0">
                <a:solidFill>
                  <a:schemeClr val="tx1"/>
                </a:solidFill>
              </a:rPr>
              <a:t>like a women giving birth,</a:t>
            </a:r>
          </a:p>
        </p:txBody>
      </p:sp>
    </p:spTree>
    <p:extLst>
      <p:ext uri="{BB962C8B-B14F-4D97-AF65-F5344CB8AC3E}">
        <p14:creationId xmlns:p14="http://schemas.microsoft.com/office/powerpoint/2010/main" val="41704361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1000" y="429590"/>
            <a:ext cx="7317014" cy="2972706"/>
          </a:xfrm>
        </p:spPr>
        <p:txBody>
          <a:bodyPr/>
          <a:lstStyle/>
          <a:p>
            <a:pPr marL="0" indent="0">
              <a:buNone/>
            </a:pPr>
            <a:r>
              <a:rPr lang="en-US" sz="2800" dirty="0">
                <a:solidFill>
                  <a:schemeClr val="tx1"/>
                </a:solidFill>
              </a:rPr>
              <a:t>Or like the east wind when it smashes the ships of </a:t>
            </a:r>
            <a:r>
              <a:rPr lang="en-US" sz="2800" dirty="0" err="1">
                <a:solidFill>
                  <a:schemeClr val="tx1"/>
                </a:solidFill>
              </a:rPr>
              <a:t>Tarshish</a:t>
            </a:r>
            <a:r>
              <a:rPr lang="en-US" sz="2800" dirty="0">
                <a:solidFill>
                  <a:schemeClr val="tx1"/>
                </a:solidFill>
              </a:rPr>
              <a:t>.</a:t>
            </a:r>
          </a:p>
          <a:p>
            <a:pPr marL="0" indent="0">
              <a:buNone/>
            </a:pPr>
            <a:r>
              <a:rPr lang="en-US" sz="2800" b="1" dirty="0">
                <a:solidFill>
                  <a:schemeClr val="tx1"/>
                </a:solidFill>
              </a:rPr>
              <a:t>Just like we had heard, </a:t>
            </a:r>
          </a:p>
          <a:p>
            <a:pPr marL="0" indent="0">
              <a:buNone/>
            </a:pPr>
            <a:r>
              <a:rPr lang="en-US" sz="2800" b="1" dirty="0">
                <a:solidFill>
                  <a:schemeClr val="tx1"/>
                </a:solidFill>
              </a:rPr>
              <a:t>now we’ve seen it for ourselves </a:t>
            </a:r>
          </a:p>
          <a:p>
            <a:pPr marL="0" indent="0">
              <a:buNone/>
            </a:pPr>
            <a:r>
              <a:rPr lang="en-US" sz="2800" b="1" dirty="0">
                <a:solidFill>
                  <a:schemeClr val="tx1"/>
                </a:solidFill>
              </a:rPr>
              <a:t>in the city of the Lord of heavenly forces, </a:t>
            </a:r>
          </a:p>
          <a:p>
            <a:pPr marL="0" indent="0">
              <a:buNone/>
            </a:pPr>
            <a:r>
              <a:rPr lang="en-US" sz="2800" b="1" dirty="0">
                <a:solidFill>
                  <a:schemeClr val="tx1"/>
                </a:solidFill>
              </a:rPr>
              <a:t>in the city of our God.</a:t>
            </a:r>
          </a:p>
          <a:p>
            <a:pPr marL="0" indent="0">
              <a:buNone/>
            </a:pPr>
            <a:r>
              <a:rPr lang="en-US" sz="2800" b="1" dirty="0">
                <a:solidFill>
                  <a:schemeClr val="tx1"/>
                </a:solidFill>
              </a:rPr>
              <a:t>May God make it secure forever!</a:t>
            </a:r>
          </a:p>
        </p:txBody>
      </p:sp>
    </p:spTree>
    <p:extLst>
      <p:ext uri="{BB962C8B-B14F-4D97-AF65-F5344CB8AC3E}">
        <p14:creationId xmlns:p14="http://schemas.microsoft.com/office/powerpoint/2010/main" val="31248920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1001" y="193284"/>
            <a:ext cx="7856406" cy="2972706"/>
          </a:xfrm>
        </p:spPr>
        <p:txBody>
          <a:bodyPr/>
          <a:lstStyle/>
          <a:p>
            <a:pPr marL="0" indent="0">
              <a:buNone/>
            </a:pPr>
            <a:r>
              <a:rPr lang="en-US" sz="2800" dirty="0">
                <a:solidFill>
                  <a:schemeClr val="tx1"/>
                </a:solidFill>
              </a:rPr>
              <a:t>We dwell on your faithful love, God, in your temple.</a:t>
            </a:r>
          </a:p>
          <a:p>
            <a:pPr marL="0" indent="0">
              <a:buNone/>
            </a:pPr>
            <a:r>
              <a:rPr lang="en-US" sz="2800" dirty="0">
                <a:solidFill>
                  <a:schemeClr val="tx1"/>
                </a:solidFill>
              </a:rPr>
              <a:t>Your praise, God, just like your reputation, </a:t>
            </a:r>
          </a:p>
          <a:p>
            <a:pPr marL="0" indent="0">
              <a:buNone/>
            </a:pPr>
            <a:r>
              <a:rPr lang="en-US" sz="2800" dirty="0">
                <a:solidFill>
                  <a:schemeClr val="tx1"/>
                </a:solidFill>
              </a:rPr>
              <a:t>Extends to the far corners of the earth. </a:t>
            </a:r>
          </a:p>
          <a:p>
            <a:pPr marL="0" indent="0">
              <a:buNone/>
            </a:pPr>
            <a:r>
              <a:rPr lang="en-US" sz="2800" dirty="0">
                <a:solidFill>
                  <a:schemeClr val="tx1"/>
                </a:solidFill>
              </a:rPr>
              <a:t>Your strong hand is filled with righteousness.</a:t>
            </a:r>
          </a:p>
          <a:p>
            <a:pPr marL="0" indent="0">
              <a:buNone/>
            </a:pPr>
            <a:r>
              <a:rPr lang="en-US" sz="2800" b="1" dirty="0">
                <a:solidFill>
                  <a:schemeClr val="tx1"/>
                </a:solidFill>
              </a:rPr>
              <a:t>Let Mount Zion be glad; </a:t>
            </a:r>
          </a:p>
          <a:p>
            <a:pPr marL="0" indent="0">
              <a:buNone/>
            </a:pPr>
            <a:r>
              <a:rPr lang="en-US" sz="2800" b="1" dirty="0">
                <a:solidFill>
                  <a:schemeClr val="tx1"/>
                </a:solidFill>
              </a:rPr>
              <a:t>let the towns of Judah rejoice </a:t>
            </a:r>
          </a:p>
          <a:p>
            <a:pPr marL="0" indent="0">
              <a:buNone/>
            </a:pPr>
            <a:r>
              <a:rPr lang="en-US" sz="2800" b="1" dirty="0">
                <a:solidFill>
                  <a:schemeClr val="tx1"/>
                </a:solidFill>
              </a:rPr>
              <a:t>because of your acts of justice!</a:t>
            </a:r>
          </a:p>
        </p:txBody>
      </p:sp>
    </p:spTree>
    <p:extLst>
      <p:ext uri="{BB962C8B-B14F-4D97-AF65-F5344CB8AC3E}">
        <p14:creationId xmlns:p14="http://schemas.microsoft.com/office/powerpoint/2010/main" val="32593674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4564" y="294101"/>
            <a:ext cx="7527634" cy="2972706"/>
          </a:xfrm>
        </p:spPr>
        <p:txBody>
          <a:bodyPr/>
          <a:lstStyle/>
          <a:p>
            <a:pPr marL="0" indent="0">
              <a:buNone/>
            </a:pPr>
            <a:r>
              <a:rPr lang="en-US" sz="2800" dirty="0">
                <a:solidFill>
                  <a:schemeClr val="tx1"/>
                </a:solidFill>
              </a:rPr>
              <a:t>Walk around Zion; go all the way around it; count its towers.</a:t>
            </a:r>
          </a:p>
          <a:p>
            <a:pPr marL="0" indent="0">
              <a:buNone/>
            </a:pPr>
            <a:r>
              <a:rPr lang="en-US" sz="2800" dirty="0">
                <a:solidFill>
                  <a:schemeClr val="tx1"/>
                </a:solidFill>
              </a:rPr>
              <a:t>Examine its defenses closely; tour its fortifications</a:t>
            </a:r>
          </a:p>
          <a:p>
            <a:pPr marL="0" indent="0">
              <a:buNone/>
            </a:pPr>
            <a:r>
              <a:rPr lang="en-US" sz="2800" dirty="0">
                <a:solidFill>
                  <a:schemeClr val="tx1"/>
                </a:solidFill>
              </a:rPr>
              <a:t>So that you may tell future generations:</a:t>
            </a:r>
          </a:p>
          <a:p>
            <a:pPr marL="0" indent="0">
              <a:buNone/>
            </a:pPr>
            <a:r>
              <a:rPr lang="en-US" sz="2800" b="1" dirty="0">
                <a:solidFill>
                  <a:schemeClr val="tx1"/>
                </a:solidFill>
              </a:rPr>
              <a:t>“This is God, our God, forever and always!</a:t>
            </a:r>
          </a:p>
          <a:p>
            <a:pPr marL="0" indent="0">
              <a:buNone/>
            </a:pPr>
            <a:r>
              <a:rPr lang="en-US" sz="2800" b="1" dirty="0">
                <a:solidFill>
                  <a:schemeClr val="tx1"/>
                </a:solidFill>
              </a:rPr>
              <a:t>He is the one who will lead us </a:t>
            </a:r>
          </a:p>
          <a:p>
            <a:pPr marL="0" indent="0">
              <a:buNone/>
            </a:pPr>
            <a:r>
              <a:rPr lang="en-US" sz="2800" b="1" dirty="0">
                <a:solidFill>
                  <a:schemeClr val="tx1"/>
                </a:solidFill>
              </a:rPr>
              <a:t>even to the very end.”</a:t>
            </a:r>
          </a:p>
        </p:txBody>
      </p:sp>
    </p:spTree>
    <p:extLst>
      <p:ext uri="{BB962C8B-B14F-4D97-AF65-F5344CB8AC3E}">
        <p14:creationId xmlns:p14="http://schemas.microsoft.com/office/powerpoint/2010/main" val="9788798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3341" y="285752"/>
            <a:ext cx="7317014" cy="2972706"/>
          </a:xfrm>
        </p:spPr>
        <p:txBody>
          <a:bodyPr/>
          <a:lstStyle/>
          <a:p>
            <a:pPr marL="0" indent="0">
              <a:buNone/>
            </a:pPr>
            <a:r>
              <a:rPr lang="en-US" sz="2800" dirty="0">
                <a:solidFill>
                  <a:schemeClr val="tx1"/>
                </a:solidFill>
              </a:rPr>
              <a:t>Lord of love, your Spirit is always moving, urging us to come and join you in the mission you have called us to. Help us to be responsive and faithful to that call. With open hearts and gratitude we await the leading of your Spirit on this mission journey. Grant us wisdom, grant us guidance, and grant us a new vision for the work you have before us. In Christ’s name we pray, Amen.</a:t>
            </a:r>
          </a:p>
        </p:txBody>
      </p:sp>
    </p:spTree>
    <p:extLst>
      <p:ext uri="{BB962C8B-B14F-4D97-AF65-F5344CB8AC3E}">
        <p14:creationId xmlns:p14="http://schemas.microsoft.com/office/powerpoint/2010/main" val="236590305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9787" y="16369"/>
            <a:ext cx="1254660" cy="4294373"/>
          </a:xfrm>
        </p:spPr>
        <p:txBody>
          <a:bodyPr>
            <a:noAutofit/>
          </a:bodyPr>
          <a:lstStyle/>
          <a:p>
            <a:pPr algn="ctr"/>
            <a:r>
              <a:rPr lang="en-US" sz="2200" dirty="0"/>
              <a:t>C</a:t>
            </a:r>
            <a:br>
              <a:rPr lang="en-US" sz="2200" dirty="0"/>
            </a:br>
            <a:r>
              <a:rPr lang="en-US" sz="2200" dirty="0"/>
              <a:t>O</a:t>
            </a:r>
            <a:br>
              <a:rPr lang="en-US" sz="2200" dirty="0"/>
            </a:br>
            <a:r>
              <a:rPr lang="en-US" sz="2200" dirty="0"/>
              <a:t>N</a:t>
            </a:r>
            <a:br>
              <a:rPr lang="en-US" sz="2200" dirty="0"/>
            </a:br>
            <a:r>
              <a:rPr lang="en-US" sz="2200" dirty="0"/>
              <a:t>V</a:t>
            </a:r>
            <a:br>
              <a:rPr lang="en-US" sz="2200" dirty="0"/>
            </a:br>
            <a:r>
              <a:rPr lang="en-US" sz="2200" dirty="0"/>
              <a:t>E</a:t>
            </a:r>
            <a:br>
              <a:rPr lang="en-US" sz="2200" dirty="0"/>
            </a:br>
            <a:r>
              <a:rPr lang="en-US" sz="2200" dirty="0"/>
              <a:t>R</a:t>
            </a:r>
            <a:br>
              <a:rPr lang="en-US" sz="2200" dirty="0"/>
            </a:br>
            <a:r>
              <a:rPr lang="en-US" sz="2200" dirty="0"/>
              <a:t>S</a:t>
            </a:r>
            <a:br>
              <a:rPr lang="en-US" sz="2200" dirty="0"/>
            </a:br>
            <a:r>
              <a:rPr lang="en-US" sz="2200" dirty="0"/>
              <a:t>A</a:t>
            </a:r>
            <a:br>
              <a:rPr lang="en-US" sz="2200" dirty="0"/>
            </a:br>
            <a:r>
              <a:rPr lang="en-US" sz="2200" dirty="0"/>
              <a:t>T</a:t>
            </a:r>
            <a:br>
              <a:rPr lang="en-US" sz="2200" dirty="0"/>
            </a:br>
            <a:r>
              <a:rPr lang="en-US" sz="2200" dirty="0"/>
              <a:t>I</a:t>
            </a:r>
            <a:br>
              <a:rPr lang="en-US" sz="2200" dirty="0"/>
            </a:br>
            <a:r>
              <a:rPr lang="en-US" sz="2200" dirty="0"/>
              <a:t>O</a:t>
            </a:r>
            <a:br>
              <a:rPr lang="en-US" sz="2200" dirty="0"/>
            </a:br>
            <a:r>
              <a:rPr lang="en-US" sz="2200" dirty="0"/>
              <a:t>N</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77887" y="0"/>
            <a:ext cx="6466114" cy="4310742"/>
          </a:xfrm>
        </p:spPr>
      </p:pic>
    </p:spTree>
    <p:extLst>
      <p:ext uri="{BB962C8B-B14F-4D97-AF65-F5344CB8AC3E}">
        <p14:creationId xmlns:p14="http://schemas.microsoft.com/office/powerpoint/2010/main" val="81061470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03170" y="-1"/>
            <a:ext cx="7540830" cy="4317475"/>
          </a:xfrm>
        </p:spPr>
      </p:pic>
      <p:sp>
        <p:nvSpPr>
          <p:cNvPr id="2" name="Title 1"/>
          <p:cNvSpPr>
            <a:spLocks noGrp="1"/>
          </p:cNvSpPr>
          <p:nvPr>
            <p:ph type="title"/>
          </p:nvPr>
        </p:nvSpPr>
        <p:spPr>
          <a:xfrm>
            <a:off x="1448790" y="3443844"/>
            <a:ext cx="7695209" cy="873630"/>
          </a:xfrm>
          <a:solidFill>
            <a:srgbClr val="E10C25"/>
          </a:solidFill>
        </p:spPr>
        <p:txBody>
          <a:bodyPr>
            <a:noAutofit/>
          </a:bodyPr>
          <a:lstStyle/>
          <a:p>
            <a:pPr algn="ctr"/>
            <a:r>
              <a:rPr lang="en-US" sz="2800" dirty="0"/>
              <a:t>FORMATIONAL VS. TRANSFORMATIONAL</a:t>
            </a:r>
          </a:p>
        </p:txBody>
      </p:sp>
    </p:spTree>
    <p:extLst>
      <p:ext uri="{BB962C8B-B14F-4D97-AF65-F5344CB8AC3E}">
        <p14:creationId xmlns:p14="http://schemas.microsoft.com/office/powerpoint/2010/main" val="378150014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62753" y="1699015"/>
            <a:ext cx="4240306" cy="857250"/>
          </a:xfrm>
        </p:spPr>
        <p:txBody>
          <a:bodyPr/>
          <a:lstStyle/>
          <a:p>
            <a:r>
              <a:rPr lang="en-US" dirty="0"/>
              <a:t>SMALL GROUPS</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44588" y="7487"/>
            <a:ext cx="6499412" cy="4318498"/>
          </a:xfrm>
        </p:spPr>
      </p:pic>
    </p:spTree>
    <p:extLst>
      <p:ext uri="{BB962C8B-B14F-4D97-AF65-F5344CB8AC3E}">
        <p14:creationId xmlns:p14="http://schemas.microsoft.com/office/powerpoint/2010/main" val="24564877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0638" y="677637"/>
            <a:ext cx="8021783" cy="2972706"/>
          </a:xfrm>
        </p:spPr>
        <p:txBody>
          <a:bodyPr/>
          <a:lstStyle/>
          <a:p>
            <a:pPr marL="0" indent="0">
              <a:buNone/>
            </a:pPr>
            <a:r>
              <a:rPr lang="en-US" sz="4800" dirty="0">
                <a:solidFill>
                  <a:srgbClr val="FF0000"/>
                </a:solidFill>
              </a:rPr>
              <a:t>“Your vocation in life is where your deep joy and the world’s deep pain meet.”</a:t>
            </a:r>
          </a:p>
          <a:p>
            <a:pPr marL="0" indent="0">
              <a:buNone/>
            </a:pPr>
            <a:r>
              <a:rPr lang="en-US" dirty="0">
                <a:solidFill>
                  <a:schemeClr val="tx1"/>
                </a:solidFill>
              </a:rPr>
              <a:t>—Frederick </a:t>
            </a:r>
            <a:r>
              <a:rPr lang="en-US" dirty="0" err="1">
                <a:solidFill>
                  <a:schemeClr val="tx1"/>
                </a:solidFill>
              </a:rPr>
              <a:t>Buechner</a:t>
            </a:r>
            <a:endParaRPr lang="en-US" dirty="0">
              <a:solidFill>
                <a:schemeClr val="tx1"/>
              </a:solidFill>
            </a:endParaRPr>
          </a:p>
        </p:txBody>
      </p:sp>
    </p:spTree>
    <p:extLst>
      <p:ext uri="{BB962C8B-B14F-4D97-AF65-F5344CB8AC3E}">
        <p14:creationId xmlns:p14="http://schemas.microsoft.com/office/powerpoint/2010/main" val="35674915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6802" y="904129"/>
            <a:ext cx="2967318" cy="2967318"/>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36802" y="143622"/>
            <a:ext cx="2750208" cy="3987802"/>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41602" y="1943654"/>
            <a:ext cx="819990" cy="2268640"/>
          </a:xfrm>
          <a:prstGeom prst="rect">
            <a:avLst/>
          </a:prstGeom>
        </p:spPr>
      </p:pic>
      <p:sp>
        <p:nvSpPr>
          <p:cNvPr id="3" name="Title 2"/>
          <p:cNvSpPr>
            <a:spLocks noGrp="1"/>
          </p:cNvSpPr>
          <p:nvPr>
            <p:ph type="title"/>
          </p:nvPr>
        </p:nvSpPr>
        <p:spPr>
          <a:xfrm>
            <a:off x="391082" y="1179043"/>
            <a:ext cx="3173506" cy="3271931"/>
          </a:xfrm>
        </p:spPr>
        <p:txBody>
          <a:bodyPr/>
          <a:lstStyle/>
          <a:p>
            <a:r>
              <a:rPr lang="en-US" sz="5400" dirty="0"/>
              <a:t>Celebrating Together</a:t>
            </a:r>
          </a:p>
        </p:txBody>
      </p:sp>
      <p:pic>
        <p:nvPicPr>
          <p:cNvPr id="5" name="Picture 4"/>
          <p:cNvPicPr>
            <a:picLocks noChangeAspect="1"/>
          </p:cNvPicPr>
          <p:nvPr/>
        </p:nvPicPr>
        <p:blipFill>
          <a:blip r:embed="rId6"/>
          <a:stretch>
            <a:fillRect/>
          </a:stretch>
        </p:blipFill>
        <p:spPr>
          <a:xfrm>
            <a:off x="6323434" y="3082821"/>
            <a:ext cx="731583" cy="1048603"/>
          </a:xfrm>
          <a:prstGeom prst="rect">
            <a:avLst/>
          </a:prstGeom>
        </p:spPr>
      </p:pic>
      <p:pic>
        <p:nvPicPr>
          <p:cNvPr id="4" name="Picture 3"/>
          <p:cNvPicPr>
            <a:picLocks noChangeAspect="1"/>
          </p:cNvPicPr>
          <p:nvPr/>
        </p:nvPicPr>
        <p:blipFill>
          <a:blip r:embed="rId7"/>
          <a:stretch>
            <a:fillRect/>
          </a:stretch>
        </p:blipFill>
        <p:spPr>
          <a:xfrm>
            <a:off x="5506731" y="2969905"/>
            <a:ext cx="1335140" cy="1938696"/>
          </a:xfrm>
          <a:prstGeom prst="rect">
            <a:avLst/>
          </a:prstGeom>
        </p:spPr>
      </p:pic>
      <p:pic>
        <p:nvPicPr>
          <p:cNvPr id="6" name="Picture 5"/>
          <p:cNvPicPr>
            <a:picLocks noChangeAspect="1"/>
          </p:cNvPicPr>
          <p:nvPr/>
        </p:nvPicPr>
        <p:blipFill>
          <a:blip r:embed="rId8"/>
          <a:stretch>
            <a:fillRect/>
          </a:stretch>
        </p:blipFill>
        <p:spPr>
          <a:xfrm>
            <a:off x="1999492" y="2669872"/>
            <a:ext cx="2188654" cy="1438781"/>
          </a:xfrm>
          <a:prstGeom prst="rect">
            <a:avLst/>
          </a:prstGeom>
        </p:spPr>
      </p:pic>
      <p:pic>
        <p:nvPicPr>
          <p:cNvPr id="2" name="Picture 1"/>
          <p:cNvPicPr>
            <a:picLocks noChangeAspect="1"/>
          </p:cNvPicPr>
          <p:nvPr/>
        </p:nvPicPr>
        <p:blipFill>
          <a:blip r:embed="rId9"/>
          <a:stretch>
            <a:fillRect/>
          </a:stretch>
        </p:blipFill>
        <p:spPr>
          <a:xfrm>
            <a:off x="3502170" y="3389263"/>
            <a:ext cx="1469263" cy="823031"/>
          </a:xfrm>
          <a:prstGeom prst="rect">
            <a:avLst/>
          </a:prstGeom>
        </p:spPr>
      </p:pic>
    </p:spTree>
    <p:extLst>
      <p:ext uri="{BB962C8B-B14F-4D97-AF65-F5344CB8AC3E}">
        <p14:creationId xmlns:p14="http://schemas.microsoft.com/office/powerpoint/2010/main" val="43556992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4377" y="1068287"/>
            <a:ext cx="4750725" cy="857250"/>
          </a:xfrm>
        </p:spPr>
        <p:txBody>
          <a:bodyPr>
            <a:noAutofit/>
          </a:bodyPr>
          <a:lstStyle/>
          <a:p>
            <a:r>
              <a:rPr lang="en-US" sz="9600" dirty="0">
                <a:latin typeface="Bradley Hand ITC" panose="03070402050302030203" pitchFamily="66" charset="0"/>
              </a:rPr>
              <a:t>THANK YOU!</a:t>
            </a:r>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11906" y="939988"/>
            <a:ext cx="2967318" cy="2967318"/>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1496" y="206375"/>
            <a:ext cx="2750208" cy="3987802"/>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12935" y="1925537"/>
            <a:ext cx="819990" cy="2268640"/>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32220" y="3127899"/>
            <a:ext cx="731032" cy="1045376"/>
          </a:xfrm>
          <a:prstGeom prst="rect">
            <a:avLst/>
          </a:prstGeom>
        </p:spPr>
      </p:pic>
      <p:pic>
        <p:nvPicPr>
          <p:cNvPr id="16" name="Picture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65049" y="2798001"/>
            <a:ext cx="2186763" cy="1439619"/>
          </a:xfrm>
          <a:prstGeom prst="rect">
            <a:avLst/>
          </a:prstGeom>
        </p:spPr>
      </p:pic>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43554" y="3117217"/>
            <a:ext cx="1335194" cy="1939251"/>
          </a:xfrm>
          <a:prstGeom prst="rect">
            <a:avLst/>
          </a:prstGeom>
        </p:spPr>
      </p:pic>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51489" y="3517811"/>
            <a:ext cx="1472698" cy="819802"/>
          </a:xfrm>
          <a:prstGeom prst="rect">
            <a:avLst/>
          </a:prstGeom>
        </p:spPr>
      </p:pic>
    </p:spTree>
    <p:extLst>
      <p:ext uri="{BB962C8B-B14F-4D97-AF65-F5344CB8AC3E}">
        <p14:creationId xmlns:p14="http://schemas.microsoft.com/office/powerpoint/2010/main" val="1772473420"/>
      </p:ext>
    </p:extLst>
  </p:cSld>
  <p:clrMapOvr>
    <a:masterClrMapping/>
  </p:clrMapOvr>
</p:sld>
</file>

<file path=ppt/theme/theme1.xml><?xml version="1.0" encoding="utf-8"?>
<a:theme xmlns:a="http://schemas.openxmlformats.org/drawingml/2006/main" name="Title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ontent Slide 2 - R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Adjacency.thmx</Template>
  <TotalTime>10485</TotalTime>
  <Words>7258</Words>
  <Application>Microsoft Office PowerPoint</Application>
  <PresentationFormat>On-screen Show (16:9)</PresentationFormat>
  <Paragraphs>698</Paragraphs>
  <Slides>66</Slides>
  <Notes>64</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66</vt:i4>
      </vt:variant>
    </vt:vector>
  </HeadingPairs>
  <TitlesOfParts>
    <vt:vector size="71" baseType="lpstr">
      <vt:lpstr>Arial</vt:lpstr>
      <vt:lpstr>Bradley Hand ITC</vt:lpstr>
      <vt:lpstr>Calibri</vt:lpstr>
      <vt:lpstr>Title Slide</vt:lpstr>
      <vt:lpstr>Content Slide 2 - Red</vt:lpstr>
      <vt:lpstr>God’s Mission…Our Journey</vt:lpstr>
      <vt:lpstr>God’s Mission… Our Journey</vt:lpstr>
      <vt:lpstr>COURSE GOALS— To gain a better understanding of…</vt:lpstr>
      <vt:lpstr>1: Theology of Christian Mission</vt:lpstr>
      <vt:lpstr>Mission is…</vt:lpstr>
      <vt:lpstr>Worshiping Together</vt:lpstr>
      <vt:lpstr>Psalm 33 (CEB)</vt:lpstr>
      <vt:lpstr>PowerPoint Presentation</vt:lpstr>
      <vt:lpstr>PowerPoint Presentation</vt:lpstr>
      <vt:lpstr>PowerPoint Presentation</vt:lpstr>
      <vt:lpstr>PowerPoint Presentation</vt:lpstr>
      <vt:lpstr>PowerPoint Presentation</vt:lpstr>
      <vt:lpstr>PowerPoint Presentation</vt:lpstr>
      <vt:lpstr>Dear God, thank you for your unfailing love. Thank you that you have entrusted us with your mission. Help us to be faithful and to exude your presence from the very essence of our being. Teach us how to serve you better as we join you in your mission in this world. For it is in the name of your Son, Jesus Christ, we pray. Amen.</vt:lpstr>
      <vt:lpstr>MISSION TRIVIA!</vt:lpstr>
      <vt:lpstr>“The kingdom of God is near you.”</vt:lpstr>
      <vt:lpstr>What does it mean that “it is not so much that the church has a mission, but that God’s mission has a church”?</vt:lpstr>
      <vt:lpstr>SMALL GROUPS</vt:lpstr>
      <vt:lpstr>A Meal is More Than a Menu</vt:lpstr>
      <vt:lpstr>Celebrating Together</vt:lpstr>
      <vt:lpstr>Mission is…</vt:lpstr>
      <vt:lpstr>2: Theology of Christian Mission</vt:lpstr>
      <vt:lpstr>Worshiping Together</vt:lpstr>
      <vt:lpstr>The Call to Ministry of All the Baptized</vt:lpstr>
      <vt:lpstr>SMALL GROUPS</vt:lpstr>
      <vt:lpstr>Cultural Identity</vt:lpstr>
      <vt:lpstr>THE GRACE MODEL</vt:lpstr>
      <vt:lpstr>Celebrating Together</vt:lpstr>
      <vt:lpstr>Mission is…</vt:lpstr>
      <vt:lpstr>3: Living Our Faith in Mission</vt:lpstr>
      <vt:lpstr>Worshiping Together</vt:lpstr>
      <vt:lpstr>PowerPoint Presentation</vt:lpstr>
      <vt:lpstr>L O V E</vt:lpstr>
      <vt:lpstr>SMALL GROUPS</vt:lpstr>
      <vt:lpstr>PowerPoint Presentation</vt:lpstr>
      <vt:lpstr>PowerPoint Presentation</vt:lpstr>
      <vt:lpstr>Celebrating Together</vt:lpstr>
      <vt:lpstr>Mission is…</vt:lpstr>
      <vt:lpstr>4: Expanding Cultural Awareness</vt:lpstr>
      <vt:lpstr>Worshiping Together</vt:lpstr>
      <vt:lpstr>Psalm 103 (CEB)</vt:lpstr>
      <vt:lpstr>PowerPoint Presentation</vt:lpstr>
      <vt:lpstr>PowerPoint Presentation</vt:lpstr>
      <vt:lpstr>PowerPoint Presentation</vt:lpstr>
      <vt:lpstr>PowerPoint Presentation</vt:lpstr>
      <vt:lpstr>PowerPoint Presentation</vt:lpstr>
      <vt:lpstr>PowerPoint Presentation</vt:lpstr>
      <vt:lpstr>D I V E R S I T Y</vt:lpstr>
      <vt:lpstr>SMALL GROUPS</vt:lpstr>
      <vt:lpstr>PowerPoint Presentation</vt:lpstr>
      <vt:lpstr>Celebrating Together</vt:lpstr>
      <vt:lpstr>Mission is…</vt:lpstr>
      <vt:lpstr>5: Continuing the Journey</vt:lpstr>
      <vt:lpstr>Worshiping Together</vt:lpstr>
      <vt:lpstr>Psalm 48 (CEB)</vt:lpstr>
      <vt:lpstr>PowerPoint Presentation</vt:lpstr>
      <vt:lpstr>PowerPoint Presentation</vt:lpstr>
      <vt:lpstr>PowerPoint Presentation</vt:lpstr>
      <vt:lpstr>PowerPoint Presentation</vt:lpstr>
      <vt:lpstr>PowerPoint Presentation</vt:lpstr>
      <vt:lpstr>C O N V E R S A T I O N</vt:lpstr>
      <vt:lpstr>FORMATIONAL VS. TRANSFORMATIONAL</vt:lpstr>
      <vt:lpstr>SMALL GROUPS</vt:lpstr>
      <vt:lpstr>PowerPoint Presentation</vt:lpstr>
      <vt:lpstr>Celebrating Together</vt:lpstr>
      <vt:lpstr>THANK YOU!</vt:lpstr>
    </vt:vector>
  </TitlesOfParts>
  <Company>GBOD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 Horswill-Johnston</dc:creator>
  <cp:lastModifiedBy>Jodi Cataldo</cp:lastModifiedBy>
  <cp:revision>149</cp:revision>
  <cp:lastPrinted>2014-03-25T22:03:37Z</cp:lastPrinted>
  <dcterms:created xsi:type="dcterms:W3CDTF">2014-03-25T13:59:52Z</dcterms:created>
  <dcterms:modified xsi:type="dcterms:W3CDTF">2017-11-08T22:34:30Z</dcterms:modified>
</cp:coreProperties>
</file>