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17" r:id="rId2"/>
  </p:sldMasterIdLst>
  <p:notesMasterIdLst>
    <p:notesMasterId r:id="rId52"/>
  </p:notesMasterIdLst>
  <p:handoutMasterIdLst>
    <p:handoutMasterId r:id="rId53"/>
  </p:handoutMasterIdLst>
  <p:sldIdLst>
    <p:sldId id="262" r:id="rId3"/>
    <p:sldId id="256" r:id="rId4"/>
    <p:sldId id="261" r:id="rId5"/>
    <p:sldId id="268" r:id="rId6"/>
    <p:sldId id="263" r:id="rId7"/>
    <p:sldId id="330" r:id="rId8"/>
    <p:sldId id="270" r:id="rId9"/>
    <p:sldId id="273" r:id="rId10"/>
    <p:sldId id="271" r:id="rId11"/>
    <p:sldId id="282" r:id="rId12"/>
    <p:sldId id="331" r:id="rId13"/>
    <p:sldId id="332" r:id="rId14"/>
    <p:sldId id="333" r:id="rId15"/>
    <p:sldId id="334" r:id="rId16"/>
    <p:sldId id="335" r:id="rId17"/>
    <p:sldId id="336" r:id="rId18"/>
    <p:sldId id="337"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 id="353" r:id="rId35"/>
    <p:sldId id="354" r:id="rId36"/>
    <p:sldId id="355" r:id="rId37"/>
    <p:sldId id="356" r:id="rId38"/>
    <p:sldId id="357" r:id="rId39"/>
    <p:sldId id="358" r:id="rId40"/>
    <p:sldId id="359" r:id="rId41"/>
    <p:sldId id="360" r:id="rId42"/>
    <p:sldId id="361" r:id="rId43"/>
    <p:sldId id="362" r:id="rId44"/>
    <p:sldId id="363" r:id="rId45"/>
    <p:sldId id="364" r:id="rId46"/>
    <p:sldId id="365" r:id="rId47"/>
    <p:sldId id="366" r:id="rId48"/>
    <p:sldId id="367" r:id="rId49"/>
    <p:sldId id="368" r:id="rId50"/>
    <p:sldId id="310" r:id="rId5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62"/>
            <p14:sldId id="256"/>
            <p14:sldId id="261"/>
            <p14:sldId id="268"/>
            <p14:sldId id="263"/>
            <p14:sldId id="330"/>
            <p14:sldId id="270"/>
            <p14:sldId id="273"/>
            <p14:sldId id="271"/>
            <p14:sldId id="282"/>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10"/>
          </p14:sldIdLst>
        </p14:section>
        <p14:section name="Untitled Section" id="{CF9D4A4A-EA0B-EC46-AA49-09D3C158EB7A}">
          <p14:sldIdLst/>
        </p14:section>
      </p14:sectionLst>
    </p:ext>
    <p:ext uri="{EFAFB233-063F-42B5-8137-9DF3F51BA10A}">
      <p15:sldGuideLst xmlns:p15="http://schemas.microsoft.com/office/powerpoint/2012/main">
        <p15:guide id="1" orient="horz" pos="1764"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0000"/>
    <a:srgbClr val="F9F7ED"/>
    <a:srgbClr val="E10C25"/>
    <a:srgbClr val="C0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2" autoAdjust="0"/>
    <p:restoredTop sz="94691" autoAdjust="0"/>
  </p:normalViewPr>
  <p:slideViewPr>
    <p:cSldViewPr snapToGrid="0" snapToObjects="1">
      <p:cViewPr varScale="1">
        <p:scale>
          <a:sx n="173" d="100"/>
          <a:sy n="173" d="100"/>
        </p:scale>
        <p:origin x="600" y="176"/>
      </p:cViewPr>
      <p:guideLst>
        <p:guide orient="horz" pos="176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11/28/17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11/28/17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the course and have introductions.</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a:p>
        </p:txBody>
      </p:sp>
    </p:spTree>
    <p:extLst>
      <p:ext uri="{BB962C8B-B14F-4D97-AF65-F5344CB8AC3E}">
        <p14:creationId xmlns:p14="http://schemas.microsoft.com/office/powerpoint/2010/main" val="420799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a:p>
        </p:txBody>
      </p:sp>
    </p:spTree>
    <p:extLst>
      <p:ext uri="{BB962C8B-B14F-4D97-AF65-F5344CB8AC3E}">
        <p14:creationId xmlns:p14="http://schemas.microsoft.com/office/powerpoint/2010/main" val="372416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be able to identify some benefits of conflict and how you have personally grown through conflict in your own life.</a:t>
            </a:r>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a:p>
        </p:txBody>
      </p:sp>
    </p:spTree>
    <p:extLst>
      <p:ext uri="{BB962C8B-B14F-4D97-AF65-F5344CB8AC3E}">
        <p14:creationId xmlns:p14="http://schemas.microsoft.com/office/powerpoint/2010/main" val="135608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Devotion and prayer (suggested Scripture: Matthew 5:23-26)</a:t>
            </a:r>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a:p>
        </p:txBody>
      </p:sp>
    </p:spTree>
    <p:extLst>
      <p:ext uri="{BB962C8B-B14F-4D97-AF65-F5344CB8AC3E}">
        <p14:creationId xmlns:p14="http://schemas.microsoft.com/office/powerpoint/2010/main" val="2763051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conflict?  </a:t>
            </a:r>
          </a:p>
          <a:p>
            <a:r>
              <a:rPr lang="en-US" dirty="0"/>
              <a:t>Where have you encountered conflict? </a:t>
            </a:r>
          </a:p>
          <a:p>
            <a:r>
              <a:rPr lang="en-US" dirty="0"/>
              <a:t>What was the outcome? </a:t>
            </a:r>
          </a:p>
          <a:p>
            <a:r>
              <a:rPr lang="en-US" dirty="0"/>
              <a:t>How did it affect you? </a:t>
            </a:r>
          </a:p>
          <a:p>
            <a:r>
              <a:rPr lang="en-US" dirty="0"/>
              <a:t>How did it affect others involved? </a:t>
            </a:r>
          </a:p>
          <a:p>
            <a:r>
              <a:rPr lang="en-US" dirty="0"/>
              <a:t>Consider conflict management vs. conflict resolution. </a:t>
            </a:r>
          </a:p>
          <a:p>
            <a:r>
              <a:rPr lang="en-US" dirty="0"/>
              <a:t>What are your thoughts on the differences between the two?  </a:t>
            </a:r>
          </a:p>
          <a:p>
            <a:r>
              <a:rPr lang="en-US" dirty="0"/>
              <a:t>Can you define conflict in a positive way?</a:t>
            </a:r>
          </a:p>
          <a:p>
            <a:r>
              <a:rPr lang="en-US" dirty="0"/>
              <a:t>Discuss ways you grow through conflict.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a:p>
        </p:txBody>
      </p:sp>
    </p:spTree>
    <p:extLst>
      <p:ext uri="{BB962C8B-B14F-4D97-AF65-F5344CB8AC3E}">
        <p14:creationId xmlns:p14="http://schemas.microsoft.com/office/powerpoint/2010/main" val="181133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small </a:t>
            </a:r>
            <a:r>
              <a:rPr lang="en-US" dirty="0" smtClean="0"/>
              <a:t>groups, </a:t>
            </a:r>
            <a:r>
              <a:rPr lang="en-US" dirty="0"/>
              <a:t>discuss ‘The Response of a Negative Attitude’ and ways you may have dealt with this yourself.  </a:t>
            </a:r>
          </a:p>
          <a:p>
            <a:r>
              <a:rPr lang="en-US" dirty="0"/>
              <a:t>•	How have you been negative in </a:t>
            </a:r>
            <a:r>
              <a:rPr lang="en-US" dirty="0" smtClean="0"/>
              <a:t>conflict, </a:t>
            </a:r>
            <a:r>
              <a:rPr lang="en-US" dirty="0"/>
              <a:t>or when have you been unwilling to see anything but your own way? </a:t>
            </a:r>
          </a:p>
          <a:p>
            <a:r>
              <a:rPr lang="en-US" dirty="0"/>
              <a:t>•	Can you share ways you might have handled it differently? </a:t>
            </a:r>
          </a:p>
          <a:p>
            <a:endParaRPr lang="en-US" dirty="0"/>
          </a:p>
          <a:p>
            <a:r>
              <a:rPr lang="en-US" dirty="0"/>
              <a:t>Share the small group discussions with the larger group.  </a:t>
            </a:r>
          </a:p>
          <a:p>
            <a:endParaRPr lang="en-US" dirty="0"/>
          </a:p>
          <a:p>
            <a:r>
              <a:rPr lang="en-US" dirty="0"/>
              <a:t>Review the ‘Path of the One Who Harms’ beginning at the bottom of page 35 through page 36.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a:p>
        </p:txBody>
      </p:sp>
    </p:spTree>
    <p:extLst>
      <p:ext uri="{BB962C8B-B14F-4D97-AF65-F5344CB8AC3E}">
        <p14:creationId xmlns:p14="http://schemas.microsoft.com/office/powerpoint/2010/main" val="205504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none" strike="noStrike" kern="1200" dirty="0">
                <a:solidFill>
                  <a:schemeClr val="tx1"/>
                </a:solidFill>
                <a:effectLst/>
                <a:latin typeface="+mn-lt"/>
                <a:ea typeface="+mn-ea"/>
                <a:cs typeface="+mn-cs"/>
              </a:rPr>
              <a:t>Have the class (individually) write down what they feel they need to change in their life.  Have them save the list and periodically check and see how they are doing.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8</a:t>
            </a:fld>
            <a:endParaRPr lang="en-US"/>
          </a:p>
        </p:txBody>
      </p:sp>
    </p:spTree>
    <p:extLst>
      <p:ext uri="{BB962C8B-B14F-4D97-AF65-F5344CB8AC3E}">
        <p14:creationId xmlns:p14="http://schemas.microsoft.com/office/powerpoint/2010/main" val="2062009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Read Chapters Three and Four before the next session.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a:p>
        </p:txBody>
      </p:sp>
    </p:spTree>
    <p:extLst>
      <p:ext uri="{BB962C8B-B14F-4D97-AF65-F5344CB8AC3E}">
        <p14:creationId xmlns:p14="http://schemas.microsoft.com/office/powerpoint/2010/main" val="385802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Prayer:</a:t>
            </a:r>
          </a:p>
          <a:p>
            <a:r>
              <a:rPr lang="en-US" dirty="0"/>
              <a:t>“Lord, make me an instrument of your peace, </a:t>
            </a:r>
          </a:p>
          <a:p>
            <a:r>
              <a:rPr lang="en-US" dirty="0"/>
              <a:t>Where there is hatred, let me sow love;</a:t>
            </a:r>
          </a:p>
          <a:p>
            <a:r>
              <a:rPr lang="en-US" dirty="0"/>
              <a:t>where there is injury, pardon;</a:t>
            </a:r>
          </a:p>
          <a:p>
            <a:r>
              <a:rPr lang="en-US" dirty="0"/>
              <a:t>where there is doubt, faith;</a:t>
            </a:r>
          </a:p>
          <a:p>
            <a:r>
              <a:rPr lang="en-US" dirty="0"/>
              <a:t>where there is despair, hope;</a:t>
            </a:r>
          </a:p>
          <a:p>
            <a:r>
              <a:rPr lang="en-US" dirty="0"/>
              <a:t>where there is darkness, light;</a:t>
            </a:r>
          </a:p>
          <a:p>
            <a:r>
              <a:rPr lang="en-US" dirty="0"/>
              <a:t>where there is sadness, joy;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a:p>
        </p:txBody>
      </p:sp>
    </p:spTree>
    <p:extLst>
      <p:ext uri="{BB962C8B-B14F-4D97-AF65-F5344CB8AC3E}">
        <p14:creationId xmlns:p14="http://schemas.microsoft.com/office/powerpoint/2010/main" val="3392410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Divine Master, grant that I may not so much seek to be consoled as to console; </a:t>
            </a:r>
          </a:p>
          <a:p>
            <a:r>
              <a:rPr lang="en-US" dirty="0"/>
              <a:t>to be understood as to understand; </a:t>
            </a:r>
          </a:p>
          <a:p>
            <a:r>
              <a:rPr lang="en-US" dirty="0"/>
              <a:t>to be loved as to love. </a:t>
            </a:r>
          </a:p>
          <a:p>
            <a:r>
              <a:rPr lang="en-US" dirty="0"/>
              <a:t>For it is in giving that we receive; </a:t>
            </a:r>
          </a:p>
          <a:p>
            <a:r>
              <a:rPr lang="en-US" dirty="0"/>
              <a:t>it is in pardoning that we are pardoned; </a:t>
            </a:r>
          </a:p>
          <a:p>
            <a:r>
              <a:rPr lang="en-US" dirty="0"/>
              <a:t>and it is in dying that we are born to eternal life.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a:p>
        </p:txBody>
      </p:sp>
    </p:spTree>
    <p:extLst>
      <p:ext uri="{BB962C8B-B14F-4D97-AF65-F5344CB8AC3E}">
        <p14:creationId xmlns:p14="http://schemas.microsoft.com/office/powerpoint/2010/main" val="2954370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be aware of the importance of </a:t>
            </a:r>
            <a:r>
              <a:rPr lang="en-US" dirty="0" smtClean="0"/>
              <a:t>listening, </a:t>
            </a:r>
            <a:r>
              <a:rPr lang="en-US" dirty="0"/>
              <a:t>especially in times of </a:t>
            </a:r>
            <a:r>
              <a:rPr lang="en-US" dirty="0" smtClean="0"/>
              <a:t>conflict, </a:t>
            </a:r>
            <a:r>
              <a:rPr lang="en-US" dirty="0"/>
              <a:t>and forgiving in order to listen more clearly.</a:t>
            </a:r>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a:p>
        </p:txBody>
      </p:sp>
    </p:spTree>
    <p:extLst>
      <p:ext uri="{BB962C8B-B14F-4D97-AF65-F5344CB8AC3E}">
        <p14:creationId xmlns:p14="http://schemas.microsoft.com/office/powerpoint/2010/main" val="829354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Devotion and prayer (suggested Scripture: Matthew 18:21-35)</a:t>
            </a:r>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a:p>
        </p:txBody>
      </p:sp>
    </p:spTree>
    <p:extLst>
      <p:ext uri="{BB962C8B-B14F-4D97-AF65-F5344CB8AC3E}">
        <p14:creationId xmlns:p14="http://schemas.microsoft.com/office/powerpoint/2010/main" val="3738031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to reflect on times that they felt like no one was listening to them; when they didn’t listen to someone else.  </a:t>
            </a:r>
          </a:p>
          <a:p>
            <a:r>
              <a:rPr lang="en-US" dirty="0"/>
              <a:t>What interferes with them listening to someone else?  </a:t>
            </a:r>
          </a:p>
          <a:p>
            <a:r>
              <a:rPr lang="en-US" dirty="0"/>
              <a:t>How did it feel when they weren’t listened to? </a:t>
            </a:r>
          </a:p>
          <a:p>
            <a:r>
              <a:rPr lang="en-US" dirty="0"/>
              <a:t>How can they make a bigger effort in listening to others?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a:p>
        </p:txBody>
      </p:sp>
    </p:spTree>
    <p:extLst>
      <p:ext uri="{BB962C8B-B14F-4D97-AF65-F5344CB8AC3E}">
        <p14:creationId xmlns:p14="http://schemas.microsoft.com/office/powerpoint/2010/main" val="4085867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into pairs or very small groups and role play – first activity, get as much information about yourself to your partner as you can in less than five minutes. </a:t>
            </a:r>
          </a:p>
          <a:p>
            <a:r>
              <a:rPr lang="en-US" dirty="0"/>
              <a:t>Now introduce partners to the group sharing as much as possible.  </a:t>
            </a:r>
          </a:p>
          <a:p>
            <a:r>
              <a:rPr lang="en-US" dirty="0"/>
              <a:t> </a:t>
            </a:r>
          </a:p>
          <a:p>
            <a:r>
              <a:rPr lang="en-US" dirty="0"/>
              <a:t>Consider: </a:t>
            </a:r>
          </a:p>
          <a:p>
            <a:r>
              <a:rPr lang="en-US" dirty="0"/>
              <a:t>How could you have listened better?  </a:t>
            </a:r>
          </a:p>
          <a:p>
            <a:r>
              <a:rPr lang="en-US" dirty="0"/>
              <a:t>How could you have spoken more clearly the information you wanted to share?  </a:t>
            </a:r>
          </a:p>
          <a:p>
            <a:endParaRPr lang="en-US" dirty="0"/>
          </a:p>
          <a:p>
            <a:r>
              <a:rPr lang="en-US" dirty="0"/>
              <a:t>Discuss:</a:t>
            </a:r>
          </a:p>
          <a:p>
            <a:r>
              <a:rPr lang="en-US" dirty="0"/>
              <a:t>‘Listening’ is a verb and verbs describe action, thus it takes practice and work, as does any activity.  We too often forget that it is NOT all about ME, which is where many conflicts begin, so take time to think and organize your thoughts before you speak and listen actively with love. </a:t>
            </a:r>
          </a:p>
          <a:p>
            <a:endParaRPr lang="en-US" dirty="0"/>
          </a:p>
          <a:p>
            <a:r>
              <a:rPr lang="en-US" dirty="0"/>
              <a:t>As Christians we are called to love one another as we love ourselves and to forgive all who have trespassed against us.  This seems all too easy to do when things are going our way and we are sitting quietly meditating or praying, but when we have to interact with others, especially others that have different opinions than we do or are someone that is holding a grudge against us. We become defensive and often unwilling to totally forgive. We rationalize that I don’t have to forgive them if they don’t forgive me, but that isn’t what we are told to do.  We are to forgive unconditionally, even while the words still sting in our hearts and minds.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a:p>
        </p:txBody>
      </p:sp>
    </p:spTree>
    <p:extLst>
      <p:ext uri="{BB962C8B-B14F-4D97-AF65-F5344CB8AC3E}">
        <p14:creationId xmlns:p14="http://schemas.microsoft.com/office/powerpoint/2010/main" val="2495683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(individually) write down everything they have learned about forgiveness. </a:t>
            </a:r>
          </a:p>
          <a:p>
            <a:r>
              <a:rPr lang="en-US" dirty="0"/>
              <a:t>What have they seen or experienced about forgiveness? </a:t>
            </a:r>
          </a:p>
          <a:p>
            <a:r>
              <a:rPr lang="en-US" dirty="0"/>
              <a:t>When, </a:t>
            </a:r>
            <a:r>
              <a:rPr lang="en-US" dirty="0" smtClean="0"/>
              <a:t>who, </a:t>
            </a:r>
            <a:r>
              <a:rPr lang="en-US" dirty="0"/>
              <a:t>and for what have they struggled to forgive? </a:t>
            </a:r>
          </a:p>
          <a:p>
            <a:r>
              <a:rPr lang="en-US" dirty="0"/>
              <a:t>Are there some things they forgive more easily? </a:t>
            </a:r>
          </a:p>
          <a:p>
            <a:r>
              <a:rPr lang="en-US" dirty="0"/>
              <a:t>Some people they forgive more easily? </a:t>
            </a:r>
          </a:p>
          <a:p>
            <a:r>
              <a:rPr lang="en-US" dirty="0"/>
              <a:t>Does their forgiveness change by who and what, be they family, friend, or total stranger?</a:t>
            </a:r>
          </a:p>
          <a:p>
            <a:endParaRPr lang="en-US" dirty="0"/>
          </a:p>
          <a:p>
            <a:r>
              <a:rPr lang="en-US" dirty="0"/>
              <a:t>Allow time for the group to share, if they wish.</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a:p>
        </p:txBody>
      </p:sp>
    </p:spTree>
    <p:extLst>
      <p:ext uri="{BB962C8B-B14F-4D97-AF65-F5344CB8AC3E}">
        <p14:creationId xmlns:p14="http://schemas.microsoft.com/office/powerpoint/2010/main" val="4211238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Forgiving is the first step in </a:t>
            </a:r>
            <a:r>
              <a:rPr lang="en-US" dirty="0" smtClean="0"/>
              <a:t>peacemaking, </a:t>
            </a:r>
            <a:r>
              <a:rPr lang="en-US" dirty="0"/>
              <a:t>and it is important that you know that peace in order to facilitate the resolution of conflicts of others, if and when you are asked to assist.  It will also help you in ‘Making disciples for Jesus Christ for the transformation of the world’. We are not to take on </a:t>
            </a:r>
            <a:r>
              <a:rPr lang="en-US" dirty="0" smtClean="0"/>
              <a:t>others’ </a:t>
            </a:r>
            <a:r>
              <a:rPr lang="en-US" dirty="0"/>
              <a:t>problems but guide others to be </a:t>
            </a:r>
            <a:r>
              <a:rPr lang="en-US" dirty="0" smtClean="0"/>
              <a:t>open-minded </a:t>
            </a:r>
            <a:r>
              <a:rPr lang="en-US" dirty="0"/>
              <a:t>and forgiving.</a:t>
            </a:r>
          </a:p>
          <a:p>
            <a:endParaRPr lang="en-US" dirty="0"/>
          </a:p>
          <a:p>
            <a:r>
              <a:rPr lang="en-US" dirty="0"/>
              <a:t>In pairs or very small </a:t>
            </a:r>
            <a:r>
              <a:rPr lang="en-US" dirty="0" smtClean="0"/>
              <a:t>groups, </a:t>
            </a:r>
            <a:r>
              <a:rPr lang="en-US" dirty="0"/>
              <a:t>have them think about what has worked for them and others in resolving conflict over their life and how others have helped them or they have helped others. </a:t>
            </a:r>
          </a:p>
          <a:p>
            <a:endParaRPr lang="en-US" dirty="0"/>
          </a:p>
          <a:p>
            <a:r>
              <a:rPr lang="en-US" dirty="0"/>
              <a:t>What does it mean to be a meditating presence?  </a:t>
            </a:r>
          </a:p>
          <a:p>
            <a:r>
              <a:rPr lang="en-US" dirty="0"/>
              <a:t>Consider your own personality, can you fill this role? </a:t>
            </a:r>
          </a:p>
          <a:p>
            <a:r>
              <a:rPr lang="en-US" dirty="0"/>
              <a:t>What do you need to change to be a good listener or concise speaker?</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a:p>
        </p:txBody>
      </p:sp>
    </p:spTree>
    <p:extLst>
      <p:ext uri="{BB962C8B-B14F-4D97-AF65-F5344CB8AC3E}">
        <p14:creationId xmlns:p14="http://schemas.microsoft.com/office/powerpoint/2010/main" val="3123863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Assignment: Read Chapters Five and Six before the next session – think of unresolved conflict in your present life that you might be willing to share with the group in the upcoming sessions.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a:p>
        </p:txBody>
      </p:sp>
    </p:spTree>
    <p:extLst>
      <p:ext uri="{BB962C8B-B14F-4D97-AF65-F5344CB8AC3E}">
        <p14:creationId xmlns:p14="http://schemas.microsoft.com/office/powerpoint/2010/main" val="1254960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Prayer:</a:t>
            </a:r>
          </a:p>
          <a:p>
            <a:r>
              <a:rPr lang="en-US" dirty="0"/>
              <a:t>“Lord, make me an instrument of your peace, </a:t>
            </a:r>
          </a:p>
          <a:p>
            <a:r>
              <a:rPr lang="en-US" dirty="0"/>
              <a:t>Where there is hatred, let me sow love;</a:t>
            </a:r>
          </a:p>
          <a:p>
            <a:r>
              <a:rPr lang="en-US" dirty="0"/>
              <a:t>where there is injury, pardon;</a:t>
            </a:r>
          </a:p>
          <a:p>
            <a:r>
              <a:rPr lang="en-US" dirty="0"/>
              <a:t>where there is doubt, faith;</a:t>
            </a:r>
          </a:p>
          <a:p>
            <a:r>
              <a:rPr lang="en-US" dirty="0"/>
              <a:t>where there is despair, hope;</a:t>
            </a:r>
          </a:p>
          <a:p>
            <a:r>
              <a:rPr lang="en-US" dirty="0"/>
              <a:t>where there is darkness, light;</a:t>
            </a:r>
          </a:p>
          <a:p>
            <a:r>
              <a:rPr lang="en-US" dirty="0"/>
              <a:t>where there is sadness, joy;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a:p>
        </p:txBody>
      </p:sp>
    </p:spTree>
    <p:extLst>
      <p:ext uri="{BB962C8B-B14F-4D97-AF65-F5344CB8AC3E}">
        <p14:creationId xmlns:p14="http://schemas.microsoft.com/office/powerpoint/2010/main" val="119472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Divine Master, grant that I may not so much seek to be consoled as to console; </a:t>
            </a:r>
          </a:p>
          <a:p>
            <a:r>
              <a:rPr lang="en-US" dirty="0"/>
              <a:t>to be understood as to understand; </a:t>
            </a:r>
          </a:p>
          <a:p>
            <a:r>
              <a:rPr lang="en-US" dirty="0"/>
              <a:t>to be loved as to love. </a:t>
            </a:r>
          </a:p>
          <a:p>
            <a:r>
              <a:rPr lang="en-US" dirty="0"/>
              <a:t>For it is in giving that we receive; </a:t>
            </a:r>
          </a:p>
          <a:p>
            <a:r>
              <a:rPr lang="en-US" dirty="0"/>
              <a:t>it is in pardoning that we are pardoned; </a:t>
            </a:r>
          </a:p>
          <a:p>
            <a:r>
              <a:rPr lang="en-US" dirty="0"/>
              <a:t>and it is in dying that we are born to eternal life.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a:p>
        </p:txBody>
      </p:sp>
    </p:spTree>
    <p:extLst>
      <p:ext uri="{BB962C8B-B14F-4D97-AF65-F5344CB8AC3E}">
        <p14:creationId xmlns:p14="http://schemas.microsoft.com/office/powerpoint/2010/main" val="938706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be able to identify some benefits of conflict and how you have personally grown through conflict in your own life.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21</a:t>
            </a:fld>
            <a:endParaRPr lang="en-US"/>
          </a:p>
        </p:txBody>
      </p:sp>
    </p:spTree>
    <p:extLst>
      <p:ext uri="{BB962C8B-B14F-4D97-AF65-F5344CB8AC3E}">
        <p14:creationId xmlns:p14="http://schemas.microsoft.com/office/powerpoint/2010/main" val="1477361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Devotion and prayer (suggested Scripture: Matthew 5:43-44)</a:t>
            </a:r>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a:p>
        </p:txBody>
      </p:sp>
    </p:spTree>
    <p:extLst>
      <p:ext uri="{BB962C8B-B14F-4D97-AF65-F5344CB8AC3E}">
        <p14:creationId xmlns:p14="http://schemas.microsoft.com/office/powerpoint/2010/main" val="523435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the stage for discussion may be more important than the decisions made.</a:t>
            </a:r>
          </a:p>
          <a:p>
            <a:endParaRPr lang="en-US" dirty="0"/>
          </a:p>
          <a:p>
            <a:r>
              <a:rPr lang="en-US" dirty="0"/>
              <a:t>There are several things to keep in mind to help make the resolution process as successful as possible.  The book The Spirit and Art of Conflict Transformation contrasts the adversarial process vs. the collaborative process. We are all familiar with the adversarial process as the system our courts use and we often model our lives around this model, we act as though someone has authority over us in almost all circumstances.  The collaborative process as it was presented presents everyone as equal.  Each person is empowered by all others, empowered with the right and authority to share their views without fear of being diminished in the eyes of others in the process. </a:t>
            </a:r>
          </a:p>
          <a:p>
            <a:endParaRPr lang="en-US" dirty="0"/>
          </a:p>
          <a:p>
            <a:r>
              <a:rPr lang="en-US" dirty="0"/>
              <a:t>It is very important to know the circumstances of the conflict and how it has been handled up to this point. If some or all of the participants have been treated </a:t>
            </a:r>
            <a:r>
              <a:rPr lang="en-US" dirty="0" smtClean="0"/>
              <a:t>unfairly, </a:t>
            </a:r>
            <a:r>
              <a:rPr lang="en-US" dirty="0"/>
              <a:t>it will be much more difficult to convince them to honestly share.  The whole process is based on everyone being totally honest, but in a loving way. Honesty is what making peace is truly all about.  If those involved feel they have no real </a:t>
            </a:r>
            <a:r>
              <a:rPr lang="en-US" dirty="0" smtClean="0"/>
              <a:t>value, </a:t>
            </a:r>
            <a:r>
              <a:rPr lang="en-US" dirty="0"/>
              <a:t>they will not be open and honest. </a:t>
            </a:r>
          </a:p>
          <a:p>
            <a:endParaRPr lang="en-US" dirty="0"/>
          </a:p>
          <a:p>
            <a:r>
              <a:rPr lang="en-US" dirty="0"/>
              <a:t>It is important that all participants in the process feel </a:t>
            </a:r>
            <a:r>
              <a:rPr lang="en-US" dirty="0" smtClean="0"/>
              <a:t>equal; </a:t>
            </a:r>
            <a:r>
              <a:rPr lang="en-US" dirty="0"/>
              <a:t>a circle or round table is a good way to start. Avoid any situation where some participants are higher than others or seated in such a way that anyone would appear to have more importance.   Make sure all participants can see </a:t>
            </a:r>
            <a:r>
              <a:rPr lang="en-US" dirty="0" smtClean="0"/>
              <a:t>everyone. </a:t>
            </a:r>
            <a:r>
              <a:rPr lang="en-US" dirty="0"/>
              <a:t>I</a:t>
            </a:r>
            <a:r>
              <a:rPr lang="en-US" dirty="0" smtClean="0"/>
              <a:t>f </a:t>
            </a:r>
            <a:r>
              <a:rPr lang="en-US" dirty="0"/>
              <a:t>someone can’t be </a:t>
            </a:r>
            <a:r>
              <a:rPr lang="en-US" dirty="0" smtClean="0"/>
              <a:t>seen, that</a:t>
            </a:r>
            <a:r>
              <a:rPr lang="en-US" baseline="0" dirty="0" smtClean="0"/>
              <a:t> individual</a:t>
            </a:r>
            <a:r>
              <a:rPr lang="en-US" dirty="0" smtClean="0"/>
              <a:t> </a:t>
            </a:r>
            <a:r>
              <a:rPr lang="en-US" dirty="0"/>
              <a:t>may feel </a:t>
            </a:r>
            <a:r>
              <a:rPr lang="en-US" dirty="0" smtClean="0"/>
              <a:t>he/she </a:t>
            </a:r>
            <a:r>
              <a:rPr lang="en-US" dirty="0"/>
              <a:t>can’t be heard.</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a:p>
        </p:txBody>
      </p:sp>
    </p:spTree>
    <p:extLst>
      <p:ext uri="{BB962C8B-B14F-4D97-AF65-F5344CB8AC3E}">
        <p14:creationId xmlns:p14="http://schemas.microsoft.com/office/powerpoint/2010/main" val="2260036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all are familiar with the Circle Way on pgs. 80 – 85.)</a:t>
            </a:r>
          </a:p>
          <a:p>
            <a:r>
              <a:rPr lang="en-US" dirty="0"/>
              <a:t>	</a:t>
            </a:r>
          </a:p>
          <a:p>
            <a:r>
              <a:rPr lang="en-US" dirty="0"/>
              <a:t>Set the room in a fashion that the participants are in a circle and everyone can see each student.  </a:t>
            </a:r>
          </a:p>
          <a:p>
            <a:endParaRPr lang="en-US" dirty="0"/>
          </a:p>
          <a:p>
            <a:r>
              <a:rPr lang="en-US" dirty="0"/>
              <a:t>Ask students if there is any scenario that they would like to share that could be used as a sample for the group to problem solve using the Talking Piece. If there is more than one have the group select which scenario to use first. If there are none, consider the following:  </a:t>
            </a:r>
          </a:p>
          <a:p>
            <a:endParaRPr lang="en-US" dirty="0"/>
          </a:p>
          <a:p>
            <a:r>
              <a:rPr lang="en-US" dirty="0"/>
              <a:t>Your pastor is over worked but there are several in the church that want a contemporary worship service added to the 2 or 3 worship services the pastor already leads. There are no additional monies for an associate and no one has taken the lead for leading this new service or taking the lead in one of the existing services.  </a:t>
            </a:r>
          </a:p>
          <a:p>
            <a:endParaRPr lang="en-US" dirty="0"/>
          </a:p>
          <a:p>
            <a:r>
              <a:rPr lang="en-US" dirty="0"/>
              <a:t>•	Stress to the participants they need to own this problem and select their own preferences so they can fully feel the impact of the controversy. </a:t>
            </a:r>
          </a:p>
          <a:p>
            <a:r>
              <a:rPr lang="en-US" dirty="0"/>
              <a:t>•	Use an object that is easily seen and passed from one person to another as the ‘talking piece’ and have the group present their opinions in a loving truthful manner. </a:t>
            </a:r>
          </a:p>
          <a:p>
            <a:r>
              <a:rPr lang="en-US" dirty="0"/>
              <a:t>•	Remind them of the rules if the group wanders from the topic or anyone isn’t following the process or trying to monopolize the conversation. </a:t>
            </a:r>
          </a:p>
          <a:p>
            <a:r>
              <a:rPr lang="en-US" dirty="0"/>
              <a:t>•	This process should not be rushed, but it should keep moving, if a break is needed feel free to call for a 10-minute recess before coming back to the circle.  </a:t>
            </a:r>
          </a:p>
          <a:p>
            <a:r>
              <a:rPr lang="en-US" dirty="0"/>
              <a:t>•	If time permits use additional scenarios to practice this process.  </a:t>
            </a:r>
          </a:p>
          <a:p>
            <a:r>
              <a:rPr lang="en-US" dirty="0"/>
              <a:t>•	It is not an easy process to learn and can be difficult to facilitate – allow others the opportunity to facilitate if time permits. </a:t>
            </a:r>
          </a:p>
          <a:p>
            <a:r>
              <a:rPr lang="en-US" dirty="0"/>
              <a:t>•	Each scenario should open with a prayer for understanding and close with a simple ‘thank you’ for the Lord’s presence.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a:p>
        </p:txBody>
      </p:sp>
    </p:spTree>
    <p:extLst>
      <p:ext uri="{BB962C8B-B14F-4D97-AF65-F5344CB8AC3E}">
        <p14:creationId xmlns:p14="http://schemas.microsoft.com/office/powerpoint/2010/main" val="266469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(individually) write down everything they have learned about engaging in conflict. </a:t>
            </a:r>
          </a:p>
          <a:p>
            <a:r>
              <a:rPr lang="en-US" dirty="0"/>
              <a:t>What have they seen or experienced through engaging in conflict? </a:t>
            </a:r>
          </a:p>
          <a:p>
            <a:r>
              <a:rPr lang="en-US" dirty="0"/>
              <a:t>	What does it mean to engage in healthy conflict?</a:t>
            </a:r>
          </a:p>
          <a:p>
            <a:r>
              <a:rPr lang="en-US" dirty="0"/>
              <a:t>	</a:t>
            </a:r>
          </a:p>
          <a:p>
            <a:r>
              <a:rPr lang="en-US" dirty="0"/>
              <a:t>Allow time for the group to share, if they wish.</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25</a:t>
            </a:fld>
            <a:endParaRPr lang="en-US"/>
          </a:p>
        </p:txBody>
      </p:sp>
    </p:spTree>
    <p:extLst>
      <p:ext uri="{BB962C8B-B14F-4D97-AF65-F5344CB8AC3E}">
        <p14:creationId xmlns:p14="http://schemas.microsoft.com/office/powerpoint/2010/main" val="3609803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they feel using the ‘talking piece’?</a:t>
            </a:r>
          </a:p>
          <a:p>
            <a:r>
              <a:rPr lang="en-US" dirty="0"/>
              <a:t>Is this something they would feel comfortable doing with a strange group?</a:t>
            </a:r>
          </a:p>
          <a:p>
            <a:r>
              <a:rPr lang="en-US" dirty="0"/>
              <a:t>Are there other ways they would feel more comfortable facilitating a group? Explore other options as suggested. </a:t>
            </a:r>
          </a:p>
          <a:p>
            <a:endParaRPr lang="en-US" dirty="0"/>
          </a:p>
          <a:p>
            <a:r>
              <a:rPr lang="en-US" dirty="0"/>
              <a:t>Review and discuss the questions on page 100 while reflecting on the circle(s) they just participated in. </a:t>
            </a:r>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a:p>
        </p:txBody>
      </p:sp>
    </p:spTree>
    <p:extLst>
      <p:ext uri="{BB962C8B-B14F-4D97-AF65-F5344CB8AC3E}">
        <p14:creationId xmlns:p14="http://schemas.microsoft.com/office/powerpoint/2010/main" val="41223703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Assignment: Read Chapters Seven and Eight before the next session.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a:p>
        </p:txBody>
      </p:sp>
    </p:spTree>
    <p:extLst>
      <p:ext uri="{BB962C8B-B14F-4D97-AF65-F5344CB8AC3E}">
        <p14:creationId xmlns:p14="http://schemas.microsoft.com/office/powerpoint/2010/main" val="1774180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Prayer:</a:t>
            </a:r>
          </a:p>
          <a:p>
            <a:r>
              <a:rPr lang="en-US" dirty="0"/>
              <a:t>“Lord, make me an instrument of your peace, </a:t>
            </a:r>
          </a:p>
          <a:p>
            <a:r>
              <a:rPr lang="en-US" dirty="0"/>
              <a:t>Where there is hatred, let me sow love;</a:t>
            </a:r>
          </a:p>
          <a:p>
            <a:r>
              <a:rPr lang="en-US" dirty="0"/>
              <a:t>where there is injury, pardon;</a:t>
            </a:r>
          </a:p>
          <a:p>
            <a:r>
              <a:rPr lang="en-US" dirty="0"/>
              <a:t>where there is doubt, faith;</a:t>
            </a:r>
          </a:p>
          <a:p>
            <a:r>
              <a:rPr lang="en-US" dirty="0"/>
              <a:t>where there is despair, hope;</a:t>
            </a:r>
          </a:p>
          <a:p>
            <a:r>
              <a:rPr lang="en-US" dirty="0"/>
              <a:t>where there is darkness, light;</a:t>
            </a:r>
          </a:p>
          <a:p>
            <a:r>
              <a:rPr lang="en-US" dirty="0"/>
              <a:t>where there is sadness, joy;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a:p>
        </p:txBody>
      </p:sp>
    </p:spTree>
    <p:extLst>
      <p:ext uri="{BB962C8B-B14F-4D97-AF65-F5344CB8AC3E}">
        <p14:creationId xmlns:p14="http://schemas.microsoft.com/office/powerpoint/2010/main" val="1980221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Divine Master, grant that I may not so much seek to be consoled as to console; </a:t>
            </a:r>
          </a:p>
          <a:p>
            <a:r>
              <a:rPr lang="en-US" dirty="0"/>
              <a:t>to be understood as to understand; </a:t>
            </a:r>
          </a:p>
          <a:p>
            <a:r>
              <a:rPr lang="en-US" dirty="0"/>
              <a:t>to be loved as to love. </a:t>
            </a:r>
          </a:p>
          <a:p>
            <a:r>
              <a:rPr lang="en-US" dirty="0"/>
              <a:t>For it is in giving that we receive; </a:t>
            </a:r>
          </a:p>
          <a:p>
            <a:r>
              <a:rPr lang="en-US" dirty="0"/>
              <a:t>it is in pardoning that we are pardoned; </a:t>
            </a:r>
          </a:p>
          <a:p>
            <a:r>
              <a:rPr lang="en-US" dirty="0"/>
              <a:t>and it is in dying that we are born to eternal life.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a:p>
        </p:txBody>
      </p:sp>
    </p:spTree>
    <p:extLst>
      <p:ext uri="{BB962C8B-B14F-4D97-AF65-F5344CB8AC3E}">
        <p14:creationId xmlns:p14="http://schemas.microsoft.com/office/powerpoint/2010/main" val="384755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session, you should be able to see how conflict can help you see there is more than one side to every issue and all parties have valid concerns that need to be addressed.</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a:p>
        </p:txBody>
      </p:sp>
    </p:spTree>
    <p:extLst>
      <p:ext uri="{BB962C8B-B14F-4D97-AF65-F5344CB8AC3E}">
        <p14:creationId xmlns:p14="http://schemas.microsoft.com/office/powerpoint/2010/main" val="3553026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Devotion and prayer (suggested Scripture: I Corinthians 13:13)</a:t>
            </a:r>
          </a:p>
        </p:txBody>
      </p:sp>
      <p:sp>
        <p:nvSpPr>
          <p:cNvPr id="4" name="Slide Number Placeholder 3"/>
          <p:cNvSpPr>
            <a:spLocks noGrp="1"/>
          </p:cNvSpPr>
          <p:nvPr>
            <p:ph type="sldNum" sz="quarter" idx="10"/>
          </p:nvPr>
        </p:nvSpPr>
        <p:spPr/>
        <p:txBody>
          <a:bodyPr/>
          <a:lstStyle/>
          <a:p>
            <a:fld id="{36F22888-E826-FB40-BAF4-ED638D1B1E99}" type="slidenum">
              <a:rPr lang="en-US" smtClean="0"/>
              <a:t>31</a:t>
            </a:fld>
            <a:endParaRPr lang="en-US"/>
          </a:p>
        </p:txBody>
      </p:sp>
    </p:spTree>
    <p:extLst>
      <p:ext uri="{BB962C8B-B14F-4D97-AF65-F5344CB8AC3E}">
        <p14:creationId xmlns:p14="http://schemas.microsoft.com/office/powerpoint/2010/main" val="8551426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Rabbi’s Gift” to begin this session. </a:t>
            </a:r>
          </a:p>
          <a:p>
            <a:endParaRPr lang="en-US" dirty="0"/>
          </a:p>
          <a:p>
            <a:r>
              <a:rPr lang="en-US" dirty="0"/>
              <a:t>Discuss the value of treating each other as though you thought that the Messiah is a person in the group you are trying to facilitate. Would you facilitate differently? (Remember this is a positive attendant in every group “where two or more are gathered in my name” Matthew 18:20.)</a:t>
            </a:r>
          </a:p>
          <a:p>
            <a:endParaRPr lang="en-US" dirty="0"/>
          </a:p>
          <a:p>
            <a:r>
              <a:rPr lang="en-US" dirty="0"/>
              <a:t>A first step in creating positive discussion is to explore how the group got to where they are now;</a:t>
            </a:r>
          </a:p>
          <a:p>
            <a:r>
              <a:rPr lang="en-US" dirty="0"/>
              <a:t>•	Did they try to solve the problem in a destructive manner?  </a:t>
            </a:r>
          </a:p>
          <a:p>
            <a:r>
              <a:rPr lang="en-US" dirty="0"/>
              <a:t>•	Are there major personality issues?  </a:t>
            </a:r>
          </a:p>
          <a:p>
            <a:r>
              <a:rPr lang="en-US" dirty="0"/>
              <a:t>•	Are there trust issues among those in conflict?  </a:t>
            </a:r>
          </a:p>
          <a:p>
            <a:r>
              <a:rPr lang="en-US" dirty="0"/>
              <a:t>•	Are there any other issues to consider?</a:t>
            </a:r>
          </a:p>
          <a:p>
            <a:r>
              <a:rPr lang="en-US" dirty="0"/>
              <a:t>These questions need to be addressed before setting up talks.  Everyone needs to understand all the issues and agree they will keep an open mind and listen with loving ears.  Listening is the most important criteria for resolving and avoiding conflict. </a:t>
            </a:r>
          </a:p>
          <a:p>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32</a:t>
            </a:fld>
            <a:endParaRPr lang="en-US"/>
          </a:p>
        </p:txBody>
      </p:sp>
    </p:spTree>
    <p:extLst>
      <p:ext uri="{BB962C8B-B14F-4D97-AF65-F5344CB8AC3E}">
        <p14:creationId xmlns:p14="http://schemas.microsoft.com/office/powerpoint/2010/main" val="124455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and review </a:t>
            </a:r>
            <a:r>
              <a:rPr lang="en-US" dirty="0" smtClean="0"/>
              <a:t> </a:t>
            </a:r>
            <a:r>
              <a:rPr lang="en-US" dirty="0"/>
              <a:t>Appreciative Inquiry in Chapter Seven of ‘The Spirit and Art of Conflict Transformation’.  </a:t>
            </a:r>
          </a:p>
          <a:p>
            <a:endParaRPr lang="en-US" dirty="0"/>
          </a:p>
          <a:p>
            <a:r>
              <a:rPr lang="en-US" dirty="0"/>
              <a:t>Discuss how Appreciative Inquiry is different </a:t>
            </a:r>
            <a:r>
              <a:rPr lang="en-US" dirty="0" smtClean="0"/>
              <a:t>from </a:t>
            </a:r>
            <a:r>
              <a:rPr lang="en-US" dirty="0"/>
              <a:t>just allowing everyone an opportunity to speak his or her mind.  Remember to start with the </a:t>
            </a:r>
            <a:r>
              <a:rPr lang="en-US" dirty="0" smtClean="0"/>
              <a:t>positive; </a:t>
            </a:r>
            <a:r>
              <a:rPr lang="en-US" dirty="0"/>
              <a:t>this is the way Paul taught us to address each other in his letters in the New Testament. He always began with greetings and praises, and then gently stated issues that were important and needed to be addressed. This is the same manner in which we are to show our love to others in resolving all differences.  </a:t>
            </a:r>
          </a:p>
          <a:p>
            <a:endParaRPr lang="en-US" dirty="0"/>
          </a:p>
          <a:p>
            <a:r>
              <a:rPr lang="en-US" dirty="0"/>
              <a:t>ACTIVITY: (20 min.)</a:t>
            </a:r>
          </a:p>
          <a:p>
            <a:r>
              <a:rPr lang="en-US" dirty="0"/>
              <a:t>Using a scenario offered by one of the participants or the same scenario as in the last </a:t>
            </a:r>
            <a:r>
              <a:rPr lang="en-US" dirty="0" smtClean="0"/>
              <a:t>session, </a:t>
            </a:r>
            <a:r>
              <a:rPr lang="en-US" dirty="0"/>
              <a:t>use the Appreciative Inquiry method to come to a solution. </a:t>
            </a:r>
          </a:p>
        </p:txBody>
      </p:sp>
      <p:sp>
        <p:nvSpPr>
          <p:cNvPr id="4" name="Slide Number Placeholder 3"/>
          <p:cNvSpPr>
            <a:spLocks noGrp="1"/>
          </p:cNvSpPr>
          <p:nvPr>
            <p:ph type="sldNum" sz="quarter" idx="10"/>
          </p:nvPr>
        </p:nvSpPr>
        <p:spPr/>
        <p:txBody>
          <a:bodyPr/>
          <a:lstStyle/>
          <a:p>
            <a:fld id="{36F22888-E826-FB40-BAF4-ED638D1B1E99}" type="slidenum">
              <a:rPr lang="en-US" smtClean="0"/>
              <a:t>33</a:t>
            </a:fld>
            <a:endParaRPr lang="en-US"/>
          </a:p>
        </p:txBody>
      </p:sp>
    </p:spTree>
    <p:extLst>
      <p:ext uri="{BB962C8B-B14F-4D97-AF65-F5344CB8AC3E}">
        <p14:creationId xmlns:p14="http://schemas.microsoft.com/office/powerpoint/2010/main" val="8350458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make a list of people they have personally had conflicts with.  How have they handled those conflicts?  Make a list of some of the good things about each of the people or circumstances that are on </a:t>
            </a:r>
            <a:r>
              <a:rPr lang="en-US" dirty="0" smtClean="0"/>
              <a:t>the </a:t>
            </a:r>
            <a:r>
              <a:rPr lang="en-US" dirty="0"/>
              <a:t>list and list what your need is in each.	</a:t>
            </a:r>
          </a:p>
          <a:p>
            <a:endParaRPr lang="en-US" dirty="0"/>
          </a:p>
          <a:p>
            <a:r>
              <a:rPr lang="en-US" dirty="0"/>
              <a:t>Allow time for the group to share, if they wish.</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a:p>
        </p:txBody>
      </p:sp>
    </p:spTree>
    <p:extLst>
      <p:ext uri="{BB962C8B-B14F-4D97-AF65-F5344CB8AC3E}">
        <p14:creationId xmlns:p14="http://schemas.microsoft.com/office/powerpoint/2010/main" val="23495762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Discuss the differences in how you felt with the different methods of discussion.  How did it make </a:t>
            </a:r>
            <a:r>
              <a:rPr lang="en-US" dirty="0" smtClean="0"/>
              <a:t>people </a:t>
            </a:r>
            <a:r>
              <a:rPr lang="en-US" dirty="0"/>
              <a:t>feel to be praised prior to being disagreed with?  </a:t>
            </a:r>
          </a:p>
          <a:p>
            <a:r>
              <a:rPr lang="en-US" dirty="0"/>
              <a:t>Why don’t persons take the extra time to always praise first and make sure the needs are addressed?  </a:t>
            </a:r>
          </a:p>
          <a:p>
            <a:r>
              <a:rPr lang="en-US" dirty="0"/>
              <a:t>Can they see how this could help them in circumstances in their day-to-day life?  </a:t>
            </a:r>
          </a:p>
          <a:p>
            <a:r>
              <a:rPr lang="en-US" dirty="0"/>
              <a:t>Now share some of your top suggestions with the whole group and discuss ways to implement some of these strategies into their lives life each day.</a:t>
            </a:r>
          </a:p>
          <a:p>
            <a:r>
              <a:rPr lang="en-US" dirty="0"/>
              <a:t>Are these suggestions realistic?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35</a:t>
            </a:fld>
            <a:endParaRPr lang="en-US"/>
          </a:p>
        </p:txBody>
      </p:sp>
    </p:spTree>
    <p:extLst>
      <p:ext uri="{BB962C8B-B14F-4D97-AF65-F5344CB8AC3E}">
        <p14:creationId xmlns:p14="http://schemas.microsoft.com/office/powerpoint/2010/main" val="1243562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in pairs or very small groups how they could handle the day-to-day conflicts and reduce hard feelings. </a:t>
            </a:r>
          </a:p>
        </p:txBody>
      </p:sp>
      <p:sp>
        <p:nvSpPr>
          <p:cNvPr id="4" name="Slide Number Placeholder 3"/>
          <p:cNvSpPr>
            <a:spLocks noGrp="1"/>
          </p:cNvSpPr>
          <p:nvPr>
            <p:ph type="sldNum" sz="quarter" idx="10"/>
          </p:nvPr>
        </p:nvSpPr>
        <p:spPr/>
        <p:txBody>
          <a:bodyPr/>
          <a:lstStyle/>
          <a:p>
            <a:fld id="{36F22888-E826-FB40-BAF4-ED638D1B1E99}" type="slidenum">
              <a:rPr lang="en-US" smtClean="0"/>
              <a:t>36</a:t>
            </a:fld>
            <a:endParaRPr lang="en-US"/>
          </a:p>
        </p:txBody>
      </p:sp>
    </p:spTree>
    <p:extLst>
      <p:ext uri="{BB962C8B-B14F-4D97-AF65-F5344CB8AC3E}">
        <p14:creationId xmlns:p14="http://schemas.microsoft.com/office/powerpoint/2010/main" val="4063716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Assignment: Read Chapters Nine and Ten before the next session.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a:p>
        </p:txBody>
      </p:sp>
    </p:spTree>
    <p:extLst>
      <p:ext uri="{BB962C8B-B14F-4D97-AF65-F5344CB8AC3E}">
        <p14:creationId xmlns:p14="http://schemas.microsoft.com/office/powerpoint/2010/main" val="4428553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Prayer:</a:t>
            </a:r>
          </a:p>
          <a:p>
            <a:r>
              <a:rPr lang="en-US" dirty="0"/>
              <a:t>“Lord, make me an instrument of your peace, </a:t>
            </a:r>
          </a:p>
          <a:p>
            <a:r>
              <a:rPr lang="en-US" dirty="0"/>
              <a:t>Where there is hatred, let me sow love;</a:t>
            </a:r>
          </a:p>
          <a:p>
            <a:r>
              <a:rPr lang="en-US" dirty="0"/>
              <a:t>where there is injury, pardon;</a:t>
            </a:r>
          </a:p>
          <a:p>
            <a:r>
              <a:rPr lang="en-US" dirty="0"/>
              <a:t>where there is doubt, faith;</a:t>
            </a:r>
          </a:p>
          <a:p>
            <a:r>
              <a:rPr lang="en-US" dirty="0"/>
              <a:t>where there is despair, hope;</a:t>
            </a:r>
          </a:p>
          <a:p>
            <a:r>
              <a:rPr lang="en-US" dirty="0"/>
              <a:t>where there is darkness, light;</a:t>
            </a:r>
          </a:p>
          <a:p>
            <a:r>
              <a:rPr lang="en-US" dirty="0"/>
              <a:t>where there is sadness, joy;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a:p>
        </p:txBody>
      </p:sp>
    </p:spTree>
    <p:extLst>
      <p:ext uri="{BB962C8B-B14F-4D97-AF65-F5344CB8AC3E}">
        <p14:creationId xmlns:p14="http://schemas.microsoft.com/office/powerpoint/2010/main" val="2665257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Divine Master, grant that I may not so much seek to be consoled as to console; </a:t>
            </a:r>
          </a:p>
          <a:p>
            <a:r>
              <a:rPr lang="en-US" dirty="0"/>
              <a:t>to be understood as to understand; </a:t>
            </a:r>
          </a:p>
          <a:p>
            <a:r>
              <a:rPr lang="en-US" dirty="0"/>
              <a:t>to be loved as to love. </a:t>
            </a:r>
          </a:p>
          <a:p>
            <a:r>
              <a:rPr lang="en-US" dirty="0"/>
              <a:t>For it is in giving that we receive; </a:t>
            </a:r>
          </a:p>
          <a:p>
            <a:r>
              <a:rPr lang="en-US" dirty="0"/>
              <a:t>it is in pardoning that we are pardoned; </a:t>
            </a:r>
          </a:p>
          <a:p>
            <a:r>
              <a:rPr lang="en-US" dirty="0"/>
              <a:t>and it is in dying that we are born to eternal life.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39</a:t>
            </a:fld>
            <a:endParaRPr lang="en-US"/>
          </a:p>
        </p:txBody>
      </p:sp>
    </p:spTree>
    <p:extLst>
      <p:ext uri="{BB962C8B-B14F-4D97-AF65-F5344CB8AC3E}">
        <p14:creationId xmlns:p14="http://schemas.microsoft.com/office/powerpoint/2010/main" val="32963380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session, you should be able to identify the differences between justice and revenge while working toward resolution with restitution.</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40</a:t>
            </a:fld>
            <a:endParaRPr lang="en-US"/>
          </a:p>
        </p:txBody>
      </p:sp>
    </p:spTree>
    <p:extLst>
      <p:ext uri="{BB962C8B-B14F-4D97-AF65-F5344CB8AC3E}">
        <p14:creationId xmlns:p14="http://schemas.microsoft.com/office/powerpoint/2010/main" val="15740052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Devotion and prayer (suggested Scripture: Luke 12:13-15 and 19:7-10)</a:t>
            </a:r>
          </a:p>
        </p:txBody>
      </p:sp>
      <p:sp>
        <p:nvSpPr>
          <p:cNvPr id="4" name="Slide Number Placeholder 3"/>
          <p:cNvSpPr>
            <a:spLocks noGrp="1"/>
          </p:cNvSpPr>
          <p:nvPr>
            <p:ph type="sldNum" sz="quarter" idx="10"/>
          </p:nvPr>
        </p:nvSpPr>
        <p:spPr/>
        <p:txBody>
          <a:bodyPr/>
          <a:lstStyle/>
          <a:p>
            <a:fld id="{36F22888-E826-FB40-BAF4-ED638D1B1E99}" type="slidenum">
              <a:rPr lang="en-US" smtClean="0"/>
              <a:t>41</a:t>
            </a:fld>
            <a:endParaRPr lang="en-US"/>
          </a:p>
        </p:txBody>
      </p:sp>
    </p:spTree>
    <p:extLst>
      <p:ext uri="{BB962C8B-B14F-4D97-AF65-F5344CB8AC3E}">
        <p14:creationId xmlns:p14="http://schemas.microsoft.com/office/powerpoint/2010/main" val="2772436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define in their </a:t>
            </a:r>
            <a:r>
              <a:rPr lang="en-US" dirty="0" smtClean="0"/>
              <a:t>journal:</a:t>
            </a:r>
            <a:r>
              <a:rPr lang="en-US" baseline="0" dirty="0" smtClean="0"/>
              <a:t> </a:t>
            </a:r>
            <a:r>
              <a:rPr lang="en-US" dirty="0" smtClean="0"/>
              <a:t> </a:t>
            </a:r>
            <a:r>
              <a:rPr lang="en-US" dirty="0"/>
              <a:t>justice, revenge, restitution, retributive justice and restorative justice.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42</a:t>
            </a:fld>
            <a:endParaRPr lang="en-US"/>
          </a:p>
        </p:txBody>
      </p:sp>
    </p:spTree>
    <p:extLst>
      <p:ext uri="{BB962C8B-B14F-4D97-AF65-F5344CB8AC3E}">
        <p14:creationId xmlns:p14="http://schemas.microsoft.com/office/powerpoint/2010/main" val="10586840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a discussion on these </a:t>
            </a:r>
            <a:r>
              <a:rPr lang="en-US" dirty="0" smtClean="0"/>
              <a:t>definitions. </a:t>
            </a:r>
            <a:r>
              <a:rPr lang="en-US" dirty="0"/>
              <a:t>H</a:t>
            </a:r>
            <a:r>
              <a:rPr lang="en-US" dirty="0" smtClean="0"/>
              <a:t>ow </a:t>
            </a:r>
            <a:r>
              <a:rPr lang="en-US" dirty="0"/>
              <a:t>do they differ?  </a:t>
            </a:r>
          </a:p>
          <a:p>
            <a:r>
              <a:rPr lang="en-US" dirty="0"/>
              <a:t>Have the group consider situations that each could be used as an appropriate solution to conflict and why.  </a:t>
            </a:r>
          </a:p>
          <a:p>
            <a:endParaRPr lang="en-US" dirty="0"/>
          </a:p>
          <a:p>
            <a:r>
              <a:rPr lang="en-US" dirty="0"/>
              <a:t>Discuss where our society is, as each sees it, with revenge vs. restitution.  </a:t>
            </a:r>
          </a:p>
          <a:p>
            <a:r>
              <a:rPr lang="en-US" dirty="0"/>
              <a:t>Does the lawsuit frenzy reflect on revenge or restitution?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43</a:t>
            </a:fld>
            <a:endParaRPr lang="en-US"/>
          </a:p>
        </p:txBody>
      </p:sp>
    </p:spTree>
    <p:extLst>
      <p:ext uri="{BB962C8B-B14F-4D97-AF65-F5344CB8AC3E}">
        <p14:creationId xmlns:p14="http://schemas.microsoft.com/office/powerpoint/2010/main" val="3749394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each person journal for a few </a:t>
            </a:r>
            <a:r>
              <a:rPr lang="en-US" dirty="0" smtClean="0"/>
              <a:t>minutes</a:t>
            </a:r>
            <a:r>
              <a:rPr lang="en-US" baseline="0" dirty="0" smtClean="0"/>
              <a:t> on</a:t>
            </a:r>
            <a:r>
              <a:rPr lang="en-US" dirty="0" smtClean="0"/>
              <a:t> </a:t>
            </a:r>
            <a:r>
              <a:rPr lang="en-US" dirty="0"/>
              <a:t>how to work at restoring justice within </a:t>
            </a:r>
            <a:r>
              <a:rPr lang="en-US" dirty="0" smtClean="0"/>
              <a:t>their </a:t>
            </a:r>
            <a:r>
              <a:rPr lang="en-US" dirty="0"/>
              <a:t>own communities.  </a:t>
            </a:r>
          </a:p>
          <a:p>
            <a:endParaRPr lang="en-US" dirty="0"/>
          </a:p>
          <a:p>
            <a:r>
              <a:rPr lang="en-US" dirty="0"/>
              <a:t>Allow time for the group to share.</a:t>
            </a:r>
          </a:p>
          <a:p>
            <a:r>
              <a:rPr lang="en-US" dirty="0"/>
              <a:t>Can these ideas be expanded upon?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44</a:t>
            </a:fld>
            <a:endParaRPr lang="en-US"/>
          </a:p>
        </p:txBody>
      </p:sp>
    </p:spTree>
    <p:extLst>
      <p:ext uri="{BB962C8B-B14F-4D97-AF65-F5344CB8AC3E}">
        <p14:creationId xmlns:p14="http://schemas.microsoft.com/office/powerpoint/2010/main" val="31618697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situations of conflict the class has been involved in or are aware of.</a:t>
            </a:r>
          </a:p>
          <a:p>
            <a:endParaRPr lang="en-US" dirty="0"/>
          </a:p>
          <a:p>
            <a:r>
              <a:rPr lang="en-US" dirty="0"/>
              <a:t>Break into small groups to discuss appropriate consequences of these situations from what they have learned in this class.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45</a:t>
            </a:fld>
            <a:endParaRPr lang="en-US"/>
          </a:p>
        </p:txBody>
      </p:sp>
    </p:spTree>
    <p:extLst>
      <p:ext uri="{BB962C8B-B14F-4D97-AF65-F5344CB8AC3E}">
        <p14:creationId xmlns:p14="http://schemas.microsoft.com/office/powerpoint/2010/main" val="17594228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Prayer:</a:t>
            </a:r>
          </a:p>
          <a:p>
            <a:r>
              <a:rPr lang="en-US" dirty="0"/>
              <a:t>“Lord, make me an instrument of your peace, </a:t>
            </a:r>
          </a:p>
          <a:p>
            <a:r>
              <a:rPr lang="en-US" dirty="0"/>
              <a:t>Where there is hatred, let me sow love;</a:t>
            </a:r>
          </a:p>
          <a:p>
            <a:r>
              <a:rPr lang="en-US" dirty="0"/>
              <a:t>where there is injury, pardon;</a:t>
            </a:r>
          </a:p>
          <a:p>
            <a:r>
              <a:rPr lang="en-US" dirty="0"/>
              <a:t>where there is doubt, faith;</a:t>
            </a:r>
          </a:p>
          <a:p>
            <a:r>
              <a:rPr lang="en-US" dirty="0"/>
              <a:t>where there is despair, hope;</a:t>
            </a:r>
          </a:p>
          <a:p>
            <a:r>
              <a:rPr lang="en-US" dirty="0"/>
              <a:t>where there is darkness, light;</a:t>
            </a:r>
          </a:p>
          <a:p>
            <a:r>
              <a:rPr lang="en-US" dirty="0"/>
              <a:t>where there is sadness, joy;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46</a:t>
            </a:fld>
            <a:endParaRPr lang="en-US"/>
          </a:p>
        </p:txBody>
      </p:sp>
    </p:spTree>
    <p:extLst>
      <p:ext uri="{BB962C8B-B14F-4D97-AF65-F5344CB8AC3E}">
        <p14:creationId xmlns:p14="http://schemas.microsoft.com/office/powerpoint/2010/main" val="30035318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Divine Master, grant that I may not so much seek to be consoled as to console; </a:t>
            </a:r>
          </a:p>
          <a:p>
            <a:r>
              <a:rPr lang="en-US" dirty="0"/>
              <a:t>to be understood as to understand; </a:t>
            </a:r>
          </a:p>
          <a:p>
            <a:r>
              <a:rPr lang="en-US" dirty="0"/>
              <a:t>to be loved as to love. </a:t>
            </a:r>
          </a:p>
          <a:p>
            <a:r>
              <a:rPr lang="en-US" dirty="0"/>
              <a:t>For it is in giving that we receive; </a:t>
            </a:r>
          </a:p>
          <a:p>
            <a:r>
              <a:rPr lang="en-US" dirty="0"/>
              <a:t>it is in pardoning that we are pardoned; </a:t>
            </a:r>
          </a:p>
          <a:p>
            <a:r>
              <a:rPr lang="en-US" dirty="0"/>
              <a:t>and it is in dying that we are born to eternal life.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47</a:t>
            </a:fld>
            <a:endParaRPr lang="en-US"/>
          </a:p>
        </p:txBody>
      </p:sp>
    </p:spTree>
    <p:extLst>
      <p:ext uri="{BB962C8B-B14F-4D97-AF65-F5344CB8AC3E}">
        <p14:creationId xmlns:p14="http://schemas.microsoft.com/office/powerpoint/2010/main" val="122286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class evaluations.</a:t>
            </a:r>
          </a:p>
        </p:txBody>
      </p:sp>
      <p:sp>
        <p:nvSpPr>
          <p:cNvPr id="4" name="Slide Number Placeholder 3"/>
          <p:cNvSpPr>
            <a:spLocks noGrp="1"/>
          </p:cNvSpPr>
          <p:nvPr>
            <p:ph type="sldNum" sz="quarter" idx="10"/>
          </p:nvPr>
        </p:nvSpPr>
        <p:spPr/>
        <p:txBody>
          <a:bodyPr/>
          <a:lstStyle/>
          <a:p>
            <a:fld id="{36F22888-E826-FB40-BAF4-ED638D1B1E99}" type="slidenum">
              <a:rPr lang="en-US" smtClean="0"/>
              <a:t>48</a:t>
            </a:fld>
            <a:endParaRPr lang="en-US"/>
          </a:p>
        </p:txBody>
      </p:sp>
    </p:spTree>
    <p:extLst>
      <p:ext uri="{BB962C8B-B14F-4D97-AF65-F5344CB8AC3E}">
        <p14:creationId xmlns:p14="http://schemas.microsoft.com/office/powerpoint/2010/main" val="3074528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0" spc="-15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9787" y="206375"/>
            <a:ext cx="7317014" cy="857250"/>
          </a:xfrm>
          <a:prstGeom prst="rect">
            <a:avLst/>
          </a:prstGeom>
        </p:spPr>
        <p:txBody>
          <a:bodyPr/>
          <a:lstStyle>
            <a:lvl1pPr>
              <a:defRPr spc="-150"/>
            </a:lvl1pPr>
          </a:lstStyle>
          <a:p>
            <a:r>
              <a:rPr lang="en-US" dirty="0"/>
              <a:t>Title</a:t>
            </a:r>
          </a:p>
        </p:txBody>
      </p:sp>
      <p:sp>
        <p:nvSpPr>
          <p:cNvPr id="3" name="Content Placeholder 2"/>
          <p:cNvSpPr>
            <a:spLocks noGrp="1"/>
          </p:cNvSpPr>
          <p:nvPr>
            <p:ph idx="1" hasCustomPrompt="1"/>
          </p:nvPr>
        </p:nvSpPr>
        <p:spPr>
          <a:xfrm>
            <a:off x="1369787" y="1200152"/>
            <a:ext cx="7317014" cy="2972706"/>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4124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 id="2147483724"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1403" y="2198462"/>
            <a:ext cx="6404427" cy="717549"/>
          </a:xfrm>
        </p:spPr>
        <p:txBody>
          <a:bodyPr/>
          <a:lstStyle/>
          <a:p>
            <a:r>
              <a:rPr lang="en-US" dirty="0"/>
              <a:t>Lay Servants Lead in Conflict Resolution</a:t>
            </a:r>
          </a:p>
        </p:txBody>
      </p:sp>
      <p:sp>
        <p:nvSpPr>
          <p:cNvPr id="3" name="Rectangle 2">
            <a:extLst>
              <a:ext uri="{FF2B5EF4-FFF2-40B4-BE49-F238E27FC236}">
                <a16:creationId xmlns:a16="http://schemas.microsoft.com/office/drawing/2014/main" xmlns="" id="{E7C56F86-1CC8-4F60-9892-528AC2DBDAF9}"/>
              </a:ext>
            </a:extLst>
          </p:cNvPr>
          <p:cNvSpPr/>
          <p:nvPr/>
        </p:nvSpPr>
        <p:spPr>
          <a:xfrm>
            <a:off x="6209071" y="4761535"/>
            <a:ext cx="2837432" cy="246221"/>
          </a:xfrm>
          <a:prstGeom prst="rect">
            <a:avLst/>
          </a:prstGeom>
        </p:spPr>
        <p:txBody>
          <a:bodyPr wrap="square">
            <a:spAutoFit/>
          </a:bodyPr>
          <a:lstStyle/>
          <a:p>
            <a:pPr lvl="0"/>
            <a:r>
              <a:rPr lang="en-US" sz="1000" dirty="0">
                <a:solidFill>
                  <a:srgbClr val="2F2B20"/>
                </a:solidFill>
                <a:latin typeface="Avenir"/>
              </a:rPr>
              <a:t>ClipArt Credit: https://pixabay.com/en/photos</a:t>
            </a:r>
          </a:p>
        </p:txBody>
      </p:sp>
      <p:pic>
        <p:nvPicPr>
          <p:cNvPr id="6" name="Picture 5">
            <a:extLst>
              <a:ext uri="{FF2B5EF4-FFF2-40B4-BE49-F238E27FC236}">
                <a16:creationId xmlns:a16="http://schemas.microsoft.com/office/drawing/2014/main" xmlns="" id="{5B4A0217-282A-4296-9C06-60C8610803E6}"/>
              </a:ext>
            </a:extLst>
          </p:cNvPr>
          <p:cNvPicPr>
            <a:picLocks noChangeAspect="1"/>
          </p:cNvPicPr>
          <p:nvPr/>
        </p:nvPicPr>
        <p:blipFill>
          <a:blip r:embed="rId2"/>
          <a:stretch>
            <a:fillRect/>
          </a:stretch>
        </p:blipFill>
        <p:spPr>
          <a:xfrm>
            <a:off x="6140496" y="570213"/>
            <a:ext cx="1810669" cy="1761897"/>
          </a:xfrm>
          <a:prstGeom prst="rect">
            <a:avLst/>
          </a:prstGeom>
        </p:spPr>
      </p:pic>
    </p:spTree>
    <p:extLst>
      <p:ext uri="{BB962C8B-B14F-4D97-AF65-F5344CB8AC3E}">
        <p14:creationId xmlns:p14="http://schemas.microsoft.com/office/powerpoint/2010/main" val="326852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093" y="1758356"/>
            <a:ext cx="4164160" cy="717549"/>
          </a:xfrm>
        </p:spPr>
        <p:txBody>
          <a:bodyPr/>
          <a:lstStyle/>
          <a:p>
            <a:r>
              <a:rPr lang="en-US" dirty="0">
                <a:solidFill>
                  <a:schemeClr val="tx1">
                    <a:lumMod val="75000"/>
                    <a:lumOff val="25000"/>
                  </a:schemeClr>
                </a:solidFill>
              </a:rPr>
              <a:t>Lay Servants Lead in Conflict Resolution</a:t>
            </a:r>
          </a:p>
        </p:txBody>
      </p:sp>
      <p:sp>
        <p:nvSpPr>
          <p:cNvPr id="5" name="TextBox 4"/>
          <p:cNvSpPr txBox="1"/>
          <p:nvPr/>
        </p:nvSpPr>
        <p:spPr>
          <a:xfrm>
            <a:off x="276881" y="187719"/>
            <a:ext cx="4445590" cy="1015663"/>
          </a:xfrm>
          <a:prstGeom prst="rect">
            <a:avLst/>
          </a:prstGeom>
          <a:noFill/>
          <a:ln>
            <a:solidFill>
              <a:schemeClr val="bg2">
                <a:lumMod val="25000"/>
              </a:schemeClr>
            </a:solidFill>
          </a:ln>
        </p:spPr>
        <p:txBody>
          <a:bodyPr wrap="square" rtlCol="0">
            <a:spAutoFit/>
          </a:bodyPr>
          <a:lstStyle/>
          <a:p>
            <a:r>
              <a:rPr lang="en-US" sz="6000" b="1" dirty="0">
                <a:solidFill>
                  <a:srgbClr val="FF0000"/>
                </a:solidFill>
                <a:latin typeface="Arial" panose="020B0604020202020204" pitchFamily="34" charset="0"/>
                <a:cs typeface="Arial" panose="020B0604020202020204" pitchFamily="34" charset="0"/>
              </a:rPr>
              <a:t>WELCOME!</a:t>
            </a:r>
            <a:endParaRPr lang="en-US" sz="6000" b="1" baseline="30000" dirty="0">
              <a:solidFill>
                <a:srgbClr val="FF00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98E29106-5499-48EC-9D8B-765283EB92D1}"/>
              </a:ext>
            </a:extLst>
          </p:cNvPr>
          <p:cNvPicPr>
            <a:picLocks noChangeAspect="1"/>
          </p:cNvPicPr>
          <p:nvPr/>
        </p:nvPicPr>
        <p:blipFill>
          <a:blip r:embed="rId3"/>
          <a:stretch>
            <a:fillRect/>
          </a:stretch>
        </p:blipFill>
        <p:spPr>
          <a:xfrm>
            <a:off x="5532699" y="350448"/>
            <a:ext cx="3298783" cy="4793052"/>
          </a:xfrm>
          <a:prstGeom prst="rect">
            <a:avLst/>
          </a:prstGeom>
          <a:solidFill>
            <a:schemeClr val="bg1"/>
          </a:solidFill>
        </p:spPr>
      </p:pic>
      <p:sp>
        <p:nvSpPr>
          <p:cNvPr id="8" name="TextBox 7">
            <a:extLst>
              <a:ext uri="{FF2B5EF4-FFF2-40B4-BE49-F238E27FC236}">
                <a16:creationId xmlns:a16="http://schemas.microsoft.com/office/drawing/2014/main" xmlns="" id="{A4BD30B1-2304-4661-858D-791D98EBCA7D}"/>
              </a:ext>
            </a:extLst>
          </p:cNvPr>
          <p:cNvSpPr txBox="1"/>
          <p:nvPr/>
        </p:nvSpPr>
        <p:spPr>
          <a:xfrm>
            <a:off x="8831482" y="0"/>
            <a:ext cx="312518" cy="5139869"/>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3600" dirty="0"/>
          </a:p>
          <a:p>
            <a:endParaRPr lang="en-US" dirty="0"/>
          </a:p>
          <a:p>
            <a:endParaRPr lang="en-US" dirty="0"/>
          </a:p>
          <a:p>
            <a:endParaRPr lang="en-US" dirty="0"/>
          </a:p>
          <a:p>
            <a:endParaRPr lang="en-US" sz="2200" dirty="0"/>
          </a:p>
        </p:txBody>
      </p:sp>
    </p:spTree>
    <p:extLst>
      <p:ext uri="{BB962C8B-B14F-4D97-AF65-F5344CB8AC3E}">
        <p14:creationId xmlns:p14="http://schemas.microsoft.com/office/powerpoint/2010/main" val="81465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725" y="923028"/>
            <a:ext cx="8494908" cy="3382753"/>
          </a:xfrm>
        </p:spPr>
        <p:txBody>
          <a:bodyPr>
            <a:normAutofit fontScale="77500" lnSpcReduction="20000"/>
          </a:bodyPr>
          <a:lstStyle/>
          <a:p>
            <a:pPr lvl="0"/>
            <a:r>
              <a:rPr lang="en-US" sz="3300" b="1" dirty="0">
                <a:latin typeface="+mn-lt"/>
              </a:rPr>
              <a:t>Differentiate between </a:t>
            </a:r>
            <a:r>
              <a:rPr lang="en-US" sz="3300" b="1" dirty="0" smtClean="0">
                <a:latin typeface="+mn-lt"/>
              </a:rPr>
              <a:t>conflict management </a:t>
            </a:r>
            <a:r>
              <a:rPr lang="en-US" sz="3300" b="1" dirty="0">
                <a:latin typeface="+mn-lt"/>
              </a:rPr>
              <a:t>(mandate) </a:t>
            </a:r>
            <a:r>
              <a:rPr lang="en-US" sz="3300" b="1" dirty="0" smtClean="0">
                <a:latin typeface="+mn-lt"/>
              </a:rPr>
              <a:t>and conflict </a:t>
            </a:r>
            <a:r>
              <a:rPr lang="en-US" sz="3300" b="1" dirty="0">
                <a:latin typeface="+mn-lt"/>
              </a:rPr>
              <a:t>resolution (cooperation)  </a:t>
            </a:r>
          </a:p>
          <a:p>
            <a:pPr lvl="0"/>
            <a:r>
              <a:rPr lang="en-US" sz="3300" b="1" dirty="0">
                <a:latin typeface="+mn-lt"/>
              </a:rPr>
              <a:t>Refine your listening skills in hopes that your knowledge and talents as leaders in the church will be increased</a:t>
            </a:r>
          </a:p>
          <a:p>
            <a:pPr lvl="0"/>
            <a:r>
              <a:rPr lang="en-US" sz="3300" b="1" dirty="0">
                <a:latin typeface="+mn-lt"/>
              </a:rPr>
              <a:t>Develop new methods in looking at conflict (there is no right or </a:t>
            </a:r>
            <a:r>
              <a:rPr lang="en-US" sz="3300" b="1" dirty="0" smtClean="0">
                <a:latin typeface="+mn-lt"/>
              </a:rPr>
              <a:t>wrong, </a:t>
            </a:r>
            <a:r>
              <a:rPr lang="en-US" sz="3300" b="1" dirty="0">
                <a:latin typeface="+mn-lt"/>
              </a:rPr>
              <a:t>just differing opinions that are unable to see beyond personal opinion) </a:t>
            </a:r>
          </a:p>
          <a:p>
            <a:pPr lvl="0"/>
            <a:r>
              <a:rPr lang="en-US" sz="3300" b="1" dirty="0">
                <a:latin typeface="+mn-lt"/>
              </a:rPr>
              <a:t>More fully understand and implement Matthew 18:19-20 in daily life  </a:t>
            </a:r>
          </a:p>
          <a:p>
            <a:endParaRPr lang="en-US" dirty="0"/>
          </a:p>
        </p:txBody>
      </p:sp>
      <p:sp>
        <p:nvSpPr>
          <p:cNvPr id="5" name="Title 4"/>
          <p:cNvSpPr>
            <a:spLocks noGrp="1"/>
          </p:cNvSpPr>
          <p:nvPr>
            <p:ph type="title"/>
          </p:nvPr>
        </p:nvSpPr>
        <p:spPr>
          <a:xfrm>
            <a:off x="335667" y="65779"/>
            <a:ext cx="7317014" cy="857250"/>
          </a:xfrm>
        </p:spPr>
        <p:txBody>
          <a:bodyPr>
            <a:normAutofit/>
          </a:bodyPr>
          <a:lstStyle/>
          <a:p>
            <a:r>
              <a:rPr lang="en-US" dirty="0">
                <a:solidFill>
                  <a:srgbClr val="FFC000"/>
                </a:solidFill>
              </a:rPr>
              <a:t>COURSE GOALS—</a:t>
            </a:r>
            <a:r>
              <a:rPr lang="en-US" sz="3200" dirty="0"/>
              <a:t>To be able to…</a:t>
            </a:r>
          </a:p>
        </p:txBody>
      </p:sp>
    </p:spTree>
    <p:extLst>
      <p:ext uri="{BB962C8B-B14F-4D97-AF65-F5344CB8AC3E}">
        <p14:creationId xmlns:p14="http://schemas.microsoft.com/office/powerpoint/2010/main" val="1566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344362"/>
            <a:ext cx="8516244"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1: Changing Attitudes and Transforming 	Conflict</a:t>
            </a:r>
          </a:p>
        </p:txBody>
      </p:sp>
      <p:sp>
        <p:nvSpPr>
          <p:cNvPr id="5" name="Content Placeholder 4"/>
          <p:cNvSpPr>
            <a:spLocks noGrp="1"/>
          </p:cNvSpPr>
          <p:nvPr>
            <p:ph idx="1"/>
          </p:nvPr>
        </p:nvSpPr>
        <p:spPr>
          <a:xfrm>
            <a:off x="813093" y="1674829"/>
            <a:ext cx="7080841" cy="1295187"/>
          </a:xfrm>
        </p:spPr>
        <p:txBody>
          <a:bodyPr/>
          <a:lstStyle/>
          <a:p>
            <a:r>
              <a:rPr lang="en-US" sz="2800" dirty="0">
                <a:solidFill>
                  <a:schemeClr val="tx1"/>
                </a:solidFill>
                <a:latin typeface="Arial" panose="020B0604020202020204" pitchFamily="34" charset="0"/>
                <a:cs typeface="Arial" panose="020B0604020202020204" pitchFamily="34" charset="0"/>
              </a:rPr>
              <a:t>Upon completion of this session, you should be able to identify some benefits of conflict and how you have personally grown through conflict in your own life.</a:t>
            </a:r>
          </a:p>
        </p:txBody>
      </p:sp>
    </p:spTree>
    <p:extLst>
      <p:ext uri="{BB962C8B-B14F-4D97-AF65-F5344CB8AC3E}">
        <p14:creationId xmlns:p14="http://schemas.microsoft.com/office/powerpoint/2010/main" val="412861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70" y="1764160"/>
            <a:ext cx="3759391" cy="857250"/>
          </a:xfrm>
        </p:spPr>
        <p:txBody>
          <a:bodyPr>
            <a:noAutofit/>
          </a:bodyPr>
          <a:lstStyle/>
          <a:p>
            <a:pPr algn="ctr"/>
            <a:r>
              <a:rPr lang="en-US" sz="5400" dirty="0">
                <a:effectLst>
                  <a:outerShdw blurRad="38100" dist="38100" dir="2700000" algn="tl">
                    <a:srgbClr val="000000">
                      <a:alpha val="43137"/>
                    </a:srgbClr>
                  </a:outerShdw>
                </a:effectLst>
              </a:rPr>
              <a:t>Devotion</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4498032" y="0"/>
            <a:ext cx="4645968" cy="4333740"/>
          </a:xfrm>
          <a:prstGeom prst="rect">
            <a:avLst/>
          </a:prstGeom>
        </p:spPr>
      </p:pic>
    </p:spTree>
    <p:extLst>
      <p:ext uri="{BB962C8B-B14F-4D97-AF65-F5344CB8AC3E}">
        <p14:creationId xmlns:p14="http://schemas.microsoft.com/office/powerpoint/2010/main" val="967582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2589664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03323" y="1739585"/>
            <a:ext cx="4321446" cy="857250"/>
          </a:xfrm>
        </p:spPr>
        <p:txBody>
          <a:bodyPr>
            <a:noAutofit/>
          </a:bodyPr>
          <a:lstStyle/>
          <a:p>
            <a:r>
              <a:rPr lang="en-US" sz="4200" dirty="0"/>
              <a:t>SMALL GROUPS</a:t>
            </a:r>
          </a:p>
        </p:txBody>
      </p:sp>
      <p:pic>
        <p:nvPicPr>
          <p:cNvPr id="6" name="Content Placeholder 5">
            <a:extLst>
              <a:ext uri="{FF2B5EF4-FFF2-40B4-BE49-F238E27FC236}">
                <a16:creationId xmlns:a16="http://schemas.microsoft.com/office/drawing/2014/main" xmlns="" id="{7FEA36BB-F7CD-4E56-B180-456EAE01DA5C}"/>
              </a:ext>
            </a:extLst>
          </p:cNvPr>
          <p:cNvPicPr>
            <a:picLocks noGrp="1" noChangeAspect="1"/>
          </p:cNvPicPr>
          <p:nvPr>
            <p:ph idx="1"/>
          </p:nvPr>
        </p:nvPicPr>
        <p:blipFill>
          <a:blip r:embed="rId3"/>
          <a:stretch>
            <a:fillRect/>
          </a:stretch>
        </p:blipFill>
        <p:spPr>
          <a:xfrm>
            <a:off x="2882096" y="1"/>
            <a:ext cx="6261904" cy="4328932"/>
          </a:xfrm>
          <a:prstGeom prst="rect">
            <a:avLst/>
          </a:prstGeom>
        </p:spPr>
      </p:pic>
    </p:spTree>
    <p:extLst>
      <p:ext uri="{BB962C8B-B14F-4D97-AF65-F5344CB8AC3E}">
        <p14:creationId xmlns:p14="http://schemas.microsoft.com/office/powerpoint/2010/main" val="2075020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202705" y="1737244"/>
            <a:ext cx="4329229"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181138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1A4A8EC-2268-4CD5-873D-024BB550C07A}"/>
              </a:ext>
            </a:extLst>
          </p:cNvPr>
          <p:cNvSpPr>
            <a:spLocks noGrp="1"/>
          </p:cNvSpPr>
          <p:nvPr>
            <p:ph type="title"/>
          </p:nvPr>
        </p:nvSpPr>
        <p:spPr>
          <a:xfrm>
            <a:off x="1296478" y="534960"/>
            <a:ext cx="7317014" cy="857250"/>
          </a:xfrm>
        </p:spPr>
        <p:txBody>
          <a:bodyPr/>
          <a:lstStyle/>
          <a:p>
            <a:r>
              <a:rPr lang="en-US" dirty="0"/>
              <a:t>ASSIGNMENT</a:t>
            </a:r>
          </a:p>
        </p:txBody>
      </p:sp>
      <p:sp>
        <p:nvSpPr>
          <p:cNvPr id="6" name="TextBox 5">
            <a:extLst>
              <a:ext uri="{FF2B5EF4-FFF2-40B4-BE49-F238E27FC236}">
                <a16:creationId xmlns:a16="http://schemas.microsoft.com/office/drawing/2014/main" xmlns="" id="{0CCAFE2E-1C20-4B3A-B76A-5FFF7406D38D}"/>
              </a:ext>
            </a:extLst>
          </p:cNvPr>
          <p:cNvSpPr txBox="1"/>
          <p:nvPr/>
        </p:nvSpPr>
        <p:spPr>
          <a:xfrm>
            <a:off x="3438134" y="1392210"/>
            <a:ext cx="4085864"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t>Read Chapters Three and Four of “The Spirit and Art of Conflict Transformation—Creating a Culture of </a:t>
            </a:r>
            <a:r>
              <a:rPr lang="en-US" sz="2800" dirty="0" err="1"/>
              <a:t>JustPeace</a:t>
            </a:r>
            <a:r>
              <a:rPr lang="en-US" sz="2800" dirty="0"/>
              <a:t>”</a:t>
            </a:r>
          </a:p>
        </p:txBody>
      </p:sp>
      <p:pic>
        <p:nvPicPr>
          <p:cNvPr id="7" name="Picture 6">
            <a:extLst>
              <a:ext uri="{FF2B5EF4-FFF2-40B4-BE49-F238E27FC236}">
                <a16:creationId xmlns:a16="http://schemas.microsoft.com/office/drawing/2014/main" xmlns="" id="{D65B9477-0B9F-417A-B839-A3C82B2C391E}"/>
              </a:ext>
            </a:extLst>
          </p:cNvPr>
          <p:cNvPicPr>
            <a:picLocks noChangeAspect="1"/>
          </p:cNvPicPr>
          <p:nvPr/>
        </p:nvPicPr>
        <p:blipFill>
          <a:blip r:embed="rId3"/>
          <a:stretch>
            <a:fillRect/>
          </a:stretch>
        </p:blipFill>
        <p:spPr>
          <a:xfrm>
            <a:off x="503920" y="436349"/>
            <a:ext cx="2412899" cy="3636183"/>
          </a:xfrm>
          <a:prstGeom prst="rect">
            <a:avLst/>
          </a:prstGeom>
        </p:spPr>
      </p:pic>
    </p:spTree>
    <p:extLst>
      <p:ext uri="{BB962C8B-B14F-4D97-AF65-F5344CB8AC3E}">
        <p14:creationId xmlns:p14="http://schemas.microsoft.com/office/powerpoint/2010/main" val="2913818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23" y="736816"/>
            <a:ext cx="1208203" cy="3342696"/>
          </a:xfrm>
          <a:prstGeom prst="rect">
            <a:avLst/>
          </a:prstGeom>
        </p:spPr>
      </p:pic>
      <p:sp>
        <p:nvSpPr>
          <p:cNvPr id="3" name="Title 2"/>
          <p:cNvSpPr>
            <a:spLocks noGrp="1"/>
          </p:cNvSpPr>
          <p:nvPr>
            <p:ph type="title"/>
          </p:nvPr>
        </p:nvSpPr>
        <p:spPr>
          <a:xfrm>
            <a:off x="6464252" y="4186115"/>
            <a:ext cx="2599065" cy="879347"/>
          </a:xfrm>
        </p:spPr>
        <p:txBody>
          <a:bodyPr/>
          <a:lstStyle/>
          <a:p>
            <a:r>
              <a:rPr lang="en-US" sz="5400" b="1" dirty="0">
                <a:solidFill>
                  <a:schemeClr val="bg1"/>
                </a:solidFill>
              </a:rPr>
              <a:t>PRAYER</a:t>
            </a:r>
          </a:p>
        </p:txBody>
      </p:sp>
      <p:sp>
        <p:nvSpPr>
          <p:cNvPr id="4" name="TextBox 3">
            <a:extLst>
              <a:ext uri="{FF2B5EF4-FFF2-40B4-BE49-F238E27FC236}">
                <a16:creationId xmlns:a16="http://schemas.microsoft.com/office/drawing/2014/main" xmlns="" id="{7B74745B-427F-46EB-8F55-8C3DEC1C4A59}"/>
              </a:ext>
            </a:extLst>
          </p:cNvPr>
          <p:cNvSpPr txBox="1"/>
          <p:nvPr/>
        </p:nvSpPr>
        <p:spPr>
          <a:xfrm>
            <a:off x="413075" y="499949"/>
            <a:ext cx="6051177" cy="3816429"/>
          </a:xfrm>
          <a:prstGeom prst="rect">
            <a:avLst/>
          </a:prstGeom>
          <a:noFill/>
        </p:spPr>
        <p:txBody>
          <a:bodyPr wrap="square" rtlCol="0">
            <a:spAutoFit/>
          </a:bodyPr>
          <a:lstStyle/>
          <a:p>
            <a:r>
              <a:rPr lang="en-US" sz="2800" dirty="0"/>
              <a:t>“Lord, make me an instrument of your peace, </a:t>
            </a:r>
          </a:p>
          <a:p>
            <a:r>
              <a:rPr lang="en-US" sz="2800" dirty="0"/>
              <a:t>Where there is hatred, let me sow love;</a:t>
            </a:r>
          </a:p>
          <a:p>
            <a:r>
              <a:rPr lang="en-US" sz="2800" dirty="0"/>
              <a:t>where there is injury, pardon;</a:t>
            </a:r>
          </a:p>
          <a:p>
            <a:r>
              <a:rPr lang="en-US" sz="2800" dirty="0"/>
              <a:t>where there is doubt, faith;</a:t>
            </a:r>
          </a:p>
          <a:p>
            <a:r>
              <a:rPr lang="en-US" sz="2800" dirty="0"/>
              <a:t>where there is despair, hope;</a:t>
            </a:r>
          </a:p>
          <a:p>
            <a:r>
              <a:rPr lang="en-US" sz="2800" dirty="0"/>
              <a:t>where there is darkness, light;</a:t>
            </a:r>
          </a:p>
          <a:p>
            <a:r>
              <a:rPr lang="en-US" sz="2800" dirty="0"/>
              <a:t>where there is sadness, joy; </a:t>
            </a:r>
          </a:p>
          <a:p>
            <a:endParaRPr lang="en-US" dirty="0"/>
          </a:p>
        </p:txBody>
      </p:sp>
    </p:spTree>
    <p:extLst>
      <p:ext uri="{BB962C8B-B14F-4D97-AF65-F5344CB8AC3E}">
        <p14:creationId xmlns:p14="http://schemas.microsoft.com/office/powerpoint/2010/main" val="178924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541" y="602306"/>
            <a:ext cx="1266542" cy="3504101"/>
          </a:xfrm>
          <a:prstGeom prst="rect">
            <a:avLst/>
          </a:prstGeom>
        </p:spPr>
      </p:pic>
      <p:sp>
        <p:nvSpPr>
          <p:cNvPr id="4" name="TextBox 3">
            <a:extLst>
              <a:ext uri="{FF2B5EF4-FFF2-40B4-BE49-F238E27FC236}">
                <a16:creationId xmlns:a16="http://schemas.microsoft.com/office/drawing/2014/main" xmlns="" id="{7B74745B-427F-46EB-8F55-8C3DEC1C4A59}"/>
              </a:ext>
            </a:extLst>
          </p:cNvPr>
          <p:cNvSpPr txBox="1"/>
          <p:nvPr/>
        </p:nvSpPr>
        <p:spPr>
          <a:xfrm>
            <a:off x="413075" y="431532"/>
            <a:ext cx="6292525" cy="3785652"/>
          </a:xfrm>
          <a:prstGeom prst="rect">
            <a:avLst/>
          </a:prstGeom>
          <a:noFill/>
        </p:spPr>
        <p:txBody>
          <a:bodyPr wrap="square" rtlCol="0">
            <a:spAutoFit/>
          </a:bodyPr>
          <a:lstStyle/>
          <a:p>
            <a:r>
              <a:rPr lang="en-US" sz="2800" dirty="0"/>
              <a:t>O Divine Master, grant that I may not so much seek to be consoled as to console; </a:t>
            </a:r>
          </a:p>
          <a:p>
            <a:r>
              <a:rPr lang="en-US" sz="2800" dirty="0"/>
              <a:t>to be understood as to understand; </a:t>
            </a:r>
          </a:p>
          <a:p>
            <a:r>
              <a:rPr lang="en-US" sz="2800" dirty="0"/>
              <a:t>to be loved as to love. </a:t>
            </a:r>
          </a:p>
          <a:p>
            <a:r>
              <a:rPr lang="en-US" sz="2800" dirty="0"/>
              <a:t>For it is in giving that we receive; </a:t>
            </a:r>
          </a:p>
          <a:p>
            <a:r>
              <a:rPr lang="en-US" sz="2800" dirty="0"/>
              <a:t>it is in pardoning that we are pardoned; </a:t>
            </a:r>
          </a:p>
          <a:p>
            <a:r>
              <a:rPr lang="en-US" sz="2800" dirty="0"/>
              <a:t>and it is in dying that we are born to eternal life.  Amen.”</a:t>
            </a:r>
            <a:r>
              <a:rPr lang="en-US" dirty="0"/>
              <a:t>—</a:t>
            </a:r>
            <a:r>
              <a:rPr lang="en-US" sz="1600" i="1" dirty="0"/>
              <a:t>Attributed to St. Francis of Assisi but actual author is anonymous dating previous to 1912, copyright expired</a:t>
            </a:r>
          </a:p>
        </p:txBody>
      </p:sp>
      <p:sp>
        <p:nvSpPr>
          <p:cNvPr id="5" name="Title 2">
            <a:extLst>
              <a:ext uri="{FF2B5EF4-FFF2-40B4-BE49-F238E27FC236}">
                <a16:creationId xmlns:a16="http://schemas.microsoft.com/office/drawing/2014/main" xmlns="" id="{6E28D422-ED52-4D70-B193-C2BF146EBF69}"/>
              </a:ext>
            </a:extLst>
          </p:cNvPr>
          <p:cNvSpPr txBox="1">
            <a:spLocks/>
          </p:cNvSpPr>
          <p:nvPr/>
        </p:nvSpPr>
        <p:spPr>
          <a:xfrm>
            <a:off x="6464252" y="4186115"/>
            <a:ext cx="2599065" cy="879347"/>
          </a:xfrm>
          <a:prstGeom prst="rect">
            <a:avLst/>
          </a:prstGeom>
        </p:spPr>
        <p:txBody>
          <a:bodyPr/>
          <a:lstStyle>
            <a:lvl1pPr algn="ctr" defTabSz="457200" rtl="0" eaLnBrk="1" latinLnBrk="0" hangingPunct="1">
              <a:spcBef>
                <a:spcPct val="0"/>
              </a:spcBef>
              <a:buNone/>
              <a:defRPr sz="4400" kern="1200" spc="-150">
                <a:solidFill>
                  <a:schemeClr val="tx1"/>
                </a:solidFill>
                <a:latin typeface="+mj-lt"/>
                <a:ea typeface="+mj-ea"/>
                <a:cs typeface="+mj-cs"/>
              </a:defRPr>
            </a:lvl1pPr>
          </a:lstStyle>
          <a:p>
            <a:r>
              <a:rPr lang="en-US" sz="5400" b="1">
                <a:solidFill>
                  <a:schemeClr val="bg1"/>
                </a:solidFill>
              </a:rPr>
              <a:t>PRAYER</a:t>
            </a:r>
            <a:endParaRPr lang="en-US" sz="5400" b="1" dirty="0">
              <a:solidFill>
                <a:schemeClr val="bg1"/>
              </a:solidFill>
            </a:endParaRPr>
          </a:p>
        </p:txBody>
      </p:sp>
    </p:spTree>
    <p:extLst>
      <p:ext uri="{BB962C8B-B14F-4D97-AF65-F5344CB8AC3E}">
        <p14:creationId xmlns:p14="http://schemas.microsoft.com/office/powerpoint/2010/main" val="348921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344362"/>
            <a:ext cx="8516244"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2: Learning Skills and Becoming 	Peacemakers</a:t>
            </a:r>
          </a:p>
        </p:txBody>
      </p:sp>
      <p:sp>
        <p:nvSpPr>
          <p:cNvPr id="5" name="Content Placeholder 4"/>
          <p:cNvSpPr>
            <a:spLocks noGrp="1"/>
          </p:cNvSpPr>
          <p:nvPr>
            <p:ph idx="1"/>
          </p:nvPr>
        </p:nvSpPr>
        <p:spPr>
          <a:xfrm>
            <a:off x="705517" y="1505163"/>
            <a:ext cx="7080841" cy="1295187"/>
          </a:xfrm>
        </p:spPr>
        <p:txBody>
          <a:bodyPr/>
          <a:lstStyle/>
          <a:p>
            <a:r>
              <a:rPr lang="en-US" dirty="0">
                <a:solidFill>
                  <a:schemeClr val="tx1"/>
                </a:solidFill>
              </a:rPr>
              <a:t>Upon completion of this session, you  should be aware of the importance of </a:t>
            </a:r>
            <a:r>
              <a:rPr lang="en-US" dirty="0" smtClean="0">
                <a:solidFill>
                  <a:schemeClr val="tx1"/>
                </a:solidFill>
              </a:rPr>
              <a:t>listening, </a:t>
            </a:r>
            <a:r>
              <a:rPr lang="en-US" dirty="0">
                <a:solidFill>
                  <a:schemeClr val="tx1"/>
                </a:solidFill>
              </a:rPr>
              <a:t>especially in times of </a:t>
            </a:r>
            <a:r>
              <a:rPr lang="en-US" dirty="0" smtClean="0">
                <a:solidFill>
                  <a:schemeClr val="tx1"/>
                </a:solidFill>
              </a:rPr>
              <a:t>conflict, </a:t>
            </a:r>
            <a:r>
              <a:rPr lang="en-US" dirty="0">
                <a:solidFill>
                  <a:schemeClr val="tx1"/>
                </a:solidFill>
              </a:rPr>
              <a:t>and forgiving in order to listen more clearly.</a:t>
            </a:r>
          </a:p>
          <a:p>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176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70" y="1764160"/>
            <a:ext cx="3759391" cy="857250"/>
          </a:xfrm>
        </p:spPr>
        <p:txBody>
          <a:bodyPr>
            <a:noAutofit/>
          </a:bodyPr>
          <a:lstStyle/>
          <a:p>
            <a:pPr algn="ctr"/>
            <a:r>
              <a:rPr lang="en-US" sz="5400" dirty="0">
                <a:effectLst>
                  <a:outerShdw blurRad="38100" dist="38100" dir="2700000" algn="tl">
                    <a:srgbClr val="000000">
                      <a:alpha val="43137"/>
                    </a:srgbClr>
                  </a:outerShdw>
                </a:effectLst>
              </a:rPr>
              <a:t>Devotion</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4498032" y="0"/>
            <a:ext cx="4645968" cy="4333740"/>
          </a:xfrm>
          <a:prstGeom prst="rect">
            <a:avLst/>
          </a:prstGeom>
        </p:spPr>
      </p:pic>
    </p:spTree>
    <p:extLst>
      <p:ext uri="{BB962C8B-B14F-4D97-AF65-F5344CB8AC3E}">
        <p14:creationId xmlns:p14="http://schemas.microsoft.com/office/powerpoint/2010/main" val="133365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1045606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34471" y="1726965"/>
            <a:ext cx="4240306" cy="857250"/>
          </a:xfrm>
        </p:spPr>
        <p:txBody>
          <a:bodyPr>
            <a:noAutofit/>
          </a:bodyPr>
          <a:lstStyle/>
          <a:p>
            <a:pPr algn="ctr"/>
            <a:r>
              <a:rPr lang="en-US" sz="4800" dirty="0"/>
              <a:t>ROLE PLAY</a:t>
            </a:r>
          </a:p>
        </p:txBody>
      </p:sp>
      <p:pic>
        <p:nvPicPr>
          <p:cNvPr id="5" name="Picture 4">
            <a:extLst>
              <a:ext uri="{FF2B5EF4-FFF2-40B4-BE49-F238E27FC236}">
                <a16:creationId xmlns:a16="http://schemas.microsoft.com/office/drawing/2014/main" xmlns="" id="{91736723-743E-4625-9BB1-9D15FE3874D0}"/>
              </a:ext>
            </a:extLst>
          </p:cNvPr>
          <p:cNvPicPr>
            <a:picLocks noChangeAspect="1"/>
          </p:cNvPicPr>
          <p:nvPr/>
        </p:nvPicPr>
        <p:blipFill>
          <a:blip r:embed="rId3"/>
          <a:stretch>
            <a:fillRect/>
          </a:stretch>
        </p:blipFill>
        <p:spPr>
          <a:xfrm>
            <a:off x="2734235" y="-18771"/>
            <a:ext cx="6409765" cy="4348723"/>
          </a:xfrm>
          <a:prstGeom prst="rect">
            <a:avLst/>
          </a:prstGeom>
        </p:spPr>
      </p:pic>
    </p:spTree>
    <p:extLst>
      <p:ext uri="{BB962C8B-B14F-4D97-AF65-F5344CB8AC3E}">
        <p14:creationId xmlns:p14="http://schemas.microsoft.com/office/powerpoint/2010/main" val="311334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168662"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10422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68267" y="1735843"/>
            <a:ext cx="4492795" cy="857250"/>
          </a:xfrm>
        </p:spPr>
        <p:txBody>
          <a:bodyPr>
            <a:noAutofit/>
          </a:bodyPr>
          <a:lstStyle/>
          <a:p>
            <a:pPr algn="ctr"/>
            <a:r>
              <a:rPr lang="en-US" sz="4200" dirty="0"/>
              <a:t>SMALL GROUPS</a:t>
            </a:r>
          </a:p>
        </p:txBody>
      </p:sp>
      <p:pic>
        <p:nvPicPr>
          <p:cNvPr id="6" name="Content Placeholder 5">
            <a:extLst>
              <a:ext uri="{FF2B5EF4-FFF2-40B4-BE49-F238E27FC236}">
                <a16:creationId xmlns:a16="http://schemas.microsoft.com/office/drawing/2014/main" xmlns="" id="{7FEA36BB-F7CD-4E56-B180-456EAE01DA5C}"/>
              </a:ext>
            </a:extLst>
          </p:cNvPr>
          <p:cNvPicPr>
            <a:picLocks noGrp="1" noChangeAspect="1"/>
          </p:cNvPicPr>
          <p:nvPr>
            <p:ph idx="1"/>
          </p:nvPr>
        </p:nvPicPr>
        <p:blipFill>
          <a:blip r:embed="rId3"/>
          <a:stretch>
            <a:fillRect/>
          </a:stretch>
        </p:blipFill>
        <p:spPr>
          <a:xfrm>
            <a:off x="2882096" y="1"/>
            <a:ext cx="6261904" cy="4328932"/>
          </a:xfrm>
          <a:prstGeom prst="rect">
            <a:avLst/>
          </a:prstGeom>
        </p:spPr>
      </p:pic>
    </p:spTree>
    <p:extLst>
      <p:ext uri="{BB962C8B-B14F-4D97-AF65-F5344CB8AC3E}">
        <p14:creationId xmlns:p14="http://schemas.microsoft.com/office/powerpoint/2010/main" val="2775264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1A4A8EC-2268-4CD5-873D-024BB550C07A}"/>
              </a:ext>
            </a:extLst>
          </p:cNvPr>
          <p:cNvSpPr>
            <a:spLocks noGrp="1"/>
          </p:cNvSpPr>
          <p:nvPr>
            <p:ph type="title"/>
          </p:nvPr>
        </p:nvSpPr>
        <p:spPr>
          <a:xfrm>
            <a:off x="1233725" y="266018"/>
            <a:ext cx="7317014" cy="857250"/>
          </a:xfrm>
        </p:spPr>
        <p:txBody>
          <a:bodyPr/>
          <a:lstStyle/>
          <a:p>
            <a:r>
              <a:rPr lang="en-US" dirty="0"/>
              <a:t>ASSIGNMENT</a:t>
            </a:r>
          </a:p>
        </p:txBody>
      </p:sp>
      <p:sp>
        <p:nvSpPr>
          <p:cNvPr id="6" name="TextBox 5">
            <a:extLst>
              <a:ext uri="{FF2B5EF4-FFF2-40B4-BE49-F238E27FC236}">
                <a16:creationId xmlns:a16="http://schemas.microsoft.com/office/drawing/2014/main" xmlns="" id="{0CCAFE2E-1C20-4B3A-B76A-5FFF7406D38D}"/>
              </a:ext>
            </a:extLst>
          </p:cNvPr>
          <p:cNvSpPr txBox="1"/>
          <p:nvPr/>
        </p:nvSpPr>
        <p:spPr>
          <a:xfrm>
            <a:off x="3339523" y="993160"/>
            <a:ext cx="4683890"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t>Read Chapters Five and Six before the next session – think of unresolved conflict in your present life that you might be willing to share with the group in the upcoming sessions.</a:t>
            </a:r>
          </a:p>
        </p:txBody>
      </p:sp>
      <p:pic>
        <p:nvPicPr>
          <p:cNvPr id="7" name="Picture 6">
            <a:extLst>
              <a:ext uri="{FF2B5EF4-FFF2-40B4-BE49-F238E27FC236}">
                <a16:creationId xmlns:a16="http://schemas.microsoft.com/office/drawing/2014/main" xmlns="" id="{D65B9477-0B9F-417A-B839-A3C82B2C391E}"/>
              </a:ext>
            </a:extLst>
          </p:cNvPr>
          <p:cNvPicPr>
            <a:picLocks noChangeAspect="1"/>
          </p:cNvPicPr>
          <p:nvPr/>
        </p:nvPicPr>
        <p:blipFill>
          <a:blip r:embed="rId3"/>
          <a:stretch>
            <a:fillRect/>
          </a:stretch>
        </p:blipFill>
        <p:spPr>
          <a:xfrm>
            <a:off x="503920" y="436349"/>
            <a:ext cx="2412899" cy="3636183"/>
          </a:xfrm>
          <a:prstGeom prst="rect">
            <a:avLst/>
          </a:prstGeom>
        </p:spPr>
      </p:pic>
    </p:spTree>
    <p:extLst>
      <p:ext uri="{BB962C8B-B14F-4D97-AF65-F5344CB8AC3E}">
        <p14:creationId xmlns:p14="http://schemas.microsoft.com/office/powerpoint/2010/main" val="125536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23" y="736816"/>
            <a:ext cx="1208203" cy="3342696"/>
          </a:xfrm>
          <a:prstGeom prst="rect">
            <a:avLst/>
          </a:prstGeom>
        </p:spPr>
      </p:pic>
      <p:sp>
        <p:nvSpPr>
          <p:cNvPr id="3" name="Title 2"/>
          <p:cNvSpPr>
            <a:spLocks noGrp="1"/>
          </p:cNvSpPr>
          <p:nvPr>
            <p:ph type="title"/>
          </p:nvPr>
        </p:nvSpPr>
        <p:spPr>
          <a:xfrm>
            <a:off x="6464252" y="4186115"/>
            <a:ext cx="2599065" cy="879347"/>
          </a:xfrm>
        </p:spPr>
        <p:txBody>
          <a:bodyPr/>
          <a:lstStyle/>
          <a:p>
            <a:r>
              <a:rPr lang="en-US" sz="5400" b="1" dirty="0">
                <a:solidFill>
                  <a:schemeClr val="bg1"/>
                </a:solidFill>
              </a:rPr>
              <a:t>PRAYER</a:t>
            </a:r>
          </a:p>
        </p:txBody>
      </p:sp>
      <p:sp>
        <p:nvSpPr>
          <p:cNvPr id="4" name="TextBox 3">
            <a:extLst>
              <a:ext uri="{FF2B5EF4-FFF2-40B4-BE49-F238E27FC236}">
                <a16:creationId xmlns:a16="http://schemas.microsoft.com/office/drawing/2014/main" xmlns="" id="{7B74745B-427F-46EB-8F55-8C3DEC1C4A59}"/>
              </a:ext>
            </a:extLst>
          </p:cNvPr>
          <p:cNvSpPr txBox="1"/>
          <p:nvPr/>
        </p:nvSpPr>
        <p:spPr>
          <a:xfrm>
            <a:off x="413075" y="499949"/>
            <a:ext cx="6051177" cy="3816429"/>
          </a:xfrm>
          <a:prstGeom prst="rect">
            <a:avLst/>
          </a:prstGeom>
          <a:noFill/>
        </p:spPr>
        <p:txBody>
          <a:bodyPr wrap="square" rtlCol="0">
            <a:spAutoFit/>
          </a:bodyPr>
          <a:lstStyle/>
          <a:p>
            <a:r>
              <a:rPr lang="en-US" sz="2800" dirty="0"/>
              <a:t>“Lord, make me an instrument of your peace, </a:t>
            </a:r>
          </a:p>
          <a:p>
            <a:r>
              <a:rPr lang="en-US" sz="2800" dirty="0"/>
              <a:t>Where there is hatred, let me sow love;</a:t>
            </a:r>
          </a:p>
          <a:p>
            <a:r>
              <a:rPr lang="en-US" sz="2800" dirty="0"/>
              <a:t>where there is injury, pardon;</a:t>
            </a:r>
          </a:p>
          <a:p>
            <a:r>
              <a:rPr lang="en-US" sz="2800" dirty="0"/>
              <a:t>where there is doubt, faith;</a:t>
            </a:r>
          </a:p>
          <a:p>
            <a:r>
              <a:rPr lang="en-US" sz="2800" dirty="0"/>
              <a:t>where there is despair, hope;</a:t>
            </a:r>
          </a:p>
          <a:p>
            <a:r>
              <a:rPr lang="en-US" sz="2800" dirty="0"/>
              <a:t>where there is darkness, light;</a:t>
            </a:r>
          </a:p>
          <a:p>
            <a:r>
              <a:rPr lang="en-US" sz="2800" dirty="0"/>
              <a:t>where there is sadness, joy; </a:t>
            </a:r>
          </a:p>
          <a:p>
            <a:endParaRPr lang="en-US" dirty="0"/>
          </a:p>
        </p:txBody>
      </p:sp>
    </p:spTree>
    <p:extLst>
      <p:ext uri="{BB962C8B-B14F-4D97-AF65-F5344CB8AC3E}">
        <p14:creationId xmlns:p14="http://schemas.microsoft.com/office/powerpoint/2010/main" val="496778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541" y="602306"/>
            <a:ext cx="1266542" cy="3504101"/>
          </a:xfrm>
          <a:prstGeom prst="rect">
            <a:avLst/>
          </a:prstGeom>
        </p:spPr>
      </p:pic>
      <p:sp>
        <p:nvSpPr>
          <p:cNvPr id="4" name="TextBox 3">
            <a:extLst>
              <a:ext uri="{FF2B5EF4-FFF2-40B4-BE49-F238E27FC236}">
                <a16:creationId xmlns:a16="http://schemas.microsoft.com/office/drawing/2014/main" xmlns="" id="{7B74745B-427F-46EB-8F55-8C3DEC1C4A59}"/>
              </a:ext>
            </a:extLst>
          </p:cNvPr>
          <p:cNvSpPr txBox="1"/>
          <p:nvPr/>
        </p:nvSpPr>
        <p:spPr>
          <a:xfrm>
            <a:off x="413075" y="431532"/>
            <a:ext cx="6292525" cy="3785652"/>
          </a:xfrm>
          <a:prstGeom prst="rect">
            <a:avLst/>
          </a:prstGeom>
          <a:noFill/>
        </p:spPr>
        <p:txBody>
          <a:bodyPr wrap="square" rtlCol="0">
            <a:spAutoFit/>
          </a:bodyPr>
          <a:lstStyle/>
          <a:p>
            <a:r>
              <a:rPr lang="en-US" sz="2800" dirty="0"/>
              <a:t>O Divine Master, grant that I may not so much seek to be consoled as to console; </a:t>
            </a:r>
          </a:p>
          <a:p>
            <a:r>
              <a:rPr lang="en-US" sz="2800" dirty="0"/>
              <a:t>to be understood as to understand; </a:t>
            </a:r>
          </a:p>
          <a:p>
            <a:r>
              <a:rPr lang="en-US" sz="2800" dirty="0"/>
              <a:t>to be loved as to love. </a:t>
            </a:r>
          </a:p>
          <a:p>
            <a:r>
              <a:rPr lang="en-US" sz="2800" dirty="0"/>
              <a:t>For it is in giving that we receive; </a:t>
            </a:r>
          </a:p>
          <a:p>
            <a:r>
              <a:rPr lang="en-US" sz="2800" dirty="0"/>
              <a:t>it is in pardoning that we are pardoned; </a:t>
            </a:r>
          </a:p>
          <a:p>
            <a:r>
              <a:rPr lang="en-US" sz="2800" dirty="0"/>
              <a:t>and it is in dying that we are born to eternal life.  Amen.”</a:t>
            </a:r>
            <a:r>
              <a:rPr lang="en-US" dirty="0"/>
              <a:t>—</a:t>
            </a:r>
            <a:r>
              <a:rPr lang="en-US" sz="1600" i="1" dirty="0"/>
              <a:t>Attributed to St. Francis of Assisi but actual author is anonymous dating previous to 1912, copyright expired</a:t>
            </a:r>
          </a:p>
        </p:txBody>
      </p:sp>
      <p:sp>
        <p:nvSpPr>
          <p:cNvPr id="5" name="Title 2">
            <a:extLst>
              <a:ext uri="{FF2B5EF4-FFF2-40B4-BE49-F238E27FC236}">
                <a16:creationId xmlns:a16="http://schemas.microsoft.com/office/drawing/2014/main" xmlns="" id="{6E28D422-ED52-4D70-B193-C2BF146EBF69}"/>
              </a:ext>
            </a:extLst>
          </p:cNvPr>
          <p:cNvSpPr txBox="1">
            <a:spLocks/>
          </p:cNvSpPr>
          <p:nvPr/>
        </p:nvSpPr>
        <p:spPr>
          <a:xfrm>
            <a:off x="6464252" y="4186115"/>
            <a:ext cx="2599065" cy="879347"/>
          </a:xfrm>
          <a:prstGeom prst="rect">
            <a:avLst/>
          </a:prstGeom>
        </p:spPr>
        <p:txBody>
          <a:bodyPr/>
          <a:lstStyle>
            <a:lvl1pPr algn="ctr" defTabSz="457200" rtl="0" eaLnBrk="1" latinLnBrk="0" hangingPunct="1">
              <a:spcBef>
                <a:spcPct val="0"/>
              </a:spcBef>
              <a:buNone/>
              <a:defRPr sz="4400" kern="1200" spc="-150">
                <a:solidFill>
                  <a:schemeClr val="tx1"/>
                </a:solidFill>
                <a:latin typeface="+mj-lt"/>
                <a:ea typeface="+mj-ea"/>
                <a:cs typeface="+mj-cs"/>
              </a:defRPr>
            </a:lvl1pPr>
          </a:lstStyle>
          <a:p>
            <a:r>
              <a:rPr lang="en-US" sz="5400" b="1">
                <a:solidFill>
                  <a:schemeClr val="bg1"/>
                </a:solidFill>
              </a:rPr>
              <a:t>PRAYER</a:t>
            </a:r>
            <a:endParaRPr lang="en-US" sz="5400" b="1" dirty="0">
              <a:solidFill>
                <a:schemeClr val="bg1"/>
              </a:solidFill>
            </a:endParaRPr>
          </a:p>
        </p:txBody>
      </p:sp>
    </p:spTree>
    <p:extLst>
      <p:ext uri="{BB962C8B-B14F-4D97-AF65-F5344CB8AC3E}">
        <p14:creationId xmlns:p14="http://schemas.microsoft.com/office/powerpoint/2010/main" val="721350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344362"/>
            <a:ext cx="8516244"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3: Engaging in Conflict—Process Rituals</a:t>
            </a:r>
          </a:p>
        </p:txBody>
      </p:sp>
      <p:sp>
        <p:nvSpPr>
          <p:cNvPr id="5" name="Content Placeholder 4"/>
          <p:cNvSpPr>
            <a:spLocks noGrp="1"/>
          </p:cNvSpPr>
          <p:nvPr>
            <p:ph idx="1"/>
          </p:nvPr>
        </p:nvSpPr>
        <p:spPr>
          <a:xfrm>
            <a:off x="768270" y="1201612"/>
            <a:ext cx="7080841" cy="1295187"/>
          </a:xfrm>
        </p:spPr>
        <p:txBody>
          <a:bodyPr/>
          <a:lstStyle/>
          <a:p>
            <a:r>
              <a:rPr lang="en-US" dirty="0">
                <a:solidFill>
                  <a:schemeClr val="tx1"/>
                </a:solidFill>
              </a:rPr>
              <a:t>Upon completion of this session, you should be able to identify some benefits of conflict and how you have personally grown through conflict in your own life.</a:t>
            </a:r>
          </a:p>
          <a:p>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2489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70" y="1764160"/>
            <a:ext cx="3759391" cy="857250"/>
          </a:xfrm>
        </p:spPr>
        <p:txBody>
          <a:bodyPr>
            <a:noAutofit/>
          </a:bodyPr>
          <a:lstStyle/>
          <a:p>
            <a:pPr algn="ctr"/>
            <a:r>
              <a:rPr lang="en-US" sz="5400" dirty="0">
                <a:effectLst>
                  <a:outerShdw blurRad="38100" dist="38100" dir="2700000" algn="tl">
                    <a:srgbClr val="000000">
                      <a:alpha val="43137"/>
                    </a:srgbClr>
                  </a:outerShdw>
                </a:effectLst>
              </a:rPr>
              <a:t>Devotion</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4498032" y="0"/>
            <a:ext cx="4645968" cy="4333740"/>
          </a:xfrm>
          <a:prstGeom prst="rect">
            <a:avLst/>
          </a:prstGeom>
        </p:spPr>
      </p:pic>
    </p:spTree>
    <p:extLst>
      <p:ext uri="{BB962C8B-B14F-4D97-AF65-F5344CB8AC3E}">
        <p14:creationId xmlns:p14="http://schemas.microsoft.com/office/powerpoint/2010/main" val="3238110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2792198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77907" y="1817315"/>
            <a:ext cx="4240306" cy="857250"/>
          </a:xfrm>
        </p:spPr>
        <p:txBody>
          <a:bodyPr>
            <a:noAutofit/>
          </a:bodyPr>
          <a:lstStyle/>
          <a:p>
            <a:pPr algn="ctr"/>
            <a:r>
              <a:rPr lang="en-US" sz="4800" dirty="0"/>
              <a:t>CIRCLE WAY</a:t>
            </a:r>
          </a:p>
        </p:txBody>
      </p:sp>
      <p:pic>
        <p:nvPicPr>
          <p:cNvPr id="4" name="Picture 3">
            <a:extLst>
              <a:ext uri="{FF2B5EF4-FFF2-40B4-BE49-F238E27FC236}">
                <a16:creationId xmlns:a16="http://schemas.microsoft.com/office/drawing/2014/main" xmlns="" id="{0A7E0B97-F478-420A-860F-1B28B04696C3}"/>
              </a:ext>
            </a:extLst>
          </p:cNvPr>
          <p:cNvPicPr>
            <a:picLocks noChangeAspect="1"/>
          </p:cNvPicPr>
          <p:nvPr/>
        </p:nvPicPr>
        <p:blipFill>
          <a:blip r:embed="rId3"/>
          <a:stretch>
            <a:fillRect/>
          </a:stretch>
        </p:blipFill>
        <p:spPr>
          <a:xfrm>
            <a:off x="2414308" y="125787"/>
            <a:ext cx="6615953" cy="4060732"/>
          </a:xfrm>
          <a:prstGeom prst="rect">
            <a:avLst/>
          </a:prstGeom>
        </p:spPr>
      </p:pic>
    </p:spTree>
    <p:extLst>
      <p:ext uri="{BB962C8B-B14F-4D97-AF65-F5344CB8AC3E}">
        <p14:creationId xmlns:p14="http://schemas.microsoft.com/office/powerpoint/2010/main" val="1675304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168662"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3102560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2962135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1A4A8EC-2268-4CD5-873D-024BB550C07A}"/>
              </a:ext>
            </a:extLst>
          </p:cNvPr>
          <p:cNvSpPr>
            <a:spLocks noGrp="1"/>
          </p:cNvSpPr>
          <p:nvPr>
            <p:ph type="title"/>
          </p:nvPr>
        </p:nvSpPr>
        <p:spPr>
          <a:xfrm>
            <a:off x="1233725" y="266018"/>
            <a:ext cx="7317014" cy="857250"/>
          </a:xfrm>
        </p:spPr>
        <p:txBody>
          <a:bodyPr/>
          <a:lstStyle/>
          <a:p>
            <a:r>
              <a:rPr lang="en-US" dirty="0"/>
              <a:t>ASSIGNMENT</a:t>
            </a:r>
          </a:p>
        </p:txBody>
      </p:sp>
      <p:sp>
        <p:nvSpPr>
          <p:cNvPr id="6" name="TextBox 5">
            <a:extLst>
              <a:ext uri="{FF2B5EF4-FFF2-40B4-BE49-F238E27FC236}">
                <a16:creationId xmlns:a16="http://schemas.microsoft.com/office/drawing/2014/main" xmlns="" id="{0CCAFE2E-1C20-4B3A-B76A-5FFF7406D38D}"/>
              </a:ext>
            </a:extLst>
          </p:cNvPr>
          <p:cNvSpPr txBox="1"/>
          <p:nvPr/>
        </p:nvSpPr>
        <p:spPr>
          <a:xfrm>
            <a:off x="3339523" y="993160"/>
            <a:ext cx="468389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Read Chapters Seven and Eight before </a:t>
            </a:r>
            <a:r>
              <a:rPr lang="en-US" sz="2800" dirty="0" smtClean="0"/>
              <a:t>the next </a:t>
            </a:r>
            <a:r>
              <a:rPr lang="en-US" sz="2800" dirty="0"/>
              <a:t>session.</a:t>
            </a:r>
          </a:p>
        </p:txBody>
      </p:sp>
      <p:pic>
        <p:nvPicPr>
          <p:cNvPr id="7" name="Picture 6">
            <a:extLst>
              <a:ext uri="{FF2B5EF4-FFF2-40B4-BE49-F238E27FC236}">
                <a16:creationId xmlns:a16="http://schemas.microsoft.com/office/drawing/2014/main" xmlns="" id="{D65B9477-0B9F-417A-B839-A3C82B2C391E}"/>
              </a:ext>
            </a:extLst>
          </p:cNvPr>
          <p:cNvPicPr>
            <a:picLocks noChangeAspect="1"/>
          </p:cNvPicPr>
          <p:nvPr/>
        </p:nvPicPr>
        <p:blipFill>
          <a:blip r:embed="rId3"/>
          <a:stretch>
            <a:fillRect/>
          </a:stretch>
        </p:blipFill>
        <p:spPr>
          <a:xfrm>
            <a:off x="503920" y="436349"/>
            <a:ext cx="2412899" cy="3636183"/>
          </a:xfrm>
          <a:prstGeom prst="rect">
            <a:avLst/>
          </a:prstGeom>
        </p:spPr>
      </p:pic>
    </p:spTree>
    <p:extLst>
      <p:ext uri="{BB962C8B-B14F-4D97-AF65-F5344CB8AC3E}">
        <p14:creationId xmlns:p14="http://schemas.microsoft.com/office/powerpoint/2010/main" val="154461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23" y="736816"/>
            <a:ext cx="1208203" cy="3342696"/>
          </a:xfrm>
          <a:prstGeom prst="rect">
            <a:avLst/>
          </a:prstGeom>
        </p:spPr>
      </p:pic>
      <p:sp>
        <p:nvSpPr>
          <p:cNvPr id="3" name="Title 2"/>
          <p:cNvSpPr>
            <a:spLocks noGrp="1"/>
          </p:cNvSpPr>
          <p:nvPr>
            <p:ph type="title"/>
          </p:nvPr>
        </p:nvSpPr>
        <p:spPr>
          <a:xfrm>
            <a:off x="6464252" y="4186115"/>
            <a:ext cx="2599065" cy="879347"/>
          </a:xfrm>
        </p:spPr>
        <p:txBody>
          <a:bodyPr/>
          <a:lstStyle/>
          <a:p>
            <a:r>
              <a:rPr lang="en-US" sz="5400" b="1" dirty="0">
                <a:solidFill>
                  <a:schemeClr val="bg1"/>
                </a:solidFill>
              </a:rPr>
              <a:t>PRAYER</a:t>
            </a:r>
          </a:p>
        </p:txBody>
      </p:sp>
      <p:sp>
        <p:nvSpPr>
          <p:cNvPr id="4" name="TextBox 3">
            <a:extLst>
              <a:ext uri="{FF2B5EF4-FFF2-40B4-BE49-F238E27FC236}">
                <a16:creationId xmlns:a16="http://schemas.microsoft.com/office/drawing/2014/main" xmlns="" id="{7B74745B-427F-46EB-8F55-8C3DEC1C4A59}"/>
              </a:ext>
            </a:extLst>
          </p:cNvPr>
          <p:cNvSpPr txBox="1"/>
          <p:nvPr/>
        </p:nvSpPr>
        <p:spPr>
          <a:xfrm>
            <a:off x="413075" y="499949"/>
            <a:ext cx="6051177" cy="3816429"/>
          </a:xfrm>
          <a:prstGeom prst="rect">
            <a:avLst/>
          </a:prstGeom>
          <a:noFill/>
        </p:spPr>
        <p:txBody>
          <a:bodyPr wrap="square" rtlCol="0">
            <a:spAutoFit/>
          </a:bodyPr>
          <a:lstStyle/>
          <a:p>
            <a:r>
              <a:rPr lang="en-US" sz="2800" dirty="0"/>
              <a:t>“Lord, make me an instrument of your peace, </a:t>
            </a:r>
          </a:p>
          <a:p>
            <a:r>
              <a:rPr lang="en-US" sz="2800" dirty="0"/>
              <a:t>Where there is hatred, let me sow love;</a:t>
            </a:r>
          </a:p>
          <a:p>
            <a:r>
              <a:rPr lang="en-US" sz="2800" dirty="0"/>
              <a:t>where there is injury, pardon;</a:t>
            </a:r>
          </a:p>
          <a:p>
            <a:r>
              <a:rPr lang="en-US" sz="2800" dirty="0"/>
              <a:t>where there is doubt, faith;</a:t>
            </a:r>
          </a:p>
          <a:p>
            <a:r>
              <a:rPr lang="en-US" sz="2800" dirty="0"/>
              <a:t>where there is despair, hope;</a:t>
            </a:r>
          </a:p>
          <a:p>
            <a:r>
              <a:rPr lang="en-US" sz="2800" dirty="0"/>
              <a:t>where there is darkness, light;</a:t>
            </a:r>
          </a:p>
          <a:p>
            <a:r>
              <a:rPr lang="en-US" sz="2800" dirty="0"/>
              <a:t>where there is sadness, joy; </a:t>
            </a:r>
          </a:p>
          <a:p>
            <a:endParaRPr lang="en-US" dirty="0"/>
          </a:p>
        </p:txBody>
      </p:sp>
    </p:spTree>
    <p:extLst>
      <p:ext uri="{BB962C8B-B14F-4D97-AF65-F5344CB8AC3E}">
        <p14:creationId xmlns:p14="http://schemas.microsoft.com/office/powerpoint/2010/main" val="2175730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541" y="602306"/>
            <a:ext cx="1266542" cy="3504101"/>
          </a:xfrm>
          <a:prstGeom prst="rect">
            <a:avLst/>
          </a:prstGeom>
        </p:spPr>
      </p:pic>
      <p:sp>
        <p:nvSpPr>
          <p:cNvPr id="4" name="TextBox 3">
            <a:extLst>
              <a:ext uri="{FF2B5EF4-FFF2-40B4-BE49-F238E27FC236}">
                <a16:creationId xmlns:a16="http://schemas.microsoft.com/office/drawing/2014/main" xmlns="" id="{7B74745B-427F-46EB-8F55-8C3DEC1C4A59}"/>
              </a:ext>
            </a:extLst>
          </p:cNvPr>
          <p:cNvSpPr txBox="1"/>
          <p:nvPr/>
        </p:nvSpPr>
        <p:spPr>
          <a:xfrm>
            <a:off x="413075" y="431532"/>
            <a:ext cx="6292525" cy="3785652"/>
          </a:xfrm>
          <a:prstGeom prst="rect">
            <a:avLst/>
          </a:prstGeom>
          <a:noFill/>
        </p:spPr>
        <p:txBody>
          <a:bodyPr wrap="square" rtlCol="0">
            <a:spAutoFit/>
          </a:bodyPr>
          <a:lstStyle/>
          <a:p>
            <a:r>
              <a:rPr lang="en-US" sz="2800" dirty="0"/>
              <a:t>O Divine Master, grant that I may not so much seek to be consoled as to console; </a:t>
            </a:r>
          </a:p>
          <a:p>
            <a:r>
              <a:rPr lang="en-US" sz="2800" dirty="0"/>
              <a:t>to be understood as to understand; </a:t>
            </a:r>
          </a:p>
          <a:p>
            <a:r>
              <a:rPr lang="en-US" sz="2800" dirty="0"/>
              <a:t>to be loved as to love. </a:t>
            </a:r>
          </a:p>
          <a:p>
            <a:r>
              <a:rPr lang="en-US" sz="2800" dirty="0"/>
              <a:t>For it is in giving that we receive; </a:t>
            </a:r>
          </a:p>
          <a:p>
            <a:r>
              <a:rPr lang="en-US" sz="2800" dirty="0"/>
              <a:t>it is in pardoning that we are pardoned; </a:t>
            </a:r>
          </a:p>
          <a:p>
            <a:r>
              <a:rPr lang="en-US" sz="2800" dirty="0"/>
              <a:t>and it is in dying that we are born to eternal life.  Amen.”</a:t>
            </a:r>
            <a:r>
              <a:rPr lang="en-US" dirty="0"/>
              <a:t>—</a:t>
            </a:r>
            <a:r>
              <a:rPr lang="en-US" sz="1600" i="1" dirty="0"/>
              <a:t>Attributed to St. Francis of Assisi but actual author is anonymous dating previous to 1912, copyright expired</a:t>
            </a:r>
          </a:p>
        </p:txBody>
      </p:sp>
      <p:sp>
        <p:nvSpPr>
          <p:cNvPr id="5" name="Title 2">
            <a:extLst>
              <a:ext uri="{FF2B5EF4-FFF2-40B4-BE49-F238E27FC236}">
                <a16:creationId xmlns:a16="http://schemas.microsoft.com/office/drawing/2014/main" xmlns="" id="{6E28D422-ED52-4D70-B193-C2BF146EBF69}"/>
              </a:ext>
            </a:extLst>
          </p:cNvPr>
          <p:cNvSpPr txBox="1">
            <a:spLocks/>
          </p:cNvSpPr>
          <p:nvPr/>
        </p:nvSpPr>
        <p:spPr>
          <a:xfrm>
            <a:off x="6464252" y="4186115"/>
            <a:ext cx="2599065" cy="879347"/>
          </a:xfrm>
          <a:prstGeom prst="rect">
            <a:avLst/>
          </a:prstGeom>
        </p:spPr>
        <p:txBody>
          <a:bodyPr/>
          <a:lstStyle>
            <a:lvl1pPr algn="ctr" defTabSz="457200" rtl="0" eaLnBrk="1" latinLnBrk="0" hangingPunct="1">
              <a:spcBef>
                <a:spcPct val="0"/>
              </a:spcBef>
              <a:buNone/>
              <a:defRPr sz="4400" kern="1200" spc="-150">
                <a:solidFill>
                  <a:schemeClr val="tx1"/>
                </a:solidFill>
                <a:latin typeface="+mj-lt"/>
                <a:ea typeface="+mj-ea"/>
                <a:cs typeface="+mj-cs"/>
              </a:defRPr>
            </a:lvl1pPr>
          </a:lstStyle>
          <a:p>
            <a:r>
              <a:rPr lang="en-US" sz="5400" b="1">
                <a:solidFill>
                  <a:schemeClr val="bg1"/>
                </a:solidFill>
              </a:rPr>
              <a:t>PRAYER</a:t>
            </a:r>
            <a:endParaRPr lang="en-US" sz="5400" b="1" dirty="0">
              <a:solidFill>
                <a:schemeClr val="bg1"/>
              </a:solidFill>
            </a:endParaRPr>
          </a:p>
        </p:txBody>
      </p:sp>
    </p:spTree>
    <p:extLst>
      <p:ext uri="{BB962C8B-B14F-4D97-AF65-F5344CB8AC3E}">
        <p14:creationId xmlns:p14="http://schemas.microsoft.com/office/powerpoint/2010/main" val="2573150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0" y="147139"/>
            <a:ext cx="877644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4: Finding the Positive and Meeting Needs</a:t>
            </a:r>
          </a:p>
        </p:txBody>
      </p:sp>
      <p:sp>
        <p:nvSpPr>
          <p:cNvPr id="5" name="Content Placeholder 4"/>
          <p:cNvSpPr>
            <a:spLocks noGrp="1"/>
          </p:cNvSpPr>
          <p:nvPr>
            <p:ph idx="1"/>
          </p:nvPr>
        </p:nvSpPr>
        <p:spPr>
          <a:xfrm>
            <a:off x="732412" y="1031058"/>
            <a:ext cx="7075848" cy="1295187"/>
          </a:xfrm>
        </p:spPr>
        <p:txBody>
          <a:bodyPr/>
          <a:lstStyle/>
          <a:p>
            <a:r>
              <a:rPr lang="en-US" dirty="0">
                <a:solidFill>
                  <a:schemeClr val="tx1"/>
                </a:solidFill>
              </a:rPr>
              <a:t>Upon completion of this session, you should be able to see how conflict can help you see there is more than one side to every issue and all parties have valid concerns that need to be addressed.</a:t>
            </a:r>
          </a:p>
          <a:p>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510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70" y="1764160"/>
            <a:ext cx="3759391" cy="857250"/>
          </a:xfrm>
        </p:spPr>
        <p:txBody>
          <a:bodyPr>
            <a:noAutofit/>
          </a:bodyPr>
          <a:lstStyle/>
          <a:p>
            <a:pPr algn="ctr"/>
            <a:r>
              <a:rPr lang="en-US" sz="5400" dirty="0">
                <a:effectLst>
                  <a:outerShdw blurRad="38100" dist="38100" dir="2700000" algn="tl">
                    <a:srgbClr val="000000">
                      <a:alpha val="43137"/>
                    </a:srgbClr>
                  </a:outerShdw>
                </a:effectLst>
              </a:rPr>
              <a:t>Devotion</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4498032" y="0"/>
            <a:ext cx="4645968" cy="4333740"/>
          </a:xfrm>
          <a:prstGeom prst="rect">
            <a:avLst/>
          </a:prstGeom>
        </p:spPr>
      </p:pic>
    </p:spTree>
    <p:extLst>
      <p:ext uri="{BB962C8B-B14F-4D97-AF65-F5344CB8AC3E}">
        <p14:creationId xmlns:p14="http://schemas.microsoft.com/office/powerpoint/2010/main" val="2105242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3646857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2" y="1817315"/>
            <a:ext cx="4240306" cy="857250"/>
          </a:xfrm>
        </p:spPr>
        <p:txBody>
          <a:bodyPr>
            <a:noAutofit/>
          </a:bodyPr>
          <a:lstStyle/>
          <a:p>
            <a:pPr algn="ctr"/>
            <a:r>
              <a:rPr lang="en-US" sz="4800" dirty="0"/>
              <a:t>Appreciative Inquiry</a:t>
            </a:r>
          </a:p>
        </p:txBody>
      </p:sp>
      <p:pic>
        <p:nvPicPr>
          <p:cNvPr id="4" name="Picture 3">
            <a:extLst>
              <a:ext uri="{FF2B5EF4-FFF2-40B4-BE49-F238E27FC236}">
                <a16:creationId xmlns:a16="http://schemas.microsoft.com/office/drawing/2014/main" xmlns="" id="{0A7E0B97-F478-420A-860F-1B28B04696C3}"/>
              </a:ext>
            </a:extLst>
          </p:cNvPr>
          <p:cNvPicPr>
            <a:picLocks noChangeAspect="1"/>
          </p:cNvPicPr>
          <p:nvPr/>
        </p:nvPicPr>
        <p:blipFill>
          <a:blip r:embed="rId3"/>
          <a:stretch>
            <a:fillRect/>
          </a:stretch>
        </p:blipFill>
        <p:spPr>
          <a:xfrm>
            <a:off x="3218330" y="125787"/>
            <a:ext cx="5811932" cy="4060732"/>
          </a:xfrm>
          <a:prstGeom prst="rect">
            <a:avLst/>
          </a:prstGeom>
        </p:spPr>
      </p:pic>
    </p:spTree>
    <p:extLst>
      <p:ext uri="{BB962C8B-B14F-4D97-AF65-F5344CB8AC3E}">
        <p14:creationId xmlns:p14="http://schemas.microsoft.com/office/powerpoint/2010/main" val="4680155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168662"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1098118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1350684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68267" y="1735843"/>
            <a:ext cx="4492795" cy="857250"/>
          </a:xfrm>
        </p:spPr>
        <p:txBody>
          <a:bodyPr>
            <a:noAutofit/>
          </a:bodyPr>
          <a:lstStyle/>
          <a:p>
            <a:pPr algn="ctr"/>
            <a:r>
              <a:rPr lang="en-US" sz="4200" dirty="0"/>
              <a:t>SMALL GROUPS</a:t>
            </a:r>
          </a:p>
        </p:txBody>
      </p:sp>
      <p:pic>
        <p:nvPicPr>
          <p:cNvPr id="6" name="Content Placeholder 5">
            <a:extLst>
              <a:ext uri="{FF2B5EF4-FFF2-40B4-BE49-F238E27FC236}">
                <a16:creationId xmlns:a16="http://schemas.microsoft.com/office/drawing/2014/main" xmlns="" id="{7FEA36BB-F7CD-4E56-B180-456EAE01DA5C}"/>
              </a:ext>
            </a:extLst>
          </p:cNvPr>
          <p:cNvPicPr>
            <a:picLocks noGrp="1" noChangeAspect="1"/>
          </p:cNvPicPr>
          <p:nvPr>
            <p:ph idx="1"/>
          </p:nvPr>
        </p:nvPicPr>
        <p:blipFill>
          <a:blip r:embed="rId3"/>
          <a:stretch>
            <a:fillRect/>
          </a:stretch>
        </p:blipFill>
        <p:spPr>
          <a:xfrm>
            <a:off x="2882096" y="1"/>
            <a:ext cx="6261904" cy="4328932"/>
          </a:xfrm>
          <a:prstGeom prst="rect">
            <a:avLst/>
          </a:prstGeom>
        </p:spPr>
      </p:pic>
    </p:spTree>
    <p:extLst>
      <p:ext uri="{BB962C8B-B14F-4D97-AF65-F5344CB8AC3E}">
        <p14:creationId xmlns:p14="http://schemas.microsoft.com/office/powerpoint/2010/main" val="2308337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11A4A8EC-2268-4CD5-873D-024BB550C07A}"/>
              </a:ext>
            </a:extLst>
          </p:cNvPr>
          <p:cNvSpPr>
            <a:spLocks noGrp="1"/>
          </p:cNvSpPr>
          <p:nvPr>
            <p:ph type="title"/>
          </p:nvPr>
        </p:nvSpPr>
        <p:spPr>
          <a:xfrm>
            <a:off x="1233725" y="266018"/>
            <a:ext cx="7317014" cy="857250"/>
          </a:xfrm>
        </p:spPr>
        <p:txBody>
          <a:bodyPr/>
          <a:lstStyle/>
          <a:p>
            <a:r>
              <a:rPr lang="en-US" dirty="0"/>
              <a:t>ASSIGNMENT</a:t>
            </a:r>
          </a:p>
        </p:txBody>
      </p:sp>
      <p:sp>
        <p:nvSpPr>
          <p:cNvPr id="6" name="TextBox 5">
            <a:extLst>
              <a:ext uri="{FF2B5EF4-FFF2-40B4-BE49-F238E27FC236}">
                <a16:creationId xmlns:a16="http://schemas.microsoft.com/office/drawing/2014/main" xmlns="" id="{0CCAFE2E-1C20-4B3A-B76A-5FFF7406D38D}"/>
              </a:ext>
            </a:extLst>
          </p:cNvPr>
          <p:cNvSpPr txBox="1"/>
          <p:nvPr/>
        </p:nvSpPr>
        <p:spPr>
          <a:xfrm>
            <a:off x="3339523" y="993160"/>
            <a:ext cx="4683890"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Read Chapters Seven and Eight before </a:t>
            </a:r>
            <a:r>
              <a:rPr lang="en-US" sz="2800" dirty="0" smtClean="0"/>
              <a:t>the next </a:t>
            </a:r>
            <a:r>
              <a:rPr lang="en-US" sz="2800" dirty="0"/>
              <a:t>session.</a:t>
            </a:r>
          </a:p>
        </p:txBody>
      </p:sp>
      <p:pic>
        <p:nvPicPr>
          <p:cNvPr id="7" name="Picture 6">
            <a:extLst>
              <a:ext uri="{FF2B5EF4-FFF2-40B4-BE49-F238E27FC236}">
                <a16:creationId xmlns:a16="http://schemas.microsoft.com/office/drawing/2014/main" xmlns="" id="{D65B9477-0B9F-417A-B839-A3C82B2C391E}"/>
              </a:ext>
            </a:extLst>
          </p:cNvPr>
          <p:cNvPicPr>
            <a:picLocks noChangeAspect="1"/>
          </p:cNvPicPr>
          <p:nvPr/>
        </p:nvPicPr>
        <p:blipFill>
          <a:blip r:embed="rId3"/>
          <a:stretch>
            <a:fillRect/>
          </a:stretch>
        </p:blipFill>
        <p:spPr>
          <a:xfrm>
            <a:off x="503920" y="436349"/>
            <a:ext cx="2412899" cy="3636183"/>
          </a:xfrm>
          <a:prstGeom prst="rect">
            <a:avLst/>
          </a:prstGeom>
        </p:spPr>
      </p:pic>
    </p:spTree>
    <p:extLst>
      <p:ext uri="{BB962C8B-B14F-4D97-AF65-F5344CB8AC3E}">
        <p14:creationId xmlns:p14="http://schemas.microsoft.com/office/powerpoint/2010/main" val="3442508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23" y="736816"/>
            <a:ext cx="1208203" cy="3342696"/>
          </a:xfrm>
          <a:prstGeom prst="rect">
            <a:avLst/>
          </a:prstGeom>
        </p:spPr>
      </p:pic>
      <p:sp>
        <p:nvSpPr>
          <p:cNvPr id="3" name="Title 2"/>
          <p:cNvSpPr>
            <a:spLocks noGrp="1"/>
          </p:cNvSpPr>
          <p:nvPr>
            <p:ph type="title"/>
          </p:nvPr>
        </p:nvSpPr>
        <p:spPr>
          <a:xfrm>
            <a:off x="6464252" y="4186115"/>
            <a:ext cx="2599065" cy="879347"/>
          </a:xfrm>
        </p:spPr>
        <p:txBody>
          <a:bodyPr/>
          <a:lstStyle/>
          <a:p>
            <a:r>
              <a:rPr lang="en-US" sz="5400" b="1" dirty="0">
                <a:solidFill>
                  <a:schemeClr val="bg1"/>
                </a:solidFill>
              </a:rPr>
              <a:t>PRAYER</a:t>
            </a:r>
          </a:p>
        </p:txBody>
      </p:sp>
      <p:sp>
        <p:nvSpPr>
          <p:cNvPr id="4" name="TextBox 3">
            <a:extLst>
              <a:ext uri="{FF2B5EF4-FFF2-40B4-BE49-F238E27FC236}">
                <a16:creationId xmlns:a16="http://schemas.microsoft.com/office/drawing/2014/main" xmlns="" id="{7B74745B-427F-46EB-8F55-8C3DEC1C4A59}"/>
              </a:ext>
            </a:extLst>
          </p:cNvPr>
          <p:cNvSpPr txBox="1"/>
          <p:nvPr/>
        </p:nvSpPr>
        <p:spPr>
          <a:xfrm>
            <a:off x="413075" y="499949"/>
            <a:ext cx="6051177" cy="3816429"/>
          </a:xfrm>
          <a:prstGeom prst="rect">
            <a:avLst/>
          </a:prstGeom>
          <a:noFill/>
        </p:spPr>
        <p:txBody>
          <a:bodyPr wrap="square" rtlCol="0">
            <a:spAutoFit/>
          </a:bodyPr>
          <a:lstStyle/>
          <a:p>
            <a:r>
              <a:rPr lang="en-US" sz="2800" dirty="0"/>
              <a:t>“Lord, make me an instrument of your peace, </a:t>
            </a:r>
          </a:p>
          <a:p>
            <a:r>
              <a:rPr lang="en-US" sz="2800" dirty="0"/>
              <a:t>Where there is hatred, let me sow love;</a:t>
            </a:r>
          </a:p>
          <a:p>
            <a:r>
              <a:rPr lang="en-US" sz="2800" dirty="0"/>
              <a:t>where there is injury, pardon;</a:t>
            </a:r>
          </a:p>
          <a:p>
            <a:r>
              <a:rPr lang="en-US" sz="2800" dirty="0"/>
              <a:t>where there is doubt, faith;</a:t>
            </a:r>
          </a:p>
          <a:p>
            <a:r>
              <a:rPr lang="en-US" sz="2800" dirty="0"/>
              <a:t>where there is despair, hope;</a:t>
            </a:r>
          </a:p>
          <a:p>
            <a:r>
              <a:rPr lang="en-US" sz="2800" dirty="0"/>
              <a:t>where there is darkness, light;</a:t>
            </a:r>
          </a:p>
          <a:p>
            <a:r>
              <a:rPr lang="en-US" sz="2800" dirty="0"/>
              <a:t>where there is sadness, joy; </a:t>
            </a:r>
          </a:p>
          <a:p>
            <a:endParaRPr lang="en-US" dirty="0"/>
          </a:p>
        </p:txBody>
      </p:sp>
    </p:spTree>
    <p:extLst>
      <p:ext uri="{BB962C8B-B14F-4D97-AF65-F5344CB8AC3E}">
        <p14:creationId xmlns:p14="http://schemas.microsoft.com/office/powerpoint/2010/main" val="1875113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541" y="602306"/>
            <a:ext cx="1266542" cy="3504101"/>
          </a:xfrm>
          <a:prstGeom prst="rect">
            <a:avLst/>
          </a:prstGeom>
        </p:spPr>
      </p:pic>
      <p:sp>
        <p:nvSpPr>
          <p:cNvPr id="4" name="TextBox 3">
            <a:extLst>
              <a:ext uri="{FF2B5EF4-FFF2-40B4-BE49-F238E27FC236}">
                <a16:creationId xmlns:a16="http://schemas.microsoft.com/office/drawing/2014/main" xmlns="" id="{7B74745B-427F-46EB-8F55-8C3DEC1C4A59}"/>
              </a:ext>
            </a:extLst>
          </p:cNvPr>
          <p:cNvSpPr txBox="1"/>
          <p:nvPr/>
        </p:nvSpPr>
        <p:spPr>
          <a:xfrm>
            <a:off x="413075" y="431532"/>
            <a:ext cx="6292525" cy="3785652"/>
          </a:xfrm>
          <a:prstGeom prst="rect">
            <a:avLst/>
          </a:prstGeom>
          <a:noFill/>
        </p:spPr>
        <p:txBody>
          <a:bodyPr wrap="square" rtlCol="0">
            <a:spAutoFit/>
          </a:bodyPr>
          <a:lstStyle/>
          <a:p>
            <a:r>
              <a:rPr lang="en-US" sz="2800" dirty="0"/>
              <a:t>O Divine Master, grant that I may not so much seek to be consoled as to console; </a:t>
            </a:r>
          </a:p>
          <a:p>
            <a:r>
              <a:rPr lang="en-US" sz="2800" dirty="0"/>
              <a:t>to be understood as to understand; </a:t>
            </a:r>
          </a:p>
          <a:p>
            <a:r>
              <a:rPr lang="en-US" sz="2800" dirty="0"/>
              <a:t>to be loved as to love. </a:t>
            </a:r>
          </a:p>
          <a:p>
            <a:r>
              <a:rPr lang="en-US" sz="2800" dirty="0"/>
              <a:t>For it is in giving that we receive; </a:t>
            </a:r>
          </a:p>
          <a:p>
            <a:r>
              <a:rPr lang="en-US" sz="2800" dirty="0"/>
              <a:t>it is in pardoning that we are pardoned; </a:t>
            </a:r>
          </a:p>
          <a:p>
            <a:r>
              <a:rPr lang="en-US" sz="2800" dirty="0"/>
              <a:t>and it is in dying that we are born to eternal life.  Amen.”</a:t>
            </a:r>
            <a:r>
              <a:rPr lang="en-US" dirty="0"/>
              <a:t>—</a:t>
            </a:r>
            <a:r>
              <a:rPr lang="en-US" sz="1600" i="1" dirty="0"/>
              <a:t>Attributed to St. Francis of Assisi but actual author is anonymous dating previous to 1912, copyright expired</a:t>
            </a:r>
          </a:p>
        </p:txBody>
      </p:sp>
      <p:sp>
        <p:nvSpPr>
          <p:cNvPr id="5" name="Title 2">
            <a:extLst>
              <a:ext uri="{FF2B5EF4-FFF2-40B4-BE49-F238E27FC236}">
                <a16:creationId xmlns:a16="http://schemas.microsoft.com/office/drawing/2014/main" xmlns="" id="{6E28D422-ED52-4D70-B193-C2BF146EBF69}"/>
              </a:ext>
            </a:extLst>
          </p:cNvPr>
          <p:cNvSpPr txBox="1">
            <a:spLocks/>
          </p:cNvSpPr>
          <p:nvPr/>
        </p:nvSpPr>
        <p:spPr>
          <a:xfrm>
            <a:off x="6464252" y="4186115"/>
            <a:ext cx="2599065" cy="879347"/>
          </a:xfrm>
          <a:prstGeom prst="rect">
            <a:avLst/>
          </a:prstGeom>
        </p:spPr>
        <p:txBody>
          <a:bodyPr/>
          <a:lstStyle>
            <a:lvl1pPr algn="ctr" defTabSz="457200" rtl="0" eaLnBrk="1" latinLnBrk="0" hangingPunct="1">
              <a:spcBef>
                <a:spcPct val="0"/>
              </a:spcBef>
              <a:buNone/>
              <a:defRPr sz="4400" kern="1200" spc="-150">
                <a:solidFill>
                  <a:schemeClr val="tx1"/>
                </a:solidFill>
                <a:latin typeface="+mj-lt"/>
                <a:ea typeface="+mj-ea"/>
                <a:cs typeface="+mj-cs"/>
              </a:defRPr>
            </a:lvl1pPr>
          </a:lstStyle>
          <a:p>
            <a:r>
              <a:rPr lang="en-US" sz="5400" b="1">
                <a:solidFill>
                  <a:schemeClr val="bg1"/>
                </a:solidFill>
              </a:rPr>
              <a:t>PRAYER</a:t>
            </a:r>
            <a:endParaRPr lang="en-US" sz="5400" b="1" dirty="0">
              <a:solidFill>
                <a:schemeClr val="bg1"/>
              </a:solidFill>
            </a:endParaRPr>
          </a:p>
        </p:txBody>
      </p:sp>
    </p:spTree>
    <p:extLst>
      <p:ext uri="{BB962C8B-B14F-4D97-AF65-F5344CB8AC3E}">
        <p14:creationId xmlns:p14="http://schemas.microsoft.com/office/powerpoint/2010/main" val="1827245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0" y="147139"/>
            <a:ext cx="877644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5: Addressing Harm and Healing</a:t>
            </a:r>
          </a:p>
        </p:txBody>
      </p:sp>
      <p:sp>
        <p:nvSpPr>
          <p:cNvPr id="5" name="Content Placeholder 4"/>
          <p:cNvSpPr>
            <a:spLocks noGrp="1"/>
          </p:cNvSpPr>
          <p:nvPr>
            <p:ph idx="1"/>
          </p:nvPr>
        </p:nvSpPr>
        <p:spPr>
          <a:xfrm>
            <a:off x="732412" y="1031058"/>
            <a:ext cx="6385564" cy="1295187"/>
          </a:xfrm>
        </p:spPr>
        <p:txBody>
          <a:bodyPr/>
          <a:lstStyle/>
          <a:p>
            <a:r>
              <a:rPr lang="en-US" sz="2800" dirty="0">
                <a:solidFill>
                  <a:schemeClr val="tx1"/>
                </a:solidFill>
                <a:latin typeface="Arial" panose="020B0604020202020204" pitchFamily="34" charset="0"/>
                <a:cs typeface="Arial" panose="020B0604020202020204" pitchFamily="34" charset="0"/>
              </a:rPr>
              <a:t>Upon completion of this session, you should be able to identify the differences between justice and revenge while working toward resolution with restitution.</a:t>
            </a:r>
          </a:p>
        </p:txBody>
      </p:sp>
    </p:spTree>
    <p:extLst>
      <p:ext uri="{BB962C8B-B14F-4D97-AF65-F5344CB8AC3E}">
        <p14:creationId xmlns:p14="http://schemas.microsoft.com/office/powerpoint/2010/main" val="869781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70" y="1764160"/>
            <a:ext cx="3759391" cy="857250"/>
          </a:xfrm>
        </p:spPr>
        <p:txBody>
          <a:bodyPr>
            <a:noAutofit/>
          </a:bodyPr>
          <a:lstStyle/>
          <a:p>
            <a:pPr algn="ctr"/>
            <a:r>
              <a:rPr lang="en-US" sz="5400" dirty="0">
                <a:effectLst>
                  <a:outerShdw blurRad="38100" dist="38100" dir="2700000" algn="tl">
                    <a:srgbClr val="000000">
                      <a:alpha val="43137"/>
                    </a:srgbClr>
                  </a:outerShdw>
                </a:effectLst>
              </a:rPr>
              <a:t>Devotion</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4498032" y="0"/>
            <a:ext cx="4645968" cy="4333740"/>
          </a:xfrm>
          <a:prstGeom prst="rect">
            <a:avLst/>
          </a:prstGeom>
        </p:spPr>
      </p:pic>
    </p:spTree>
    <p:extLst>
      <p:ext uri="{BB962C8B-B14F-4D97-AF65-F5344CB8AC3E}">
        <p14:creationId xmlns:p14="http://schemas.microsoft.com/office/powerpoint/2010/main" val="1649991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168662"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2741653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143073" y="1761897"/>
            <a:ext cx="4312370" cy="857250"/>
          </a:xfrm>
        </p:spPr>
        <p:txBody>
          <a:bodyPr>
            <a:normAutofit/>
          </a:bodyPr>
          <a:lstStyle/>
          <a:p>
            <a:pPr algn="ctr"/>
            <a:r>
              <a:rPr lang="en-US" sz="4800" dirty="0"/>
              <a:t>DISCUSSION</a:t>
            </a:r>
          </a:p>
        </p:txBody>
      </p:sp>
      <p:pic>
        <p:nvPicPr>
          <p:cNvPr id="8" name="Content Placeholder 7">
            <a:extLst>
              <a:ext uri="{FF2B5EF4-FFF2-40B4-BE49-F238E27FC236}">
                <a16:creationId xmlns:a16="http://schemas.microsoft.com/office/drawing/2014/main" xmlns="" id="{7B5F785B-D1E1-4FEA-9055-FBBEA1FD03FA}"/>
              </a:ext>
            </a:extLst>
          </p:cNvPr>
          <p:cNvPicPr>
            <a:picLocks noGrp="1" noChangeAspect="1"/>
          </p:cNvPicPr>
          <p:nvPr>
            <p:ph idx="1"/>
          </p:nvPr>
        </p:nvPicPr>
        <p:blipFill>
          <a:blip r:embed="rId3"/>
          <a:stretch>
            <a:fillRect/>
          </a:stretch>
        </p:blipFill>
        <p:spPr>
          <a:xfrm>
            <a:off x="2708476" y="0"/>
            <a:ext cx="6435524" cy="4327859"/>
          </a:xfrm>
          <a:prstGeom prst="rect">
            <a:avLst/>
          </a:prstGeom>
        </p:spPr>
      </p:pic>
    </p:spTree>
    <p:extLst>
      <p:ext uri="{BB962C8B-B14F-4D97-AF65-F5344CB8AC3E}">
        <p14:creationId xmlns:p14="http://schemas.microsoft.com/office/powerpoint/2010/main" val="1348130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a:bodyPr>
          <a:lstStyle/>
          <a:p>
            <a:endParaRPr lang="en-US" dirty="0"/>
          </a:p>
        </p:txBody>
      </p:sp>
      <p:pic>
        <p:nvPicPr>
          <p:cNvPr id="6" name="Content Placeholder 5">
            <a:extLst>
              <a:ext uri="{FF2B5EF4-FFF2-40B4-BE49-F238E27FC236}">
                <a16:creationId xmlns:a16="http://schemas.microsoft.com/office/drawing/2014/main" xmlns="" id="{E66D0911-D1D7-4C44-A127-44924B3B75F3}"/>
              </a:ext>
            </a:extLst>
          </p:cNvPr>
          <p:cNvPicPr>
            <a:picLocks noGrp="1" noChangeAspect="1"/>
          </p:cNvPicPr>
          <p:nvPr>
            <p:ph idx="1"/>
          </p:nvPr>
        </p:nvPicPr>
        <p:blipFill>
          <a:blip r:embed="rId3"/>
          <a:stretch>
            <a:fillRect/>
          </a:stretch>
        </p:blipFill>
        <p:spPr>
          <a:xfrm>
            <a:off x="2667964" y="0"/>
            <a:ext cx="6476036" cy="4317357"/>
          </a:xfrm>
          <a:prstGeom prst="rect">
            <a:avLst/>
          </a:prstGeom>
        </p:spPr>
      </p:pic>
      <p:sp>
        <p:nvSpPr>
          <p:cNvPr id="7" name="TextBox 6">
            <a:extLst>
              <a:ext uri="{FF2B5EF4-FFF2-40B4-BE49-F238E27FC236}">
                <a16:creationId xmlns:a16="http://schemas.microsoft.com/office/drawing/2014/main" xmlns="" id="{85019D98-3DB0-43EE-A382-EF757577EFFC}"/>
              </a:ext>
            </a:extLst>
          </p:cNvPr>
          <p:cNvSpPr txBox="1"/>
          <p:nvPr/>
        </p:nvSpPr>
        <p:spPr>
          <a:xfrm rot="16200000">
            <a:off x="-168662"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31230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68267" y="1735843"/>
            <a:ext cx="4492795" cy="857250"/>
          </a:xfrm>
        </p:spPr>
        <p:txBody>
          <a:bodyPr>
            <a:noAutofit/>
          </a:bodyPr>
          <a:lstStyle/>
          <a:p>
            <a:pPr algn="ctr"/>
            <a:r>
              <a:rPr lang="en-US" sz="4200" dirty="0"/>
              <a:t>SMALL GROUPS</a:t>
            </a:r>
          </a:p>
        </p:txBody>
      </p:sp>
      <p:pic>
        <p:nvPicPr>
          <p:cNvPr id="6" name="Content Placeholder 5">
            <a:extLst>
              <a:ext uri="{FF2B5EF4-FFF2-40B4-BE49-F238E27FC236}">
                <a16:creationId xmlns:a16="http://schemas.microsoft.com/office/drawing/2014/main" xmlns="" id="{7FEA36BB-F7CD-4E56-B180-456EAE01DA5C}"/>
              </a:ext>
            </a:extLst>
          </p:cNvPr>
          <p:cNvPicPr>
            <a:picLocks noGrp="1" noChangeAspect="1"/>
          </p:cNvPicPr>
          <p:nvPr>
            <p:ph idx="1"/>
          </p:nvPr>
        </p:nvPicPr>
        <p:blipFill>
          <a:blip r:embed="rId3"/>
          <a:stretch>
            <a:fillRect/>
          </a:stretch>
        </p:blipFill>
        <p:spPr>
          <a:xfrm>
            <a:off x="2882096" y="1"/>
            <a:ext cx="6261904" cy="4328932"/>
          </a:xfrm>
          <a:prstGeom prst="rect">
            <a:avLst/>
          </a:prstGeom>
        </p:spPr>
      </p:pic>
    </p:spTree>
    <p:extLst>
      <p:ext uri="{BB962C8B-B14F-4D97-AF65-F5344CB8AC3E}">
        <p14:creationId xmlns:p14="http://schemas.microsoft.com/office/powerpoint/2010/main" val="1458544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23" y="736816"/>
            <a:ext cx="1208203" cy="3342696"/>
          </a:xfrm>
          <a:prstGeom prst="rect">
            <a:avLst/>
          </a:prstGeom>
        </p:spPr>
      </p:pic>
      <p:sp>
        <p:nvSpPr>
          <p:cNvPr id="3" name="Title 2"/>
          <p:cNvSpPr>
            <a:spLocks noGrp="1"/>
          </p:cNvSpPr>
          <p:nvPr>
            <p:ph type="title"/>
          </p:nvPr>
        </p:nvSpPr>
        <p:spPr>
          <a:xfrm>
            <a:off x="6464252" y="4186115"/>
            <a:ext cx="2599065" cy="879347"/>
          </a:xfrm>
        </p:spPr>
        <p:txBody>
          <a:bodyPr/>
          <a:lstStyle/>
          <a:p>
            <a:r>
              <a:rPr lang="en-US" sz="5400" b="1" dirty="0">
                <a:solidFill>
                  <a:schemeClr val="bg1"/>
                </a:solidFill>
              </a:rPr>
              <a:t>PRAYER</a:t>
            </a:r>
          </a:p>
        </p:txBody>
      </p:sp>
      <p:sp>
        <p:nvSpPr>
          <p:cNvPr id="4" name="TextBox 3">
            <a:extLst>
              <a:ext uri="{FF2B5EF4-FFF2-40B4-BE49-F238E27FC236}">
                <a16:creationId xmlns:a16="http://schemas.microsoft.com/office/drawing/2014/main" xmlns="" id="{7B74745B-427F-46EB-8F55-8C3DEC1C4A59}"/>
              </a:ext>
            </a:extLst>
          </p:cNvPr>
          <p:cNvSpPr txBox="1"/>
          <p:nvPr/>
        </p:nvSpPr>
        <p:spPr>
          <a:xfrm>
            <a:off x="413075" y="499949"/>
            <a:ext cx="6051177" cy="3816429"/>
          </a:xfrm>
          <a:prstGeom prst="rect">
            <a:avLst/>
          </a:prstGeom>
          <a:noFill/>
        </p:spPr>
        <p:txBody>
          <a:bodyPr wrap="square" rtlCol="0">
            <a:spAutoFit/>
          </a:bodyPr>
          <a:lstStyle/>
          <a:p>
            <a:r>
              <a:rPr lang="en-US" sz="2800" dirty="0"/>
              <a:t>“Lord, make me an instrument of your peace, </a:t>
            </a:r>
          </a:p>
          <a:p>
            <a:r>
              <a:rPr lang="en-US" sz="2800" dirty="0"/>
              <a:t>Where there is hatred, let me sow love;</a:t>
            </a:r>
          </a:p>
          <a:p>
            <a:r>
              <a:rPr lang="en-US" sz="2800" dirty="0"/>
              <a:t>where there is injury, pardon;</a:t>
            </a:r>
          </a:p>
          <a:p>
            <a:r>
              <a:rPr lang="en-US" sz="2800" dirty="0"/>
              <a:t>where there is doubt, faith;</a:t>
            </a:r>
          </a:p>
          <a:p>
            <a:r>
              <a:rPr lang="en-US" sz="2800" dirty="0"/>
              <a:t>where there is despair, hope;</a:t>
            </a:r>
          </a:p>
          <a:p>
            <a:r>
              <a:rPr lang="en-US" sz="2800" dirty="0"/>
              <a:t>where there is darkness, light;</a:t>
            </a:r>
          </a:p>
          <a:p>
            <a:r>
              <a:rPr lang="en-US" sz="2800" dirty="0"/>
              <a:t>where there is sadness, joy; </a:t>
            </a:r>
          </a:p>
          <a:p>
            <a:endParaRPr lang="en-US" dirty="0"/>
          </a:p>
        </p:txBody>
      </p:sp>
    </p:spTree>
    <p:extLst>
      <p:ext uri="{BB962C8B-B14F-4D97-AF65-F5344CB8AC3E}">
        <p14:creationId xmlns:p14="http://schemas.microsoft.com/office/powerpoint/2010/main" val="2709603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541" y="602306"/>
            <a:ext cx="1266542" cy="3504101"/>
          </a:xfrm>
          <a:prstGeom prst="rect">
            <a:avLst/>
          </a:prstGeom>
        </p:spPr>
      </p:pic>
      <p:sp>
        <p:nvSpPr>
          <p:cNvPr id="4" name="TextBox 3">
            <a:extLst>
              <a:ext uri="{FF2B5EF4-FFF2-40B4-BE49-F238E27FC236}">
                <a16:creationId xmlns:a16="http://schemas.microsoft.com/office/drawing/2014/main" xmlns="" id="{7B74745B-427F-46EB-8F55-8C3DEC1C4A59}"/>
              </a:ext>
            </a:extLst>
          </p:cNvPr>
          <p:cNvSpPr txBox="1"/>
          <p:nvPr/>
        </p:nvSpPr>
        <p:spPr>
          <a:xfrm>
            <a:off x="413075" y="431532"/>
            <a:ext cx="6292525" cy="3785652"/>
          </a:xfrm>
          <a:prstGeom prst="rect">
            <a:avLst/>
          </a:prstGeom>
          <a:noFill/>
        </p:spPr>
        <p:txBody>
          <a:bodyPr wrap="square" rtlCol="0">
            <a:spAutoFit/>
          </a:bodyPr>
          <a:lstStyle/>
          <a:p>
            <a:r>
              <a:rPr lang="en-US" sz="2800" dirty="0"/>
              <a:t>O Divine Master, grant that I may not so much seek to be consoled as to console; </a:t>
            </a:r>
          </a:p>
          <a:p>
            <a:r>
              <a:rPr lang="en-US" sz="2800" dirty="0"/>
              <a:t>to be understood as to understand; </a:t>
            </a:r>
          </a:p>
          <a:p>
            <a:r>
              <a:rPr lang="en-US" sz="2800" dirty="0"/>
              <a:t>to be loved as to love. </a:t>
            </a:r>
          </a:p>
          <a:p>
            <a:r>
              <a:rPr lang="en-US" sz="2800" dirty="0"/>
              <a:t>For it is in giving that we receive; </a:t>
            </a:r>
          </a:p>
          <a:p>
            <a:r>
              <a:rPr lang="en-US" sz="2800" dirty="0"/>
              <a:t>it is in pardoning that we are pardoned; </a:t>
            </a:r>
          </a:p>
          <a:p>
            <a:r>
              <a:rPr lang="en-US" sz="2800" dirty="0"/>
              <a:t>and it is in dying that we are born to eternal life.  Amen.”</a:t>
            </a:r>
            <a:r>
              <a:rPr lang="en-US" dirty="0"/>
              <a:t>—</a:t>
            </a:r>
            <a:r>
              <a:rPr lang="en-US" sz="1600" i="1" dirty="0"/>
              <a:t>Attributed to St. Francis of Assisi but actual author is anonymous dating previous to 1912, copyright expired</a:t>
            </a:r>
          </a:p>
        </p:txBody>
      </p:sp>
      <p:sp>
        <p:nvSpPr>
          <p:cNvPr id="5" name="Title 2">
            <a:extLst>
              <a:ext uri="{FF2B5EF4-FFF2-40B4-BE49-F238E27FC236}">
                <a16:creationId xmlns:a16="http://schemas.microsoft.com/office/drawing/2014/main" xmlns="" id="{6E28D422-ED52-4D70-B193-C2BF146EBF69}"/>
              </a:ext>
            </a:extLst>
          </p:cNvPr>
          <p:cNvSpPr txBox="1">
            <a:spLocks/>
          </p:cNvSpPr>
          <p:nvPr/>
        </p:nvSpPr>
        <p:spPr>
          <a:xfrm>
            <a:off x="6464252" y="4186115"/>
            <a:ext cx="2599065" cy="879347"/>
          </a:xfrm>
          <a:prstGeom prst="rect">
            <a:avLst/>
          </a:prstGeom>
        </p:spPr>
        <p:txBody>
          <a:bodyPr/>
          <a:lstStyle>
            <a:lvl1pPr algn="ctr" defTabSz="457200" rtl="0" eaLnBrk="1" latinLnBrk="0" hangingPunct="1">
              <a:spcBef>
                <a:spcPct val="0"/>
              </a:spcBef>
              <a:buNone/>
              <a:defRPr sz="4400" kern="1200" spc="-150">
                <a:solidFill>
                  <a:schemeClr val="tx1"/>
                </a:solidFill>
                <a:latin typeface="+mj-lt"/>
                <a:ea typeface="+mj-ea"/>
                <a:cs typeface="+mj-cs"/>
              </a:defRPr>
            </a:lvl1pPr>
          </a:lstStyle>
          <a:p>
            <a:r>
              <a:rPr lang="en-US" sz="5400" b="1">
                <a:solidFill>
                  <a:schemeClr val="bg1"/>
                </a:solidFill>
              </a:rPr>
              <a:t>PRAYER</a:t>
            </a:r>
            <a:endParaRPr lang="en-US" sz="5400" b="1" dirty="0">
              <a:solidFill>
                <a:schemeClr val="bg1"/>
              </a:solidFill>
            </a:endParaRPr>
          </a:p>
        </p:txBody>
      </p:sp>
    </p:spTree>
    <p:extLst>
      <p:ext uri="{BB962C8B-B14F-4D97-AF65-F5344CB8AC3E}">
        <p14:creationId xmlns:p14="http://schemas.microsoft.com/office/powerpoint/2010/main" val="19326568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372770" y="1764160"/>
            <a:ext cx="3903395" cy="857250"/>
          </a:xfrm>
        </p:spPr>
        <p:txBody>
          <a:bodyPr>
            <a:noAutofit/>
          </a:bodyPr>
          <a:lstStyle/>
          <a:p>
            <a:pPr algn="ctr"/>
            <a:r>
              <a:rPr lang="en-US" sz="5400" dirty="0">
                <a:effectLst>
                  <a:outerShdw blurRad="38100" dist="38100" dir="2700000" algn="tl">
                    <a:srgbClr val="000000">
                      <a:alpha val="43137"/>
                    </a:srgbClr>
                  </a:outerShdw>
                </a:effectLst>
              </a:rPr>
              <a:t>Evaluations</a:t>
            </a:r>
          </a:p>
        </p:txBody>
      </p:sp>
      <p:pic>
        <p:nvPicPr>
          <p:cNvPr id="3" name="Picture 2">
            <a:extLst>
              <a:ext uri="{FF2B5EF4-FFF2-40B4-BE49-F238E27FC236}">
                <a16:creationId xmlns:a16="http://schemas.microsoft.com/office/drawing/2014/main" xmlns="" id="{23587B7F-2158-4D7D-AF4C-650835542CC5}"/>
              </a:ext>
            </a:extLst>
          </p:cNvPr>
          <p:cNvPicPr>
            <a:picLocks noChangeAspect="1"/>
          </p:cNvPicPr>
          <p:nvPr/>
        </p:nvPicPr>
        <p:blipFill>
          <a:blip r:embed="rId3"/>
          <a:stretch>
            <a:fillRect/>
          </a:stretch>
        </p:blipFill>
        <p:spPr>
          <a:xfrm>
            <a:off x="3442447" y="-1"/>
            <a:ext cx="5701553" cy="4410635"/>
          </a:xfrm>
          <a:prstGeom prst="rect">
            <a:avLst/>
          </a:prstGeom>
        </p:spPr>
      </p:pic>
    </p:spTree>
    <p:extLst>
      <p:ext uri="{BB962C8B-B14F-4D97-AF65-F5344CB8AC3E}">
        <p14:creationId xmlns:p14="http://schemas.microsoft.com/office/powerpoint/2010/main" val="39418128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1859" y="1812357"/>
            <a:ext cx="4750725" cy="857250"/>
          </a:xfrm>
        </p:spPr>
        <p:txBody>
          <a:bodyPr>
            <a:noAutofit/>
          </a:bodyPr>
          <a:lstStyle/>
          <a:p>
            <a:pPr algn="ctr"/>
            <a:r>
              <a:rPr lang="en-US" sz="9600"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77247342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10646</TotalTime>
  <Words>3630</Words>
  <Application>Microsoft Macintosh PowerPoint</Application>
  <PresentationFormat>On-screen Show (16:9)</PresentationFormat>
  <Paragraphs>398</Paragraphs>
  <Slides>49</Slides>
  <Notes>47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49</vt:i4>
      </vt:variant>
    </vt:vector>
  </HeadingPairs>
  <TitlesOfParts>
    <vt:vector size="54" baseType="lpstr">
      <vt:lpstr>Avenir</vt:lpstr>
      <vt:lpstr>Calibri</vt:lpstr>
      <vt:lpstr>Arial</vt:lpstr>
      <vt:lpstr>Title Slide</vt:lpstr>
      <vt:lpstr>Content Slide 2 - Red</vt:lpstr>
      <vt:lpstr>Lay Servants Lead in Conflict Resolution</vt:lpstr>
      <vt:lpstr>Lay Servants Lead in Conflict Resolution</vt:lpstr>
      <vt:lpstr>COURSE GOALS—To be able to…</vt:lpstr>
      <vt:lpstr>1: Changing Attitudes and Transforming  Conflict</vt:lpstr>
      <vt:lpstr>Devotion</vt:lpstr>
      <vt:lpstr>DISCUSSION</vt:lpstr>
      <vt:lpstr>SMALL GROUPS</vt:lpstr>
      <vt:lpstr>PowerPoint Presentation</vt:lpstr>
      <vt:lpstr>ASSIGNMENT</vt:lpstr>
      <vt:lpstr>PRAYER</vt:lpstr>
      <vt:lpstr>PowerPoint Presentation</vt:lpstr>
      <vt:lpstr>2: Learning Skills and Becoming  Peacemakers</vt:lpstr>
      <vt:lpstr>Devotion</vt:lpstr>
      <vt:lpstr>DISCUSSION</vt:lpstr>
      <vt:lpstr>ROLE PLAY</vt:lpstr>
      <vt:lpstr>PowerPoint Presentation</vt:lpstr>
      <vt:lpstr>SMALL GROUPS</vt:lpstr>
      <vt:lpstr>ASSIGNMENT</vt:lpstr>
      <vt:lpstr>PRAYER</vt:lpstr>
      <vt:lpstr>PowerPoint Presentation</vt:lpstr>
      <vt:lpstr>3: Engaging in Conflict—Process Rituals</vt:lpstr>
      <vt:lpstr>Devotion</vt:lpstr>
      <vt:lpstr>DISCUSSION</vt:lpstr>
      <vt:lpstr>CIRCLE WAY</vt:lpstr>
      <vt:lpstr>PowerPoint Presentation</vt:lpstr>
      <vt:lpstr>DISCUSSION</vt:lpstr>
      <vt:lpstr>ASSIGNMENT</vt:lpstr>
      <vt:lpstr>PRAYER</vt:lpstr>
      <vt:lpstr>PowerPoint Presentation</vt:lpstr>
      <vt:lpstr>4: Finding the Positive and Meeting Needs</vt:lpstr>
      <vt:lpstr>Devotion</vt:lpstr>
      <vt:lpstr>DISCUSSION</vt:lpstr>
      <vt:lpstr>Appreciative Inquiry</vt:lpstr>
      <vt:lpstr>PowerPoint Presentation</vt:lpstr>
      <vt:lpstr>DISCUSSION</vt:lpstr>
      <vt:lpstr>SMALL GROUPS</vt:lpstr>
      <vt:lpstr>ASSIGNMENT</vt:lpstr>
      <vt:lpstr>PRAYER</vt:lpstr>
      <vt:lpstr>PowerPoint Presentation</vt:lpstr>
      <vt:lpstr>5: Addressing Harm and Healing</vt:lpstr>
      <vt:lpstr>Devotion</vt:lpstr>
      <vt:lpstr>PowerPoint Presentation</vt:lpstr>
      <vt:lpstr>DISCUSSION</vt:lpstr>
      <vt:lpstr>PowerPoint Presentation</vt:lpstr>
      <vt:lpstr>SMALL GROUPS</vt:lpstr>
      <vt:lpstr>PRAYER</vt:lpstr>
      <vt:lpstr>PowerPoint Presentation</vt:lpstr>
      <vt:lpstr>Evaluations</vt:lpstr>
      <vt:lpstr>THANK YOU!</vt:lpstr>
    </vt:vector>
  </TitlesOfParts>
  <Company>GBOD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Cheryl Capshaw</cp:lastModifiedBy>
  <cp:revision>168</cp:revision>
  <cp:lastPrinted>2014-03-25T22:03:37Z</cp:lastPrinted>
  <dcterms:created xsi:type="dcterms:W3CDTF">2014-03-25T13:59:52Z</dcterms:created>
  <dcterms:modified xsi:type="dcterms:W3CDTF">2017-11-28T20:52:10Z</dcterms:modified>
</cp:coreProperties>
</file>