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 id="2147483717" r:id="rId2"/>
    <p:sldMasterId id="2147483725" r:id="rId3"/>
    <p:sldMasterId id="2147483730" r:id="rId4"/>
  </p:sldMasterIdLst>
  <p:notesMasterIdLst>
    <p:notesMasterId r:id="rId73"/>
  </p:notesMasterIdLst>
  <p:handoutMasterIdLst>
    <p:handoutMasterId r:id="rId74"/>
  </p:handoutMasterIdLst>
  <p:sldIdLst>
    <p:sldId id="262" r:id="rId5"/>
    <p:sldId id="256" r:id="rId6"/>
    <p:sldId id="261" r:id="rId7"/>
    <p:sldId id="268" r:id="rId8"/>
    <p:sldId id="264" r:id="rId9"/>
    <p:sldId id="263" r:id="rId10"/>
    <p:sldId id="312" r:id="rId11"/>
    <p:sldId id="313" r:id="rId12"/>
    <p:sldId id="314" r:id="rId13"/>
    <p:sldId id="265" r:id="rId14"/>
    <p:sldId id="331" r:id="rId15"/>
    <p:sldId id="330" r:id="rId16"/>
    <p:sldId id="269" r:id="rId17"/>
    <p:sldId id="333" r:id="rId18"/>
    <p:sldId id="332" r:id="rId19"/>
    <p:sldId id="279" r:id="rId20"/>
    <p:sldId id="334" r:id="rId21"/>
    <p:sldId id="275" r:id="rId22"/>
    <p:sldId id="278"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276" r:id="rId36"/>
    <p:sldId id="347" r:id="rId37"/>
    <p:sldId id="348" r:id="rId38"/>
    <p:sldId id="277" r:id="rId39"/>
    <p:sldId id="350" r:id="rId40"/>
    <p:sldId id="349" r:id="rId41"/>
    <p:sldId id="351" r:id="rId42"/>
    <p:sldId id="288" r:id="rId43"/>
    <p:sldId id="286" r:id="rId44"/>
    <p:sldId id="355" r:id="rId45"/>
    <p:sldId id="356" r:id="rId46"/>
    <p:sldId id="283" r:id="rId47"/>
    <p:sldId id="357" r:id="rId48"/>
    <p:sldId id="280" r:id="rId49"/>
    <p:sldId id="359" r:id="rId50"/>
    <p:sldId id="360" r:id="rId51"/>
    <p:sldId id="281" r:id="rId52"/>
    <p:sldId id="361" r:id="rId53"/>
    <p:sldId id="282" r:id="rId54"/>
    <p:sldId id="358" r:id="rId55"/>
    <p:sldId id="287" r:id="rId56"/>
    <p:sldId id="362" r:id="rId57"/>
    <p:sldId id="292" r:id="rId58"/>
    <p:sldId id="363" r:id="rId59"/>
    <p:sldId id="365" r:id="rId60"/>
    <p:sldId id="366" r:id="rId61"/>
    <p:sldId id="367" r:id="rId62"/>
    <p:sldId id="303" r:id="rId63"/>
    <p:sldId id="285" r:id="rId64"/>
    <p:sldId id="368" r:id="rId65"/>
    <p:sldId id="369" r:id="rId66"/>
    <p:sldId id="370" r:id="rId67"/>
    <p:sldId id="371" r:id="rId68"/>
    <p:sldId id="372" r:id="rId69"/>
    <p:sldId id="364" r:id="rId70"/>
    <p:sldId id="284" r:id="rId71"/>
    <p:sldId id="373" r:id="rId7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62"/>
            <p14:sldId id="256"/>
            <p14:sldId id="261"/>
            <p14:sldId id="268"/>
            <p14:sldId id="264"/>
            <p14:sldId id="263"/>
            <p14:sldId id="312"/>
            <p14:sldId id="313"/>
            <p14:sldId id="314"/>
            <p14:sldId id="265"/>
            <p14:sldId id="331"/>
            <p14:sldId id="330"/>
            <p14:sldId id="269"/>
            <p14:sldId id="333"/>
            <p14:sldId id="332"/>
            <p14:sldId id="279"/>
            <p14:sldId id="334"/>
            <p14:sldId id="275"/>
            <p14:sldId id="278"/>
            <p14:sldId id="335"/>
            <p14:sldId id="336"/>
            <p14:sldId id="337"/>
            <p14:sldId id="338"/>
            <p14:sldId id="339"/>
            <p14:sldId id="340"/>
            <p14:sldId id="341"/>
            <p14:sldId id="342"/>
            <p14:sldId id="343"/>
            <p14:sldId id="344"/>
            <p14:sldId id="345"/>
            <p14:sldId id="346"/>
            <p14:sldId id="276"/>
            <p14:sldId id="347"/>
            <p14:sldId id="348"/>
            <p14:sldId id="277"/>
            <p14:sldId id="350"/>
            <p14:sldId id="349"/>
            <p14:sldId id="351"/>
            <p14:sldId id="288"/>
            <p14:sldId id="286"/>
            <p14:sldId id="355"/>
            <p14:sldId id="356"/>
            <p14:sldId id="283"/>
            <p14:sldId id="357"/>
            <p14:sldId id="280"/>
            <p14:sldId id="359"/>
            <p14:sldId id="360"/>
            <p14:sldId id="281"/>
            <p14:sldId id="361"/>
            <p14:sldId id="282"/>
            <p14:sldId id="358"/>
            <p14:sldId id="287"/>
            <p14:sldId id="362"/>
            <p14:sldId id="292"/>
            <p14:sldId id="363"/>
            <p14:sldId id="365"/>
            <p14:sldId id="366"/>
            <p14:sldId id="367"/>
            <p14:sldId id="303"/>
            <p14:sldId id="285"/>
            <p14:sldId id="368"/>
            <p14:sldId id="369"/>
            <p14:sldId id="370"/>
            <p14:sldId id="371"/>
            <p14:sldId id="372"/>
            <p14:sldId id="364"/>
            <p14:sldId id="284"/>
            <p14:sldId id="373"/>
          </p14:sldIdLst>
        </p14:section>
        <p14:section name="Untitled Section" id="{CF9D4A4A-EA0B-EC46-AA49-09D3C158EB7A}">
          <p14:sldIdLst/>
        </p14:section>
      </p14:sectionLst>
    </p:ext>
    <p:ext uri="{EFAFB233-063F-42B5-8137-9DF3F51BA10A}">
      <p15:sldGuideLst xmlns:p15="http://schemas.microsoft.com/office/powerpoint/2012/main">
        <p15:guide id="1" orient="horz" pos="1620">
          <p15:clr>
            <a:srgbClr val="A4A3A4"/>
          </p15:clr>
        </p15:guide>
        <p15:guide id="2" pos="285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F0000"/>
    <a:srgbClr val="F9F7ED"/>
    <a:srgbClr val="E10C25"/>
    <a:srgbClr val="C0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04" autoAdjust="0"/>
    <p:restoredTop sz="62099" autoAdjust="0"/>
  </p:normalViewPr>
  <p:slideViewPr>
    <p:cSldViewPr snapToGrid="0" snapToObjects="1">
      <p:cViewPr>
        <p:scale>
          <a:sx n="108" d="100"/>
          <a:sy n="108" d="100"/>
        </p:scale>
        <p:origin x="1336" y="184"/>
      </p:cViewPr>
      <p:guideLst>
        <p:guide orient="horz" pos="1620"/>
        <p:guide pos="28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73" Type="http://schemas.openxmlformats.org/officeDocument/2006/relationships/notesMaster" Target="notesMasters/notesMaster1.xml"/><Relationship Id="rId74" Type="http://schemas.openxmlformats.org/officeDocument/2006/relationships/handoutMaster" Target="handoutMasters/handoutMaster1.xml"/><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t>11/30/17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t>‹#›</a:t>
            </a:fld>
            <a:endParaRPr lang="en-US" dirty="0"/>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t>11/30/17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t>‹#›</a:t>
            </a:fld>
            <a:endParaRPr lang="en-US" dirty="0"/>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the course and make introductions.</a:t>
            </a:r>
          </a:p>
        </p:txBody>
      </p:sp>
      <p:sp>
        <p:nvSpPr>
          <p:cNvPr id="4" name="Slide Number Placeholder 3"/>
          <p:cNvSpPr>
            <a:spLocks noGrp="1"/>
          </p:cNvSpPr>
          <p:nvPr>
            <p:ph type="sldNum" sz="quarter" idx="10"/>
          </p:nvPr>
        </p:nvSpPr>
        <p:spPr/>
        <p:txBody>
          <a:bodyPr/>
          <a:lstStyle/>
          <a:p>
            <a:fld id="{36F22888-E826-FB40-BAF4-ED638D1B1E99}" type="slidenum">
              <a:rPr lang="en-US" smtClean="0"/>
              <a:t>2</a:t>
            </a:fld>
            <a:endParaRPr lang="en-US" dirty="0"/>
          </a:p>
        </p:txBody>
      </p:sp>
    </p:spTree>
    <p:extLst>
      <p:ext uri="{BB962C8B-B14F-4D97-AF65-F5344CB8AC3E}">
        <p14:creationId xmlns:p14="http://schemas.microsoft.com/office/powerpoint/2010/main" val="420799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course goals.</a:t>
            </a:r>
          </a:p>
        </p:txBody>
      </p:sp>
      <p:sp>
        <p:nvSpPr>
          <p:cNvPr id="4" name="Slide Number Placeholder 3"/>
          <p:cNvSpPr>
            <a:spLocks noGrp="1"/>
          </p:cNvSpPr>
          <p:nvPr>
            <p:ph type="sldNum" sz="quarter" idx="10"/>
          </p:nvPr>
        </p:nvSpPr>
        <p:spPr/>
        <p:txBody>
          <a:bodyPr/>
          <a:lstStyle/>
          <a:p>
            <a:fld id="{36F22888-E826-FB40-BAF4-ED638D1B1E99}" type="slidenum">
              <a:rPr lang="en-US" smtClean="0"/>
              <a:t>3</a:t>
            </a:fld>
            <a:endParaRPr lang="en-US" dirty="0"/>
          </a:p>
        </p:txBody>
      </p:sp>
    </p:spTree>
    <p:extLst>
      <p:ext uri="{BB962C8B-B14F-4D97-AF65-F5344CB8AC3E}">
        <p14:creationId xmlns:p14="http://schemas.microsoft.com/office/powerpoint/2010/main" val="372416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gain a better understanding of </a:t>
            </a:r>
            <a:r>
              <a:rPr lang="en-US" dirty="0">
                <a:solidFill>
                  <a:schemeClr val="tx1"/>
                </a:solidFill>
              </a:rPr>
              <a:t>t</a:t>
            </a:r>
            <a:r>
              <a:rPr lang="en-US" sz="1200" dirty="0">
                <a:solidFill>
                  <a:schemeClr val="tx1"/>
                </a:solidFill>
              </a:rPr>
              <a:t>he missional foundations set by John and Charles Wesley in the beginnings of the Holy Club</a:t>
            </a:r>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4</a:t>
            </a:fld>
            <a:endParaRPr lang="en-US" dirty="0"/>
          </a:p>
        </p:txBody>
      </p:sp>
    </p:spTree>
    <p:extLst>
      <p:ext uri="{BB962C8B-B14F-4D97-AF65-F5344CB8AC3E}">
        <p14:creationId xmlns:p14="http://schemas.microsoft.com/office/powerpoint/2010/main" val="135608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post-it newsprint (</a:t>
            </a:r>
            <a:r>
              <a:rPr lang="en-US" dirty="0" smtClean="0"/>
              <a:t>non-bleed-through</a:t>
            </a:r>
            <a:r>
              <a:rPr lang="en-US" dirty="0"/>
              <a:t>), or something similar, hang a copy of the graphic for “The General Rule of Discipleship” divided into four sections: </a:t>
            </a:r>
            <a:r>
              <a:rPr lang="en-US" dirty="0" smtClean="0"/>
              <a:t>Acts </a:t>
            </a:r>
            <a:r>
              <a:rPr lang="en-US" dirty="0"/>
              <a:t>of Compassion, </a:t>
            </a:r>
            <a:r>
              <a:rPr lang="en-US" dirty="0" smtClean="0"/>
              <a:t>Acts </a:t>
            </a:r>
            <a:r>
              <a:rPr lang="en-US" dirty="0"/>
              <a:t>of Devotion, Acts of Justice, and Acts of Worship. The General Rule of Discipleship is to witness to Jesus Christ in the world, and to follow his teachings through acts of compassion, justice, worship, and devotion under the guidance of the Holy Spirit.</a:t>
            </a:r>
          </a:p>
          <a:p>
            <a:endParaRPr lang="en-US" dirty="0"/>
          </a:p>
          <a:p>
            <a:endParaRPr lang="en-US" dirty="0"/>
          </a:p>
          <a:p>
            <a:r>
              <a:rPr lang="en-US" dirty="0"/>
              <a:t>Provide colored markers. As people arrive for the first session, have them identify examples of acts of compassion, acts of devotion, acts of justice, and acts of worship on the large sheet of newsprint next to the appropriate section.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a:t>
            </a:fld>
            <a:endParaRPr lang="en-US" dirty="0"/>
          </a:p>
        </p:txBody>
      </p:sp>
    </p:spTree>
    <p:extLst>
      <p:ext uri="{BB962C8B-B14F-4D97-AF65-F5344CB8AC3E}">
        <p14:creationId xmlns:p14="http://schemas.microsoft.com/office/powerpoint/2010/main" val="258957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Sing together “Change My Heart, O God” (</a:t>
            </a:r>
            <a:r>
              <a:rPr lang="en-US" sz="1200" i="1" kern="1200" dirty="0">
                <a:solidFill>
                  <a:schemeClr val="tx1"/>
                </a:solidFill>
                <a:effectLst/>
                <a:latin typeface="+mn-lt"/>
                <a:ea typeface="+mn-ea"/>
                <a:cs typeface="+mn-cs"/>
              </a:rPr>
              <a:t>The Faith We Sing</a:t>
            </a:r>
            <a:r>
              <a:rPr lang="en-US" sz="1200" kern="1200" dirty="0">
                <a:solidFill>
                  <a:schemeClr val="tx1"/>
                </a:solidFill>
                <a:effectLst/>
                <a:latin typeface="+mn-lt"/>
                <a:ea typeface="+mn-ea"/>
                <a:cs typeface="+mn-cs"/>
              </a:rPr>
              <a:t>,  2152)</a:t>
            </a:r>
          </a:p>
          <a:p>
            <a:pPr lvl="0"/>
            <a:r>
              <a:rPr lang="en-US" sz="1200" kern="1200" dirty="0">
                <a:solidFill>
                  <a:schemeClr val="tx1"/>
                </a:solidFill>
                <a:effectLst/>
                <a:latin typeface="+mn-lt"/>
                <a:ea typeface="+mn-ea"/>
                <a:cs typeface="+mn-cs"/>
              </a:rPr>
              <a:t>Read Psalm 119:33-40 responsively as follows…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a:t>
            </a:fld>
            <a:endParaRPr lang="en-US" dirty="0"/>
          </a:p>
        </p:txBody>
      </p:sp>
    </p:spTree>
    <p:extLst>
      <p:ext uri="{BB962C8B-B14F-4D97-AF65-F5344CB8AC3E}">
        <p14:creationId xmlns:p14="http://schemas.microsoft.com/office/powerpoint/2010/main" val="2763051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LORD, teach me what your statutes are all about,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and I will guard every part of them.</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Help me understand so I can guard your Instruction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and keep it with all my heart.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Lead me on the trail of your commandments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because that is what I want.</a:t>
            </a:r>
            <a:endParaRPr kumimoji="0" lang="en-US" sz="24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a:t>
            </a:fld>
            <a:endParaRPr lang="en-US" dirty="0"/>
          </a:p>
        </p:txBody>
      </p:sp>
    </p:spTree>
    <p:extLst>
      <p:ext uri="{BB962C8B-B14F-4D97-AF65-F5344CB8AC3E}">
        <p14:creationId xmlns:p14="http://schemas.microsoft.com/office/powerpoint/2010/main" val="2830040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Turn my heart to your laws, not to greedy gain.</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Turn my eyes away from looking at worthless things.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Make me live by your way.</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Confirm your promise to your servant—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the promise that is for all those who honor you.</a:t>
            </a:r>
          </a:p>
          <a:p>
            <a:endParaRPr lang="en-US" b="1"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8</a:t>
            </a:fld>
            <a:endParaRPr lang="en-US" dirty="0"/>
          </a:p>
        </p:txBody>
      </p:sp>
    </p:spTree>
    <p:extLst>
      <p:ext uri="{BB962C8B-B14F-4D97-AF65-F5344CB8AC3E}">
        <p14:creationId xmlns:p14="http://schemas.microsoft.com/office/powerpoint/2010/main" val="1786951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Remove the insults that I dread because your rules are good.</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Look how I desire your precepts!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800" b="1" i="0" u="none" strike="noStrike" kern="1200" cap="none" spc="0" normalizeH="0" baseline="0" noProof="0" dirty="0">
                <a:ln>
                  <a:noFill/>
                </a:ln>
                <a:solidFill>
                  <a:prstClr val="black"/>
                </a:solidFill>
                <a:effectLst/>
                <a:uLnTx/>
                <a:uFillTx/>
                <a:latin typeface="+mn-lt"/>
                <a:ea typeface="+mn-ea"/>
                <a:cs typeface="+mn-cs"/>
              </a:rPr>
              <a:t>Make me live by your righteousness.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9</a:t>
            </a:fld>
            <a:endParaRPr lang="en-US" dirty="0"/>
          </a:p>
        </p:txBody>
      </p:sp>
    </p:spTree>
    <p:extLst>
      <p:ext uri="{BB962C8B-B14F-4D97-AF65-F5344CB8AC3E}">
        <p14:creationId xmlns:p14="http://schemas.microsoft.com/office/powerpoint/2010/main" val="2887264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Pray together:</a:t>
            </a:r>
          </a:p>
          <a:p>
            <a:r>
              <a:rPr lang="en-US" dirty="0"/>
              <a:t>Dear God, </a:t>
            </a:r>
            <a:br>
              <a:rPr lang="en-US" dirty="0"/>
            </a:br>
            <a:r>
              <a:rPr lang="en-US" dirty="0"/>
              <a:t>“O that we could begin this day in devout meditations, in joy unspeakable, and in blessing and praising thee, who hast given us such good hope and everlasting consolation. </a:t>
            </a:r>
          </a:p>
        </p:txBody>
      </p:sp>
      <p:sp>
        <p:nvSpPr>
          <p:cNvPr id="4" name="Slide Number Placeholder 3"/>
          <p:cNvSpPr>
            <a:spLocks noGrp="1"/>
          </p:cNvSpPr>
          <p:nvPr>
            <p:ph type="sldNum" sz="quarter" idx="10"/>
          </p:nvPr>
        </p:nvSpPr>
        <p:spPr/>
        <p:txBody>
          <a:bodyPr/>
          <a:lstStyle/>
          <a:p>
            <a:fld id="{36F22888-E826-FB40-BAF4-ED638D1B1E99}" type="slidenum">
              <a:rPr lang="en-US" smtClean="0"/>
              <a:t>10</a:t>
            </a:fld>
            <a:endParaRPr lang="en-US" dirty="0"/>
          </a:p>
        </p:txBody>
      </p:sp>
    </p:spTree>
    <p:extLst>
      <p:ext uri="{BB962C8B-B14F-4D97-AF65-F5344CB8AC3E}">
        <p14:creationId xmlns:p14="http://schemas.microsoft.com/office/powerpoint/2010/main" val="4011032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Lift up our minds above all these little things below, which are apt to distract our thoughts; and keep them above, till our hearts are fully bent to seek thee every day, in the way wherein Jesus hath gone before us, though it should be with the loss of all we here possess. Amen.” (Wesley) </a:t>
            </a:r>
          </a:p>
        </p:txBody>
      </p:sp>
      <p:sp>
        <p:nvSpPr>
          <p:cNvPr id="4" name="Slide Number Placeholder 3"/>
          <p:cNvSpPr>
            <a:spLocks noGrp="1"/>
          </p:cNvSpPr>
          <p:nvPr>
            <p:ph type="sldNum" sz="quarter" idx="10"/>
          </p:nvPr>
        </p:nvSpPr>
        <p:spPr/>
        <p:txBody>
          <a:bodyPr/>
          <a:lstStyle/>
          <a:p>
            <a:fld id="{36F22888-E826-FB40-BAF4-ED638D1B1E99}" type="slidenum">
              <a:rPr lang="en-US" smtClean="0"/>
              <a:t>11</a:t>
            </a:fld>
            <a:endParaRPr lang="en-US" dirty="0"/>
          </a:p>
        </p:txBody>
      </p:sp>
    </p:spTree>
    <p:extLst>
      <p:ext uri="{BB962C8B-B14F-4D97-AF65-F5344CB8AC3E}">
        <p14:creationId xmlns:p14="http://schemas.microsoft.com/office/powerpoint/2010/main" val="3375429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Play Wesleyan Trivia: As an </a:t>
            </a:r>
            <a:r>
              <a:rPr lang="en-US" sz="1200" b="1" i="1" kern="1200" dirty="0" smtClean="0">
                <a:solidFill>
                  <a:schemeClr val="tx1"/>
                </a:solidFill>
                <a:effectLst/>
                <a:latin typeface="+mn-lt"/>
                <a:ea typeface="+mn-ea"/>
                <a:cs typeface="+mn-cs"/>
              </a:rPr>
              <a:t>icebreaker, </a:t>
            </a:r>
            <a:r>
              <a:rPr lang="en-US" sz="1200" b="1" i="1" kern="1200" dirty="0">
                <a:solidFill>
                  <a:schemeClr val="tx1"/>
                </a:solidFill>
                <a:effectLst/>
                <a:latin typeface="+mn-lt"/>
                <a:ea typeface="+mn-ea"/>
                <a:cs typeface="+mn-cs"/>
              </a:rPr>
              <a:t>ask the following trivia questions about our missional beginnings to get the conversation started. Reward correct answers with small candies. Following the activity, have more candy </a:t>
            </a:r>
            <a:r>
              <a:rPr lang="en-US" sz="1200" b="1" i="1" kern="1200" dirty="0" smtClean="0">
                <a:solidFill>
                  <a:schemeClr val="tx1"/>
                </a:solidFill>
                <a:effectLst/>
                <a:latin typeface="+mn-lt"/>
                <a:ea typeface="+mn-ea"/>
                <a:cs typeface="+mn-cs"/>
              </a:rPr>
              <a:t>on</a:t>
            </a:r>
            <a:r>
              <a:rPr lang="en-US" sz="1200" b="1" i="1" kern="1200" baseline="0" dirty="0" smtClean="0">
                <a:solidFill>
                  <a:schemeClr val="tx1"/>
                </a:solidFill>
                <a:effectLst/>
                <a:latin typeface="+mn-lt"/>
                <a:ea typeface="+mn-ea"/>
                <a:cs typeface="+mn-cs"/>
              </a:rPr>
              <a:t> </a:t>
            </a:r>
            <a:r>
              <a:rPr lang="en-US" sz="1200" b="1" i="1" kern="1200" dirty="0" smtClean="0">
                <a:solidFill>
                  <a:schemeClr val="tx1"/>
                </a:solidFill>
                <a:effectLst/>
                <a:latin typeface="+mn-lt"/>
                <a:ea typeface="+mn-ea"/>
                <a:cs typeface="+mn-cs"/>
              </a:rPr>
              <a:t>hand </a:t>
            </a:r>
            <a:r>
              <a:rPr lang="en-US" sz="1200" b="1" i="1" kern="1200" dirty="0">
                <a:solidFill>
                  <a:schemeClr val="tx1"/>
                </a:solidFill>
                <a:effectLst/>
                <a:latin typeface="+mn-lt"/>
                <a:ea typeface="+mn-ea"/>
                <a:cs typeface="+mn-cs"/>
              </a:rPr>
              <a:t>for everyone to share.</a:t>
            </a:r>
          </a:p>
          <a:p>
            <a:pPr lvl="0"/>
            <a:r>
              <a:rPr lang="en-US" sz="1200" kern="1200" dirty="0">
                <a:solidFill>
                  <a:schemeClr val="tx1"/>
                </a:solidFill>
                <a:effectLst/>
                <a:latin typeface="+mn-lt"/>
                <a:ea typeface="+mn-ea"/>
                <a:cs typeface="+mn-cs"/>
              </a:rPr>
              <a:t>Where was John Wesley’s heart “strangely warmed”? (Aldersgate Street in London)</a:t>
            </a:r>
          </a:p>
          <a:p>
            <a:pPr lvl="0"/>
            <a:r>
              <a:rPr lang="en-US" sz="1200" kern="1200" dirty="0">
                <a:solidFill>
                  <a:schemeClr val="tx1"/>
                </a:solidFill>
                <a:effectLst/>
                <a:latin typeface="+mn-lt"/>
                <a:ea typeface="+mn-ea"/>
                <a:cs typeface="+mn-cs"/>
              </a:rPr>
              <a:t>Who, along with his friend, William Morgan, took the first step in developing a missional small group that later became known as the Holy Club? (Charles Wesley; John Wesley later joined and made it a threesome.) </a:t>
            </a:r>
          </a:p>
          <a:p>
            <a:pPr lvl="0"/>
            <a:r>
              <a:rPr lang="en-US" sz="1200" kern="1200" dirty="0">
                <a:solidFill>
                  <a:schemeClr val="tx1"/>
                </a:solidFill>
                <a:effectLst/>
                <a:latin typeface="+mn-lt"/>
                <a:ea typeface="+mn-ea"/>
                <a:cs typeface="+mn-cs"/>
              </a:rPr>
              <a:t>How often did this small group receive Communion? (weekly; when John became the leader, the meetings became more regular.)</a:t>
            </a:r>
          </a:p>
          <a:p>
            <a:pPr lvl="0"/>
            <a:r>
              <a:rPr lang="en-US" sz="1200" kern="1200" dirty="0">
                <a:solidFill>
                  <a:schemeClr val="tx1"/>
                </a:solidFill>
                <a:effectLst/>
                <a:latin typeface="+mn-lt"/>
                <a:ea typeface="+mn-ea"/>
                <a:cs typeface="+mn-cs"/>
              </a:rPr>
              <a:t>Because the Holy Club received Communion weekly, it was given a nickname. What was it? (Sacramentarians)</a:t>
            </a:r>
          </a:p>
          <a:p>
            <a:pPr lvl="0"/>
            <a:r>
              <a:rPr lang="en-US" sz="1200" kern="1200" dirty="0">
                <a:solidFill>
                  <a:schemeClr val="tx1"/>
                </a:solidFill>
                <a:effectLst/>
                <a:latin typeface="+mn-lt"/>
                <a:ea typeface="+mn-ea"/>
                <a:cs typeface="+mn-cs"/>
              </a:rPr>
              <a:t>Because the Holy Club practiced regular devotional reading of Scripture, it was given yet another nickname. What was it? (Bible moths)</a:t>
            </a:r>
          </a:p>
          <a:p>
            <a:pPr lvl="0"/>
            <a:r>
              <a:rPr lang="en-US" sz="1200" kern="1200" dirty="0">
                <a:solidFill>
                  <a:schemeClr val="tx1"/>
                </a:solidFill>
                <a:effectLst/>
                <a:latin typeface="+mn-lt"/>
                <a:ea typeface="+mn-ea"/>
                <a:cs typeface="+mn-cs"/>
              </a:rPr>
              <a:t>Why did Charles Wesley believe they were called “Methodists” by others? (Because of the methodical manner they went about being Christians.)</a:t>
            </a:r>
          </a:p>
          <a:p>
            <a:pPr lvl="0"/>
            <a:r>
              <a:rPr lang="en-US" sz="1200" kern="1200" dirty="0">
                <a:solidFill>
                  <a:schemeClr val="tx1"/>
                </a:solidFill>
                <a:effectLst/>
                <a:latin typeface="+mn-lt"/>
                <a:ea typeface="+mn-ea"/>
                <a:cs typeface="+mn-cs"/>
              </a:rPr>
              <a:t>What is the name of your class leader who is passionate about missional small groups? </a:t>
            </a:r>
            <a:r>
              <a:rPr lang="en-US" sz="1200" i="1" kern="1200" dirty="0">
                <a:solidFill>
                  <a:schemeClr val="tx1"/>
                </a:solidFill>
                <a:effectLst/>
                <a:latin typeface="+mn-lt"/>
                <a:ea typeface="+mn-ea"/>
                <a:cs typeface="+mn-cs"/>
              </a:rPr>
              <a:t>(Your name.)</a:t>
            </a:r>
            <a:endParaRPr lang="en-US" sz="1200" kern="1200" dirty="0">
              <a:solidFill>
                <a:schemeClr val="tx1"/>
              </a:solidFill>
              <a:effectLst/>
              <a:latin typeface="+mn-lt"/>
              <a:ea typeface="+mn-ea"/>
              <a:cs typeface="+mn-cs"/>
            </a:endParaRPr>
          </a:p>
          <a:p>
            <a:pPr lvl="0"/>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12</a:t>
            </a:fld>
            <a:endParaRPr lang="en-US" dirty="0"/>
          </a:p>
        </p:txBody>
      </p:sp>
    </p:spTree>
    <p:extLst>
      <p:ext uri="{BB962C8B-B14F-4D97-AF65-F5344CB8AC3E}">
        <p14:creationId xmlns:p14="http://schemas.microsoft.com/office/powerpoint/2010/main" val="1811336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Matthew 4:18-25 together. </a:t>
            </a:r>
          </a:p>
          <a:p>
            <a:endParaRPr lang="en-US" dirty="0"/>
          </a:p>
          <a:p>
            <a:r>
              <a:rPr lang="en-US" dirty="0"/>
              <a:t>John and Charles Wesley grew to understand that as they were being transformed by God’s grace they became transforming agents in the world. It was not enough to have mere head knowledge about Christian principles; rather, they needed to BE disciples of Jesus in every aspect of their own lives. This hunger to be all that Christ would want them to be gave them the impetus to form a system of support and accountability, the Holy Club. Through the Holy Club, John and Charles organized a community for the formation of its members and for participation in God’s mission to the world. </a:t>
            </a:r>
          </a:p>
          <a:p>
            <a:endParaRPr lang="en-US" dirty="0"/>
          </a:p>
          <a:p>
            <a:r>
              <a:rPr lang="en-US" dirty="0"/>
              <a:t>•	Read Matthew 4:18-22 </a:t>
            </a:r>
          </a:p>
          <a:p>
            <a:r>
              <a:rPr lang="en-US" dirty="0"/>
              <a:t>•	Discuss:</a:t>
            </a:r>
          </a:p>
          <a:p>
            <a:r>
              <a:rPr lang="en-US" dirty="0"/>
              <a:t>1.	If you were one of those first people Jesus called to be </a:t>
            </a:r>
            <a:r>
              <a:rPr lang="en-US" dirty="0" smtClean="0"/>
              <a:t>a disciple, </a:t>
            </a:r>
            <a:r>
              <a:rPr lang="en-US" dirty="0"/>
              <a:t>how would you have responded? </a:t>
            </a:r>
          </a:p>
          <a:p>
            <a:r>
              <a:rPr lang="en-US" dirty="0"/>
              <a:t>2.	Why do you think the first disciples of Jesus were willing to leave behind their jobs and family to follow Jesus? </a:t>
            </a:r>
          </a:p>
          <a:p>
            <a:endParaRPr lang="en-US" dirty="0"/>
          </a:p>
          <a:p>
            <a:r>
              <a:rPr lang="en-US" dirty="0"/>
              <a:t>•	Read Matthew 4:23-25 </a:t>
            </a:r>
          </a:p>
          <a:p>
            <a:r>
              <a:rPr lang="en-US" dirty="0"/>
              <a:t>•	Discuss:</a:t>
            </a:r>
          </a:p>
          <a:p>
            <a:r>
              <a:rPr lang="en-US" dirty="0"/>
              <a:t>1.	What was Jesus teaching and preaching?</a:t>
            </a:r>
          </a:p>
          <a:p>
            <a:r>
              <a:rPr lang="en-US" dirty="0"/>
              <a:t>2.	How would Jesus’ ministry be good news?</a:t>
            </a:r>
          </a:p>
          <a:p>
            <a:r>
              <a:rPr lang="en-US" dirty="0"/>
              <a:t>3.	If you were one of those first disciples who began to follow Jesus, what do you think you would be thinking and feeling as you witnessed how Jesus was “fishing” for people?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13</a:t>
            </a:fld>
            <a:endParaRPr lang="en-US" dirty="0"/>
          </a:p>
        </p:txBody>
      </p:sp>
    </p:spTree>
    <p:extLst>
      <p:ext uri="{BB962C8B-B14F-4D97-AF65-F5344CB8AC3E}">
        <p14:creationId xmlns:p14="http://schemas.microsoft.com/office/powerpoint/2010/main" val="4135700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Read “The Beginnings of Methodism” on pages 18-20 of </a:t>
            </a:r>
            <a:r>
              <a:rPr lang="en-US" i="1" dirty="0"/>
              <a:t>Transforming Community</a:t>
            </a:r>
            <a:r>
              <a:rPr lang="en-US" dirty="0"/>
              <a:t>.</a:t>
            </a:r>
          </a:p>
          <a:p>
            <a:endParaRPr lang="en-US" dirty="0"/>
          </a:p>
          <a:p>
            <a:r>
              <a:rPr lang="en-US" dirty="0"/>
              <a:t>In the text, we read about how the Holy Club got started and what it became. </a:t>
            </a:r>
          </a:p>
          <a:p>
            <a:r>
              <a:rPr lang="en-US" dirty="0"/>
              <a:t>•	Discuss: </a:t>
            </a:r>
          </a:p>
          <a:p>
            <a:r>
              <a:rPr lang="en-US" dirty="0"/>
              <a:t>1.	What components of the Holy Club did you resonate with the most? </a:t>
            </a:r>
          </a:p>
          <a:p>
            <a:r>
              <a:rPr lang="en-US" dirty="0"/>
              <a:t>2.	Which components of the Holy Club do you have the hardest time incorporating into your life?</a:t>
            </a:r>
          </a:p>
          <a:p>
            <a:endParaRPr lang="en-US" dirty="0"/>
          </a:p>
          <a:p>
            <a:r>
              <a:rPr lang="en-US" dirty="0"/>
              <a:t>The Holy Club is grounded upon a number of biblical principles that can be summarized in the five charges of Jesus. Invite different participants to read:</a:t>
            </a:r>
          </a:p>
          <a:p>
            <a:r>
              <a:rPr lang="en-US" dirty="0"/>
              <a:t>•	The Great Commandment – Matthew 22:37-39</a:t>
            </a:r>
          </a:p>
          <a:p>
            <a:r>
              <a:rPr lang="en-US" dirty="0"/>
              <a:t>•	The Great Commitment – Matthew 16:24</a:t>
            </a:r>
          </a:p>
          <a:p>
            <a:r>
              <a:rPr lang="en-US" dirty="0"/>
              <a:t>•	The Great Requirement – Micah 6:8</a:t>
            </a:r>
          </a:p>
          <a:p>
            <a:r>
              <a:rPr lang="en-US" dirty="0"/>
              <a:t>•	The Great Commission – Matthew 28:19-20</a:t>
            </a:r>
          </a:p>
          <a:p>
            <a:r>
              <a:rPr lang="en-US" dirty="0"/>
              <a:t>•	The Great Redemption – John 3:16</a:t>
            </a:r>
          </a:p>
          <a:p>
            <a:r>
              <a:rPr lang="en-US" dirty="0"/>
              <a:t>In the Great Commandment (Matthew 22:37-39), we learn that disciples put love of God and neighbor above all else; in the Great Commitment (Matthew 16:24), we learn that disciples are to embody God’s love individually; in the Great Requirement (Micah 6:8), we learn that disciples are  to live God’s love through our actions; and in the Great Commission (Matthew 28:19-20), we learn that disciples are to go and take God’s love into the world to invite others to experience the wondrous gift of God’s love. The Great Redemption (John 3:16) is lived out as an example of why we do what we do, what we are called to do, and how we are to live out that calling. Throughout the story of Scripture, we see that God is calling together a community of love who glorify God through loving God and loving neighbors. </a:t>
            </a:r>
          </a:p>
        </p:txBody>
      </p:sp>
      <p:sp>
        <p:nvSpPr>
          <p:cNvPr id="4" name="Slide Number Placeholder 3"/>
          <p:cNvSpPr>
            <a:spLocks noGrp="1"/>
          </p:cNvSpPr>
          <p:nvPr>
            <p:ph type="sldNum" sz="quarter" idx="10"/>
          </p:nvPr>
        </p:nvSpPr>
        <p:spPr/>
        <p:txBody>
          <a:bodyPr/>
          <a:lstStyle/>
          <a:p>
            <a:fld id="{36F22888-E826-FB40-BAF4-ED638D1B1E99}" type="slidenum">
              <a:rPr lang="en-US" smtClean="0"/>
              <a:t>14</a:t>
            </a:fld>
            <a:endParaRPr lang="en-US" dirty="0"/>
          </a:p>
        </p:txBody>
      </p:sp>
    </p:spTree>
    <p:extLst>
      <p:ext uri="{BB962C8B-B14F-4D97-AF65-F5344CB8AC3E}">
        <p14:creationId xmlns:p14="http://schemas.microsoft.com/office/powerpoint/2010/main" val="2542362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Communities of love are how we participate in God’s mission to the world; thus, communities of love are the foundation of truly missional congregations. Our Wesleyan tradition models what this means through the example of “the Holy Club.”</a:t>
            </a:r>
          </a:p>
          <a:p>
            <a:r>
              <a:rPr lang="en-US" dirty="0"/>
              <a:t>Discuss: </a:t>
            </a:r>
          </a:p>
          <a:p>
            <a:r>
              <a:rPr lang="en-US" dirty="0"/>
              <a:t>1.	Why do you think it is important for Christians be part of small groups?</a:t>
            </a:r>
          </a:p>
          <a:p>
            <a:r>
              <a:rPr lang="en-US" dirty="0"/>
              <a:t>2.	What would you consider to be the core elements of a missional small group?</a:t>
            </a:r>
          </a:p>
          <a:p>
            <a:endParaRPr lang="en-US" dirty="0"/>
          </a:p>
          <a:p>
            <a:r>
              <a:rPr lang="en-US" dirty="0"/>
              <a:t>Even more than seeking assurance of salvation, John and Charles Wesley wanted every aspect of their lives to be governed by the love of God— by holiness of heart and life. This was the goal of the Holy Club—to be transformed into people who exuded Christ-like love. Their goal was holiness of heart AND life and one of the primary means of getting there was the Holy Club.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15</a:t>
            </a:fld>
            <a:endParaRPr lang="en-US" dirty="0"/>
          </a:p>
        </p:txBody>
      </p:sp>
    </p:spTree>
    <p:extLst>
      <p:ext uri="{BB962C8B-B14F-4D97-AF65-F5344CB8AC3E}">
        <p14:creationId xmlns:p14="http://schemas.microsoft.com/office/powerpoint/2010/main" val="3868642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 If you use holiness of heart and life as the compass point, how would you map out the journey to get there? (For example, practicing accountability, Bible study, prayer, the means of grace.)</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	Small groups: (Divide into small groups of four to five people. Ask each group to take some time thinking about the goal of holiness of heart and life and the components of the Holy Club; then talk about what a map leading to that compass point, or goal, would look like. Next have the groups share their maps. This should take about 30 minutes.)</a:t>
            </a:r>
          </a:p>
          <a:p>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16</a:t>
            </a:fld>
            <a:endParaRPr lang="en-US" dirty="0"/>
          </a:p>
        </p:txBody>
      </p:sp>
    </p:spTree>
    <p:extLst>
      <p:ext uri="{BB962C8B-B14F-4D97-AF65-F5344CB8AC3E}">
        <p14:creationId xmlns:p14="http://schemas.microsoft.com/office/powerpoint/2010/main" val="1236127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whole group, reread Matthew 4:18-25.</a:t>
            </a:r>
          </a:p>
          <a:p>
            <a:r>
              <a:rPr lang="en-US" dirty="0"/>
              <a:t>•	Ask the following questions (which are adapted from page 25 of </a:t>
            </a:r>
            <a:r>
              <a:rPr lang="en-US" i="1" dirty="0"/>
              <a:t>Transforming Community</a:t>
            </a:r>
            <a:r>
              <a:rPr lang="en-US" dirty="0"/>
              <a:t>):</a:t>
            </a:r>
          </a:p>
          <a:p>
            <a:r>
              <a:rPr lang="en-US" dirty="0"/>
              <a:t>1.	What are the four critical insights the Wesley brothers learned that would characterize the early Methodist movement?</a:t>
            </a:r>
          </a:p>
          <a:p>
            <a:r>
              <a:rPr lang="en-US" dirty="0"/>
              <a:t>2.	What similarities do you see between the beginnings of Methodism and the beginnings of Jesus’ ministry?</a:t>
            </a:r>
          </a:p>
          <a:p>
            <a:r>
              <a:rPr lang="en-US" dirty="0"/>
              <a:t>3.	How do Jesus’ ministry and the Holy Club demonstrate what missional small groups look like? </a:t>
            </a:r>
          </a:p>
          <a:p>
            <a:r>
              <a:rPr lang="en-US" dirty="0"/>
              <a:t>4.	Are their places in your local church or elsewhere where you talk with others about what it means to follow Jesus in our world today?  Where are places in which those conversations might occur? </a:t>
            </a:r>
          </a:p>
          <a:p>
            <a:r>
              <a:rPr lang="en-US" dirty="0"/>
              <a:t>5.	Do you pray or read Scripture on a regular basis? Does anyone hold you accountable for your growth in holiness of heart and life?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17</a:t>
            </a:fld>
            <a:endParaRPr lang="en-US" dirty="0"/>
          </a:p>
        </p:txBody>
      </p:sp>
    </p:spTree>
    <p:extLst>
      <p:ext uri="{BB962C8B-B14F-4D97-AF65-F5344CB8AC3E}">
        <p14:creationId xmlns:p14="http://schemas.microsoft.com/office/powerpoint/2010/main" val="2837240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 Sing together “Into My Heart” (The Faith We Sing, 2160)</a:t>
            </a:r>
          </a:p>
          <a:p>
            <a:r>
              <a:rPr lang="en-US" sz="1200" b="1" i="1" kern="1200" dirty="0">
                <a:solidFill>
                  <a:schemeClr val="tx1"/>
                </a:solidFill>
                <a:effectLst/>
                <a:latin typeface="+mn-lt"/>
                <a:ea typeface="+mn-ea"/>
                <a:cs typeface="+mn-cs"/>
              </a:rPr>
              <a:t>•	Encourage a few people to share briefly how they have felt “strangely warmed” (an assurance of salvation) as they have sought holiness of heart and life.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18</a:t>
            </a:fld>
            <a:endParaRPr lang="en-US" dirty="0"/>
          </a:p>
        </p:txBody>
      </p:sp>
    </p:spTree>
    <p:extLst>
      <p:ext uri="{BB962C8B-B14F-4D97-AF65-F5344CB8AC3E}">
        <p14:creationId xmlns:p14="http://schemas.microsoft.com/office/powerpoint/2010/main" val="3283556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Pray together:</a:t>
            </a:r>
          </a:p>
          <a:p>
            <a:r>
              <a:rPr lang="en-US" dirty="0"/>
              <a:t>“Blessed are you, O Lord and Lover, source of beauty and depth of passion. Strengthen and inspire us to do the word we hear and live the faith we confess. Amen.”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19</a:t>
            </a:fld>
            <a:endParaRPr lang="en-US" dirty="0"/>
          </a:p>
        </p:txBody>
      </p:sp>
    </p:spTree>
    <p:extLst>
      <p:ext uri="{BB962C8B-B14F-4D97-AF65-F5344CB8AC3E}">
        <p14:creationId xmlns:p14="http://schemas.microsoft.com/office/powerpoint/2010/main" val="2425935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gain a better understanding of what it means to be</a:t>
            </a:r>
            <a:r>
              <a:rPr lang="en-US" sz="1200" dirty="0">
                <a:solidFill>
                  <a:schemeClr val="tx1"/>
                </a:solidFill>
              </a:rPr>
              <a:t> missional and why we are called to be missional.</a:t>
            </a:r>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20</a:t>
            </a:fld>
            <a:endParaRPr lang="en-US" dirty="0"/>
          </a:p>
        </p:txBody>
      </p:sp>
    </p:spTree>
    <p:extLst>
      <p:ext uri="{BB962C8B-B14F-4D97-AF65-F5344CB8AC3E}">
        <p14:creationId xmlns:p14="http://schemas.microsoft.com/office/powerpoint/2010/main" val="2206582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answer the question, “Whom do you consider ‘holy’ and why?”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8546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Sing together “Cry of My Heart” (TFWS, 2165)</a:t>
            </a:r>
          </a:p>
          <a:p>
            <a:r>
              <a:rPr lang="en-US" dirty="0"/>
              <a:t>•	Take this time for the group to learn spiritual centering. </a:t>
            </a:r>
          </a:p>
          <a:p>
            <a:r>
              <a:rPr lang="en-US" dirty="0"/>
              <a:t>Psalm 46:10 tells us, “Be still, and know that I am God! I am exalted among the nations, I am exalted in the earth.” Let’s now close our eyes and center ourselves. </a:t>
            </a:r>
          </a:p>
          <a:p>
            <a:endParaRPr lang="en-US" dirty="0"/>
          </a:p>
          <a:p>
            <a:r>
              <a:rPr lang="en-US" dirty="0"/>
              <a:t>Say, “As we read the verse again, focus on a single word. The word might be </a:t>
            </a:r>
            <a:r>
              <a:rPr lang="en-US" i="1" dirty="0"/>
              <a:t>God, still, know</a:t>
            </a:r>
            <a:r>
              <a:rPr lang="en-US" dirty="0"/>
              <a:t>, or </a:t>
            </a:r>
            <a:r>
              <a:rPr lang="en-US" i="1" dirty="0"/>
              <a:t>exalted</a:t>
            </a:r>
            <a:r>
              <a:rPr lang="en-US" dirty="0"/>
              <a:t>. As you hear the verse again, rest in the fact that God is inviting us… ‘Be still, and know that I am God! I am exalted among the nations, I am exalted in the earth.’ (Allow some moments of </a:t>
            </a:r>
            <a:r>
              <a:rPr lang="en-US" dirty="0" smtClean="0"/>
              <a:t>quiet.) </a:t>
            </a:r>
            <a:r>
              <a:rPr lang="en-US" dirty="0"/>
              <a:t>As we maintain an attitude of solitude, let us listen to the Scripture from Psalm 46:1-7, 11.”</a:t>
            </a:r>
          </a:p>
          <a:p>
            <a:r>
              <a:rPr lang="en-US" dirty="0"/>
              <a:t> (Read slowly and contemplatively.)</a:t>
            </a:r>
          </a:p>
          <a:p>
            <a:endParaRPr lang="en-US" dirty="0"/>
          </a:p>
          <a:p>
            <a:r>
              <a:rPr lang="en-US" dirty="0"/>
              <a:t>“God is our refuge and strength, a help always near in times of great trouble. </a:t>
            </a:r>
          </a:p>
          <a:p>
            <a:r>
              <a:rPr lang="en-US" dirty="0"/>
              <a:t>That’s why we won’t be afraid when the world falls apart, </a:t>
            </a:r>
          </a:p>
          <a:p>
            <a:r>
              <a:rPr lang="en-US" dirty="0"/>
              <a:t>when the mountains crumble into the center of the sea, when its waters roar and rage,</a:t>
            </a:r>
          </a:p>
          <a:p>
            <a:r>
              <a:rPr lang="en-US" dirty="0"/>
              <a:t>when the mountains shake because of its surging waves. </a:t>
            </a:r>
          </a:p>
          <a:p>
            <a:r>
              <a:rPr lang="en-US" dirty="0"/>
              <a:t>(pause; if possible, play the sounds of waves at this point)</a:t>
            </a:r>
          </a:p>
          <a:p>
            <a:endParaRPr lang="en-US" dirty="0"/>
          </a:p>
          <a:p>
            <a:r>
              <a:rPr lang="en-US" dirty="0"/>
              <a:t>There is a river whose streams gladden God’s city, the holiest dwelling of the Most High.</a:t>
            </a:r>
          </a:p>
          <a:p>
            <a:r>
              <a:rPr lang="en-US" dirty="0"/>
              <a:t>God is in that city. It will never crumble. God will help it when morning dawns. </a:t>
            </a:r>
          </a:p>
          <a:p>
            <a:r>
              <a:rPr lang="en-US" dirty="0"/>
              <a:t>(pause; if possible, play morning sounds at this point)</a:t>
            </a:r>
          </a:p>
          <a:p>
            <a:endParaRPr lang="en-US" dirty="0"/>
          </a:p>
          <a:p>
            <a:r>
              <a:rPr lang="en-US" dirty="0"/>
              <a:t>Nations roar; kingdoms crumble. God utters his voice; the earth melts.</a:t>
            </a:r>
          </a:p>
          <a:p>
            <a:r>
              <a:rPr lang="en-US" dirty="0"/>
              <a:t>The Lord of heavenly forces is with us! The God of Jacob is our place of safety. </a:t>
            </a:r>
          </a:p>
          <a:p>
            <a:r>
              <a:rPr lang="en-US" dirty="0"/>
              <a:t>(pause) </a:t>
            </a:r>
          </a:p>
          <a:p>
            <a:endParaRPr lang="en-US" dirty="0"/>
          </a:p>
          <a:p>
            <a:r>
              <a:rPr lang="en-US" dirty="0"/>
              <a:t>The Lord of heavenly forces is with us! The God of Jacob is our place of safety.” (CEB)</a:t>
            </a:r>
          </a:p>
          <a:p>
            <a:r>
              <a:rPr lang="en-US" dirty="0"/>
              <a:t>       (Let the room go silent for a few moments and then close the prayer with “amen.”)</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22</a:t>
            </a:fld>
            <a:endParaRPr lang="en-US" dirty="0"/>
          </a:p>
        </p:txBody>
      </p:sp>
    </p:spTree>
    <p:extLst>
      <p:ext uri="{BB962C8B-B14F-4D97-AF65-F5344CB8AC3E}">
        <p14:creationId xmlns:p14="http://schemas.microsoft.com/office/powerpoint/2010/main" val="4271432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1:</a:t>
            </a:r>
          </a:p>
          <a:p>
            <a:r>
              <a:rPr lang="en-US" dirty="0"/>
              <a:t>Take time for journaling on Psalm 46:10 where it states, “Be Still, and know that I am God!” The focus word should be “God.” This can be done by creating a word cloud or collage (See sample on page 26 in the appendix) or by writing a prayer, writing about God’s presence in the Psalm, or by reflecting on the need for solitude in an overstimulated culture. </a:t>
            </a:r>
          </a:p>
          <a:p>
            <a:r>
              <a:rPr lang="en-US" dirty="0"/>
              <a:t>Option 2:</a:t>
            </a:r>
          </a:p>
          <a:p>
            <a:r>
              <a:rPr lang="en-US" dirty="0"/>
              <a:t>•	Distribute the blank sheets of paper and drawing utensils. Have each person create a “word collage” based on his/her knowledge of God. What words would he/she use to describe God? Take only five minutes for this drawing activity.</a:t>
            </a:r>
          </a:p>
          <a:p>
            <a:r>
              <a:rPr lang="en-US" dirty="0"/>
              <a:t>•	After the class has contemplated these words that express class members’ knowledge of God, invite a couple of people to talk about what they have drawn, if they feel comfortable doing so. </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23</a:t>
            </a:fld>
            <a:endParaRPr lang="en-US" dirty="0"/>
          </a:p>
        </p:txBody>
      </p:sp>
    </p:spTree>
    <p:extLst>
      <p:ext uri="{BB962C8B-B14F-4D97-AF65-F5344CB8AC3E}">
        <p14:creationId xmlns:p14="http://schemas.microsoft.com/office/powerpoint/2010/main" val="88533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much of the Sermon on the Mount, Jesus contrasts “showy” religion with the proper motivations of the heart. Ask a volunteer to read Matthew 5:30. </a:t>
            </a:r>
          </a:p>
          <a:p>
            <a:r>
              <a:rPr lang="en-US" dirty="0"/>
              <a:t>•	Ask: “Why would this have been a surprising, if not shocking, statement for Jesus to have made?”</a:t>
            </a:r>
          </a:p>
          <a:p>
            <a:r>
              <a:rPr lang="en-US" dirty="0"/>
              <a:t>•	Ask a volunteer to read Matthew 6:1-18. Ask: “Whom do you think Jesus is referring to by using the label ‘hypocrite’?” </a:t>
            </a:r>
          </a:p>
          <a:p>
            <a:r>
              <a:rPr lang="en-US" dirty="0"/>
              <a:t>•	Ask: “Do you think Jesus is advocating for a faith that is solely private (makes no public demonstrations of faith)? Why or why not?” </a:t>
            </a:r>
          </a:p>
          <a:p>
            <a:r>
              <a:rPr lang="en-US" dirty="0"/>
              <a:t>•	Ask: “How do these verses illustrate for us the difference between knowing about God as a concept and knowing God as a living reality in our lives?” (Discuss as a group and ask for examples of personal experience.)</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24</a:t>
            </a:fld>
            <a:endParaRPr lang="en-US" dirty="0"/>
          </a:p>
        </p:txBody>
      </p:sp>
    </p:spTree>
    <p:extLst>
      <p:ext uri="{BB962C8B-B14F-4D97-AF65-F5344CB8AC3E}">
        <p14:creationId xmlns:p14="http://schemas.microsoft.com/office/powerpoint/2010/main" val="32153444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	Small Groups: Have each small group read and discuss “The Faith They Found” on pages 31-33 of </a:t>
            </a:r>
            <a:r>
              <a:rPr lang="en-US" sz="1200" i="0" kern="1200" dirty="0">
                <a:solidFill>
                  <a:schemeClr val="tx1"/>
                </a:solidFill>
                <a:effectLst/>
                <a:latin typeface="+mn-lt"/>
                <a:ea typeface="+mn-ea"/>
                <a:cs typeface="+mn-cs"/>
              </a:rPr>
              <a:t>Transforming Community. </a:t>
            </a:r>
            <a:r>
              <a:rPr lang="en-US" sz="1200" i="1" kern="1200" dirty="0">
                <a:solidFill>
                  <a:schemeClr val="tx1"/>
                </a:solidFill>
                <a:effectLst/>
                <a:latin typeface="+mn-lt"/>
                <a:ea typeface="+mn-ea"/>
                <a:cs typeface="+mn-cs"/>
              </a:rPr>
              <a:t>Have them use the following discussion questions: </a:t>
            </a:r>
          </a:p>
          <a:p>
            <a:r>
              <a:rPr lang="en-US" sz="1200" i="1" kern="1200" dirty="0">
                <a:solidFill>
                  <a:schemeClr val="tx1"/>
                </a:solidFill>
                <a:effectLst/>
                <a:latin typeface="+mn-lt"/>
                <a:ea typeface="+mn-ea"/>
                <a:cs typeface="+mn-cs"/>
              </a:rPr>
              <a:t>1.	How would you describe the difference between the “faith of a servant” and the “faith of a child of God”? Have you experienced a similar shift in your life?</a:t>
            </a:r>
          </a:p>
          <a:p>
            <a:r>
              <a:rPr lang="en-US" sz="1200" i="1" kern="1200" dirty="0">
                <a:solidFill>
                  <a:schemeClr val="tx1"/>
                </a:solidFill>
                <a:effectLst/>
                <a:latin typeface="+mn-lt"/>
                <a:ea typeface="+mn-ea"/>
                <a:cs typeface="+mn-cs"/>
              </a:rPr>
              <a:t>2.	How does the Sermon on the Mount help you to understand the difference between a “showy” public demonstration of deeds from a religion that grows out of a vital relationship with God?</a:t>
            </a:r>
          </a:p>
          <a:p>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25</a:t>
            </a:fld>
            <a:endParaRPr lang="en-US" dirty="0"/>
          </a:p>
        </p:txBody>
      </p:sp>
    </p:spTree>
    <p:extLst>
      <p:ext uri="{BB962C8B-B14F-4D97-AF65-F5344CB8AC3E}">
        <p14:creationId xmlns:p14="http://schemas.microsoft.com/office/powerpoint/2010/main" val="2300942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pages 31-33 of </a:t>
            </a:r>
            <a:r>
              <a:rPr lang="en-US" i="1" dirty="0"/>
              <a:t>Transforming Community</a:t>
            </a:r>
            <a:r>
              <a:rPr lang="en-US" dirty="0"/>
              <a:t>, Knight and Powe discuss Wesley’s spiritual journey after Aldersgate. They write, “out of his experience at Aldersgate and struggle to properly understand it, John Wesley gained three insights that would shape his Methodist movement” (page 32). Those three insights are:</a:t>
            </a:r>
          </a:p>
          <a:p>
            <a:r>
              <a:rPr lang="en-US" dirty="0"/>
              <a:t>1.	recognition of the power of the Holy Spirit to change human hearts</a:t>
            </a:r>
          </a:p>
          <a:p>
            <a:r>
              <a:rPr lang="en-US" dirty="0"/>
              <a:t>2.	that it is all a gift of God, which leads to a fundamental change in motivation</a:t>
            </a:r>
          </a:p>
          <a:p>
            <a:r>
              <a:rPr lang="en-US" dirty="0"/>
              <a:t>3.	that these motivations laid a new foundation for the pursuit of holiness.</a:t>
            </a:r>
          </a:p>
          <a:p>
            <a:endParaRPr lang="en-US" dirty="0"/>
          </a:p>
          <a:p>
            <a:r>
              <a:rPr lang="en-US" dirty="0"/>
              <a:t>•	Ask: “What negative images or connotations are often attached to holiness in our culture?”</a:t>
            </a:r>
          </a:p>
          <a:p>
            <a:r>
              <a:rPr lang="en-US" dirty="0"/>
              <a:t>•	Ask: “How do Knight and Powe, drawing on Wesley, present a different understanding of holiness?” </a:t>
            </a:r>
          </a:p>
          <a:p>
            <a:endParaRPr lang="en-US" dirty="0"/>
          </a:p>
          <a:p>
            <a:r>
              <a:rPr lang="en-US" dirty="0"/>
              <a:t>On page 33 of the text, the writers state this about the Wesleys, “Before they tried to love God and others in hopes of pleasing God and obtaining assurance of salvation. While this genuinely propelled them into mission, it was compromised by the fact that their prime motivation was self-interest. Now they were truly set free to love as God loves, not as a means to an end, but as an end in itself. Their motivation for mission was their love for God and their neighbor.”</a:t>
            </a:r>
          </a:p>
          <a:p>
            <a:r>
              <a:rPr lang="en-US" dirty="0"/>
              <a:t>Ask: “Why is the pursuit of holiness (being set free to love as God loves) essential to being missional? How is the pursuit of holiness (being set free to love as God loves) related to being missional?”</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26</a:t>
            </a:fld>
            <a:endParaRPr lang="en-US" dirty="0"/>
          </a:p>
        </p:txBody>
      </p:sp>
    </p:spTree>
    <p:extLst>
      <p:ext uri="{BB962C8B-B14F-4D97-AF65-F5344CB8AC3E}">
        <p14:creationId xmlns:p14="http://schemas.microsoft.com/office/powerpoint/2010/main" val="2672766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Knight and Powe say of the means of grace: “We use [means of grace] because we are always in need of grace, and God has promised that we can come to them and find grace…the means of grace are where God has promised we will encounter the transforming power of the Holy Spirit” (page 36).</a:t>
            </a:r>
          </a:p>
          <a:p>
            <a:r>
              <a:rPr lang="en-US" dirty="0"/>
              <a:t>Ask: “How do small groups function as a means of grace?”</a:t>
            </a:r>
          </a:p>
          <a:p>
            <a:endParaRPr lang="en-US" dirty="0"/>
          </a:p>
          <a:p>
            <a:r>
              <a:rPr lang="en-US" dirty="0"/>
              <a:t>It is true that small groups can function as a means of grace. However, it is also true that groups can fall short of that goal. A poorly run small group can descend into group therapy session or mere fellowship time. </a:t>
            </a:r>
          </a:p>
          <a:p>
            <a:r>
              <a:rPr lang="en-US" dirty="0"/>
              <a:t>Ask: </a:t>
            </a:r>
            <a:r>
              <a:rPr lang="en-US" dirty="0" smtClean="0"/>
              <a:t>“What </a:t>
            </a:r>
            <a:r>
              <a:rPr lang="en-US" dirty="0"/>
              <a:t>practices or habits could small groups include to maintain a pursuit of holiness</a:t>
            </a:r>
            <a:r>
              <a:rPr lang="en-US" dirty="0" smtClean="0"/>
              <a:t>?”</a:t>
            </a:r>
            <a:endParaRPr lang="en-US" dirty="0"/>
          </a:p>
          <a:p>
            <a:endParaRPr lang="en-US" dirty="0"/>
          </a:p>
          <a:p>
            <a:r>
              <a:rPr lang="en-US" dirty="0"/>
              <a:t>One way to make sure small groups function as missional groups is to keep accountability at the forefront of the group’s attention. Using a rule of life, or more specifically the General Rule of Discipleship as a rule of life, provides structure and focus. Rules of life and similar group covenants assist members of the small group to be intentional about pursuing holiness of heart and life.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27</a:t>
            </a:fld>
            <a:endParaRPr lang="en-US" dirty="0"/>
          </a:p>
        </p:txBody>
      </p:sp>
    </p:spTree>
    <p:extLst>
      <p:ext uri="{BB962C8B-B14F-4D97-AF65-F5344CB8AC3E}">
        <p14:creationId xmlns:p14="http://schemas.microsoft.com/office/powerpoint/2010/main" val="1573543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“Is it advisable for us to preach in as many places as we can without forming any societies?” </a:t>
            </a:r>
          </a:p>
          <a:p>
            <a:r>
              <a:rPr lang="en-US" dirty="0"/>
              <a:t>At annual conferences, this question of Wesley’s was addressed because it dealt with the purpose of lay preachers, and it provided a summary of the mission of the Methodist movement.  (See page 44, </a:t>
            </a:r>
            <a:r>
              <a:rPr lang="en-US" i="1" dirty="0"/>
              <a:t>Transforming Community.)</a:t>
            </a:r>
          </a:p>
          <a:p>
            <a:r>
              <a:rPr lang="en-US" dirty="0"/>
              <a:t>       Ask: “What danger did the early Methodists sense about preaching without forming societies as a means of grace</a:t>
            </a:r>
            <a:r>
              <a:rPr lang="en-US" dirty="0" smtClean="0"/>
              <a:t>?” </a:t>
            </a:r>
            <a:endParaRPr lang="en-US" dirty="0"/>
          </a:p>
          <a:p>
            <a:endParaRPr lang="en-US" dirty="0"/>
          </a:p>
          <a:p>
            <a:r>
              <a:rPr lang="en-US" dirty="0"/>
              <a:t>From the societies, small groups called “bands” were developed. Bands were for those who had the faith of a child of God and were growing in love for God and neighbor. These bands were based on James 5:16. They confessed their sins to one another and they prayed for one another so that they could experience healing, spiritually and physically. Because they were confessional in nature and highly personal, it became necessary to develop a discipline for the bands that was composed of three rules:</a:t>
            </a:r>
          </a:p>
          <a:p>
            <a:endParaRPr lang="en-US" dirty="0"/>
          </a:p>
          <a:p>
            <a:r>
              <a:rPr lang="en-US" dirty="0"/>
              <a:t>1.	Do no harm.</a:t>
            </a:r>
          </a:p>
          <a:p>
            <a:r>
              <a:rPr lang="en-US" dirty="0"/>
              <a:t>2.	Do good.</a:t>
            </a:r>
          </a:p>
          <a:p>
            <a:r>
              <a:rPr lang="en-US" dirty="0"/>
              <a:t>3.	Attend upon the ordinances of God.</a:t>
            </a:r>
          </a:p>
          <a:p>
            <a:endParaRPr lang="en-US" dirty="0"/>
          </a:p>
          <a:p>
            <a:r>
              <a:rPr lang="en-US" dirty="0"/>
              <a:t>•	Read </a:t>
            </a:r>
            <a:r>
              <a:rPr lang="en-US" i="1" dirty="0"/>
              <a:t>The Book of Discipline of The United Methodist </a:t>
            </a:r>
            <a:r>
              <a:rPr lang="en-US" i="1" dirty="0" smtClean="0"/>
              <a:t>Church, </a:t>
            </a:r>
            <a:r>
              <a:rPr lang="en-US" i="1" dirty="0"/>
              <a:t>2016</a:t>
            </a:r>
            <a:r>
              <a:rPr lang="en-US" dirty="0"/>
              <a:t>, par. 104—THE GENERAL RULES OF THE METHODIST CHURCH and discuss the statements for each of the three rules as to why they are being cited. </a:t>
            </a:r>
          </a:p>
          <a:p>
            <a:r>
              <a:rPr lang="en-US" dirty="0"/>
              <a:t>•	Ask: “Which of the specific practices (besides one of the main three rules) could be restated for today?” </a:t>
            </a:r>
          </a:p>
          <a:p>
            <a:r>
              <a:rPr lang="en-US" dirty="0"/>
              <a:t>•	Ask: “Are there any specific practices that seem especially difficult to keep?” </a:t>
            </a:r>
          </a:p>
          <a:p>
            <a:r>
              <a:rPr lang="en-US" dirty="0"/>
              <a:t>•	Have each person complete Worksheet A on The United Methodist Rule of Life. Instruct participants to use the text on pages 45-46 of </a:t>
            </a:r>
            <a:r>
              <a:rPr lang="en-US" i="1" dirty="0"/>
              <a:t>Transforming Community</a:t>
            </a:r>
            <a:r>
              <a:rPr lang="en-US" dirty="0"/>
              <a:t> and </a:t>
            </a:r>
            <a:r>
              <a:rPr lang="en-US" i="1" dirty="0"/>
              <a:t>The Book of Discipline of The United Methodist Church 2016</a:t>
            </a:r>
            <a:r>
              <a:rPr lang="en-US" dirty="0"/>
              <a:t>, par. 104—THE GENERAL RULES OF THE METHODIST CHURCH to describe in their own words what the rules should mean in their own lives.</a:t>
            </a:r>
          </a:p>
          <a:p>
            <a:r>
              <a:rPr lang="en-US" dirty="0"/>
              <a:t>•	Ask volunteers to share some of their responses and learnings from the activity.</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28</a:t>
            </a:fld>
            <a:endParaRPr lang="en-US" dirty="0"/>
          </a:p>
        </p:txBody>
      </p:sp>
    </p:spTree>
    <p:extLst>
      <p:ext uri="{BB962C8B-B14F-4D97-AF65-F5344CB8AC3E}">
        <p14:creationId xmlns:p14="http://schemas.microsoft.com/office/powerpoint/2010/main" val="3918787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	Small Groups: Using the sample covenant on page 27 (the appendix), have each small group practice what it means to be part of a band, or a missional small group, in pursuit of holiness of heart and life.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29</a:t>
            </a:fld>
            <a:endParaRPr lang="en-US" dirty="0"/>
          </a:p>
        </p:txBody>
      </p:sp>
    </p:spTree>
    <p:extLst>
      <p:ext uri="{BB962C8B-B14F-4D97-AF65-F5344CB8AC3E}">
        <p14:creationId xmlns:p14="http://schemas.microsoft.com/office/powerpoint/2010/main" val="1670925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dirty="0"/>
              <a:t>•	Sing together “We are Called” (TFWS, 2172</a:t>
            </a:r>
            <a:r>
              <a:rPr lang="en-US" dirty="0" smtClean="0"/>
              <a:t>).</a:t>
            </a:r>
            <a:endParaRPr lang="en-US" dirty="0"/>
          </a:p>
          <a:p>
            <a:r>
              <a:rPr lang="en-US" dirty="0"/>
              <a:t>•	Encourage each person to share in a brief sentence where he or she has seen evidence of God’s grace, not in a showy manner, but in the evidence of the heart.</a:t>
            </a:r>
          </a:p>
          <a:p>
            <a:r>
              <a:rPr lang="en-US" dirty="0"/>
              <a:t>•	Pray together the Lord’s Prayer.</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30</a:t>
            </a:fld>
            <a:endParaRPr lang="en-US" dirty="0"/>
          </a:p>
        </p:txBody>
      </p:sp>
    </p:spTree>
    <p:extLst>
      <p:ext uri="{BB962C8B-B14F-4D97-AF65-F5344CB8AC3E}">
        <p14:creationId xmlns:p14="http://schemas.microsoft.com/office/powerpoint/2010/main" val="19041278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gain a better understanding of how the means of grace shape us to serve “missionally.”</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3526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post-it newsprint (non-bleed-through) or something similar, title the page “Means of Grace” and draw a line to divide the sheet into two sections. One section should be Acts of Piety and the other Acts of Mercy. Have colored markers available. As people arrive, have them write down acts of piety and acts of mercy on the large sheet of newsprint in the appropriate section.</a:t>
            </a:r>
          </a:p>
        </p:txBody>
      </p:sp>
      <p:sp>
        <p:nvSpPr>
          <p:cNvPr id="4" name="Slide Number Placeholder 3"/>
          <p:cNvSpPr>
            <a:spLocks noGrp="1"/>
          </p:cNvSpPr>
          <p:nvPr>
            <p:ph type="sldNum" sz="quarter" idx="10"/>
          </p:nvPr>
        </p:nvSpPr>
        <p:spPr/>
        <p:txBody>
          <a:bodyPr/>
          <a:lstStyle/>
          <a:p>
            <a:fld id="{36F22888-E826-FB40-BAF4-ED638D1B1E99}" type="slidenum">
              <a:rPr lang="en-US" smtClean="0"/>
              <a:t>32</a:t>
            </a:fld>
            <a:endParaRPr lang="en-US" dirty="0"/>
          </a:p>
        </p:txBody>
      </p:sp>
    </p:spTree>
    <p:extLst>
      <p:ext uri="{BB962C8B-B14F-4D97-AF65-F5344CB8AC3E}">
        <p14:creationId xmlns:p14="http://schemas.microsoft.com/office/powerpoint/2010/main" val="3221759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Sing together “Who Is My Mother, Who Is My Brother” (TFWS, 2225)</a:t>
            </a:r>
          </a:p>
          <a:p>
            <a:r>
              <a:rPr lang="en-US" dirty="0"/>
              <a:t>•	Read a word from John Wesley (Sermon 24: “Upon Our Lord’s Sermon on the Mount IV</a:t>
            </a:r>
            <a:r>
              <a:rPr lang="en-US" dirty="0" smtClean="0"/>
              <a:t>,” </a:t>
            </a:r>
            <a:r>
              <a:rPr lang="en-US" dirty="0"/>
              <a:t>II. 2):</a:t>
            </a:r>
          </a:p>
          <a:p>
            <a:endParaRPr lang="en-US" dirty="0"/>
          </a:p>
          <a:p>
            <a:r>
              <a:rPr lang="en-US" dirty="0"/>
              <a:t>“…(I)t is impossible for any that have it, to conceal the religion of Jesus Christ. This our Lord makes plain beyond all contradiction, by a two-fold comparison: “Ye are the light of the world: A city set upon a hill cannot be hid.” Ye Christians are “the light of the world,” with regard both to your tempers and actions. Your holiness makes you as conspicuous as the sun in the midst of heaven. As ye cannot go out of the world, so neither can ye stay in it without appearing to all mankind….Love cannot be hid any more than light; and least of all, when it shines forth in action, when ye exercise yourselves in the labour of love, in beneficence of every kind. As well may men think to hide a city, as to hide a Christian; yea, as well may they conceal a city set upon a hill, as a holy, zealous, active lover of God and man.”</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3599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“Holy Lord, maker of us all, you call us to love our neighbors as ourselves and teach us that faith without works is dead. Open us to the opportunities for ministry that lie before us, where faith and works and the need of our neighbor come together in the name of Jesus Christ, our Savior.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34</a:t>
            </a:fld>
            <a:endParaRPr lang="en-US" dirty="0"/>
          </a:p>
        </p:txBody>
      </p:sp>
    </p:spTree>
    <p:extLst>
      <p:ext uri="{BB962C8B-B14F-4D97-AF65-F5344CB8AC3E}">
        <p14:creationId xmlns:p14="http://schemas.microsoft.com/office/powerpoint/2010/main" val="633045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Have volunteers read from Luke 9:18-27, Luke 10:25-37, Acts 4:32-35.</a:t>
            </a:r>
          </a:p>
          <a:p>
            <a:r>
              <a:rPr lang="en-US" sz="1200" b="0" i="0" kern="1200" dirty="0">
                <a:solidFill>
                  <a:schemeClr val="tx1"/>
                </a:solidFill>
                <a:effectLst/>
                <a:latin typeface="+mn-lt"/>
                <a:ea typeface="+mn-ea"/>
                <a:cs typeface="+mn-cs"/>
              </a:rPr>
              <a:t>•	For Luke 9:18-27, ask: “What does this passage reveal about the nature of discipleship (following Jesus)?”</a:t>
            </a:r>
          </a:p>
          <a:p>
            <a:r>
              <a:rPr lang="en-US" sz="1200" b="0" i="0" kern="1200" dirty="0">
                <a:solidFill>
                  <a:schemeClr val="tx1"/>
                </a:solidFill>
                <a:effectLst/>
                <a:latin typeface="+mn-lt"/>
                <a:ea typeface="+mn-ea"/>
                <a:cs typeface="+mn-cs"/>
              </a:rPr>
              <a:t>•	For Luke 10:25-37, ask: “What does this passage demonstrate about the radical nature of loving others that disciples are called to? What might it also say about the importance of ministering to people’s physical needs as well as spiritual needs?” </a:t>
            </a:r>
          </a:p>
          <a:p>
            <a:r>
              <a:rPr lang="en-US" sz="1200" b="0" i="0" kern="1200" dirty="0">
                <a:solidFill>
                  <a:schemeClr val="tx1"/>
                </a:solidFill>
                <a:effectLst/>
                <a:latin typeface="+mn-lt"/>
                <a:ea typeface="+mn-ea"/>
                <a:cs typeface="+mn-cs"/>
              </a:rPr>
              <a:t>•	For Acts 4:32-35, ask: “In what specific ways does the early church present a model for being missional?” </a:t>
            </a:r>
          </a:p>
          <a:p>
            <a:r>
              <a:rPr lang="en-US" sz="1200" b="0" i="0" kern="1200" dirty="0">
                <a:solidFill>
                  <a:schemeClr val="tx1"/>
                </a:solidFill>
                <a:effectLst/>
                <a:latin typeface="+mn-lt"/>
                <a:ea typeface="+mn-ea"/>
                <a:cs typeface="+mn-cs"/>
              </a:rPr>
              <a:t>•	Ask: “What do these Scripture verses tell us about being a missional community?”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35</a:t>
            </a:fld>
            <a:endParaRPr lang="en-US" dirty="0"/>
          </a:p>
        </p:txBody>
      </p:sp>
    </p:spTree>
    <p:extLst>
      <p:ext uri="{BB962C8B-B14F-4D97-AF65-F5344CB8AC3E}">
        <p14:creationId xmlns:p14="http://schemas.microsoft.com/office/powerpoint/2010/main" val="12835616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“Going to the People” on pages 43-44 of </a:t>
            </a:r>
            <a:r>
              <a:rPr lang="en-US" i="1" dirty="0"/>
              <a:t>Transforming Community</a:t>
            </a:r>
            <a:r>
              <a:rPr lang="en-US" dirty="0"/>
              <a:t>.</a:t>
            </a:r>
          </a:p>
          <a:p>
            <a:r>
              <a:rPr lang="en-US" dirty="0"/>
              <a:t>The Wesleys learned a critical lesson about what the church should actually be. It is interesting that United Methodists still struggle with this lesson today. Does the church wait for people to come to it, or does the church go to the people? What some may term these two vastly different concepts are “attractional” versus “missional.”</a:t>
            </a:r>
          </a:p>
          <a:p>
            <a:endParaRPr lang="en-US" dirty="0"/>
          </a:p>
          <a:p>
            <a:r>
              <a:rPr lang="en-US" dirty="0"/>
              <a:t>Discuss: What are the differences between “attractional” and “missional” churches? According to this excerpt from page 44 of </a:t>
            </a:r>
            <a:r>
              <a:rPr lang="en-US" i="1" dirty="0"/>
              <a:t>Transforming Community</a:t>
            </a:r>
            <a:r>
              <a:rPr lang="en-US" dirty="0"/>
              <a:t>, what makes Methodism a missional movement?</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36</a:t>
            </a:fld>
            <a:endParaRPr lang="en-US" dirty="0"/>
          </a:p>
        </p:txBody>
      </p:sp>
    </p:spTree>
    <p:extLst>
      <p:ext uri="{BB962C8B-B14F-4D97-AF65-F5344CB8AC3E}">
        <p14:creationId xmlns:p14="http://schemas.microsoft.com/office/powerpoint/2010/main" val="28856993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 “Is it advisable for us to preach in as many places as we can, without forming any societies? The answer is short and clear: </a:t>
            </a:r>
            <a:r>
              <a:rPr lang="en-US" sz="1200" i="1" kern="1200" dirty="0" smtClean="0">
                <a:solidFill>
                  <a:schemeClr val="tx1"/>
                </a:solidFill>
                <a:effectLst/>
                <a:latin typeface="+mn-lt"/>
                <a:ea typeface="+mn-ea"/>
                <a:cs typeface="+mn-cs"/>
              </a:rPr>
              <a:t>By </a:t>
            </a:r>
            <a:r>
              <a:rPr lang="en-US" sz="1200" i="1" kern="1200" dirty="0">
                <a:solidFill>
                  <a:schemeClr val="tx1"/>
                </a:solidFill>
                <a:effectLst/>
                <a:latin typeface="+mn-lt"/>
                <a:ea typeface="+mn-ea"/>
                <a:cs typeface="+mn-cs"/>
              </a:rPr>
              <a:t>no means. We have made the trial in various places; and that for a considerable time. But all the seed has fallen as by the highway side. There is scarce any fruit remaining.” (Wesley, Works) </a:t>
            </a:r>
          </a:p>
          <a:p>
            <a:r>
              <a:rPr lang="en-US" sz="1200" i="1" kern="1200" dirty="0">
                <a:solidFill>
                  <a:schemeClr val="tx1"/>
                </a:solidFill>
                <a:effectLst/>
                <a:latin typeface="+mn-lt"/>
                <a:ea typeface="+mn-ea"/>
                <a:cs typeface="+mn-cs"/>
              </a:rPr>
              <a:t>In small groups, have the participants discuss the quote (above) from Wesley’s conferences with his preachers: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1.	Why did they meet in societies?</a:t>
            </a:r>
          </a:p>
          <a:p>
            <a:r>
              <a:rPr lang="en-US" sz="1200" i="1" kern="1200" dirty="0">
                <a:solidFill>
                  <a:schemeClr val="tx1"/>
                </a:solidFill>
                <a:effectLst/>
                <a:latin typeface="+mn-lt"/>
                <a:ea typeface="+mn-ea"/>
                <a:cs typeface="+mn-cs"/>
              </a:rPr>
              <a:t>2.	When the societies became too large, what was the solution?</a:t>
            </a:r>
          </a:p>
          <a:p>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37</a:t>
            </a:fld>
            <a:endParaRPr lang="en-US" dirty="0"/>
          </a:p>
        </p:txBody>
      </p:sp>
    </p:spTree>
    <p:extLst>
      <p:ext uri="{BB962C8B-B14F-4D97-AF65-F5344CB8AC3E}">
        <p14:creationId xmlns:p14="http://schemas.microsoft.com/office/powerpoint/2010/main" val="2731183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development of the class meetings was really unplanned, they created an environment of accountability. When the leaders raised funds for the preaching house in Bristol (a contribution of one penny a person), they had the opportunity to learn about the people’s needs and to call the members of that class meeting to accountability. As class meetings increased in numbers of participants, rather than calling on each member at their house, the members met together weekly at the same location. The main purpose of the meetings became accountability. In the class meetings, members were asked how it was with their soul, as well as how they were giving relief for the poor. The class meetings provided a place for advice, encouragement, and conversation regarding the discipline—acts of piety and acts of mercy. The classes provided a significant way for people to come to know the love of God, and their hearts and lives were transformed. The transformation experienced by the early Methodists was not just private spiritual growth. It was also about increasing in love toward their neighbors. </a:t>
            </a:r>
          </a:p>
          <a:p>
            <a:endParaRPr lang="en-US" dirty="0"/>
          </a:p>
          <a:p>
            <a:r>
              <a:rPr lang="en-US" dirty="0"/>
              <a:t>•	Discuss the differences between private religion and charity work on the one hand, and personal/social holiness and being missional on the other. </a:t>
            </a:r>
          </a:p>
          <a:p>
            <a:r>
              <a:rPr lang="en-US" dirty="0"/>
              <a:t>•	Ask: “Methodists were to do good to both the bodies and to do good with the souls of their neighbors. Why are both necessary for ministry that is seeking to be missional?”</a:t>
            </a:r>
          </a:p>
          <a:p>
            <a:endParaRPr lang="en-US" dirty="0"/>
          </a:p>
          <a:p>
            <a:r>
              <a:rPr lang="en-US" dirty="0"/>
              <a:t>Wesley had a vision for “social holiness.” Although Methodists today think that means acts of compassion and acts of justice, Wesley used the term to say that religion was not solitary, but communal. Social holiness, in Wesley’s understanding, was a community of Christians who were either seeking or growing in love. These communities (societies, classes, and bands) were designed to open people’s hearts and lives to the work of the Holy Spirit—lives transformed. </a:t>
            </a:r>
          </a:p>
          <a:p>
            <a:endParaRPr lang="en-US" dirty="0"/>
          </a:p>
          <a:p>
            <a:r>
              <a:rPr lang="en-US" dirty="0"/>
              <a:t>Ask: “As the Methodist communities developed, what were the four ways this process of small groups carried out their mission?” </a:t>
            </a:r>
          </a:p>
          <a:p>
            <a:r>
              <a:rPr lang="en-US" dirty="0"/>
              <a:t>1.	As communities of ___________(witness)</a:t>
            </a:r>
          </a:p>
          <a:p>
            <a:r>
              <a:rPr lang="en-US" dirty="0"/>
              <a:t>2.	As communities of ___________(testimony)</a:t>
            </a:r>
          </a:p>
          <a:p>
            <a:r>
              <a:rPr lang="en-US" dirty="0"/>
              <a:t>3.	As communities of ___________(hospitality)</a:t>
            </a:r>
          </a:p>
          <a:p>
            <a:r>
              <a:rPr lang="en-US" dirty="0"/>
              <a:t>4.	As communities of ___________(service)</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38</a:t>
            </a:fld>
            <a:endParaRPr lang="en-US" dirty="0"/>
          </a:p>
        </p:txBody>
      </p:sp>
    </p:spTree>
    <p:extLst>
      <p:ext uri="{BB962C8B-B14F-4D97-AF65-F5344CB8AC3E}">
        <p14:creationId xmlns:p14="http://schemas.microsoft.com/office/powerpoint/2010/main" val="1586166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small groups, have participants discuss the following questions: </a:t>
            </a:r>
          </a:p>
          <a:p>
            <a:r>
              <a:rPr lang="en-US" dirty="0"/>
              <a:t>1.	How do our churches engage in these practices today? </a:t>
            </a:r>
          </a:p>
          <a:p>
            <a:r>
              <a:rPr lang="en-US" dirty="0"/>
              <a:t>2.	How can each small group also practice these? </a:t>
            </a:r>
          </a:p>
          <a:p>
            <a:endParaRPr lang="en-US" dirty="0"/>
          </a:p>
          <a:p>
            <a:r>
              <a:rPr lang="en-US" dirty="0"/>
              <a:t>Missional small groups, as Wesley discovered, are far more effective in maintaining a connection with acts of piety and acts of mercy because they offer accountability. </a:t>
            </a:r>
          </a:p>
          <a:p>
            <a:endParaRPr lang="en-US" dirty="0"/>
          </a:p>
          <a:p>
            <a:r>
              <a:rPr lang="en-US" dirty="0"/>
              <a:t>•	Practice exercising accountability through the small group. Have people in the small groups share how they have done the following in the past week: (If participants cannot remember a specific example they performed, allow the option to share how they saw another person demonstrate that act.)</a:t>
            </a:r>
          </a:p>
          <a:p>
            <a:r>
              <a:rPr lang="en-US" dirty="0"/>
              <a:t>Acts of Mercy</a:t>
            </a:r>
          </a:p>
          <a:p>
            <a:r>
              <a:rPr lang="en-US" dirty="0"/>
              <a:t>1.	Acts of compassion for people and God’s creation this last week.</a:t>
            </a:r>
          </a:p>
          <a:p>
            <a:r>
              <a:rPr lang="en-US" dirty="0"/>
              <a:t>2.	Acts of justice…witnessing for justice, encouraging forgiveness and reconciliation.</a:t>
            </a:r>
          </a:p>
          <a:p>
            <a:endParaRPr lang="en-US" dirty="0"/>
          </a:p>
          <a:p>
            <a:r>
              <a:rPr lang="en-US" dirty="0"/>
              <a:t>Acts of Piety</a:t>
            </a:r>
          </a:p>
          <a:p>
            <a:r>
              <a:rPr lang="en-US" dirty="0"/>
              <a:t>3.	Acts of devotion…spending time daily in prayer and Bible reading, taking a full day of Sabbath during the week.</a:t>
            </a:r>
          </a:p>
          <a:p>
            <a:r>
              <a:rPr lang="en-US" dirty="0"/>
              <a:t>4.	Acts of worship through participation in corporate worship.</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39</a:t>
            </a:fld>
            <a:endParaRPr lang="en-US" dirty="0"/>
          </a:p>
        </p:txBody>
      </p:sp>
    </p:spTree>
    <p:extLst>
      <p:ext uri="{BB962C8B-B14F-4D97-AF65-F5344CB8AC3E}">
        <p14:creationId xmlns:p14="http://schemas.microsoft.com/office/powerpoint/2010/main" val="29967039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Ask the following questions (modified from those at the end of chapter three of </a:t>
            </a:r>
            <a:r>
              <a:rPr lang="en-US" sz="1200" i="1" kern="1200" dirty="0">
                <a:solidFill>
                  <a:schemeClr val="tx1"/>
                </a:solidFill>
                <a:effectLst/>
                <a:latin typeface="+mn-lt"/>
                <a:ea typeface="+mn-ea"/>
                <a:cs typeface="+mn-cs"/>
              </a:rPr>
              <a:t>Transforming Community</a:t>
            </a:r>
            <a:r>
              <a:rPr lang="en-US"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Revivalists in the late nineteenth century spoke of coming to the altar and getting saved. Wesley’s Methodists spoke of a way of salvation with conversion not as an end but the beginning of growth in love. What has been your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understanding of conversion? How does Wesley’s model confirm or challenge your experience?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How did Wesley’s gathering people into societies and classes contribute to their growing in the knowledge and love of God and in love for their neighbor?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In what ways is your local church a witness to the good news of Jesus Christ? In what ways might it become an even stronger witness?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Are there opportunities to share testimonies in your church’s worship services or small groups? What are some ways opportunities for sharing can be created?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40</a:t>
            </a:fld>
            <a:endParaRPr lang="en-US" dirty="0"/>
          </a:p>
        </p:txBody>
      </p:sp>
    </p:spTree>
    <p:extLst>
      <p:ext uri="{BB962C8B-B14F-4D97-AF65-F5344CB8AC3E}">
        <p14:creationId xmlns:p14="http://schemas.microsoft.com/office/powerpoint/2010/main" val="686013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Encourage each person to talk about places where he or she has seen God this past week.</a:t>
            </a:r>
          </a:p>
          <a:p>
            <a:r>
              <a:rPr lang="en-US" dirty="0"/>
              <a:t>•	Encourage each person to talk about missed opportunities to couple doing good to bodies with doing good to souls. </a:t>
            </a:r>
          </a:p>
          <a:p>
            <a:r>
              <a:rPr lang="en-US" dirty="0"/>
              <a:t>•	Pray together “A Covenant Prayer in the Wesleyan Tradition” (607, </a:t>
            </a:r>
            <a:r>
              <a:rPr lang="en-US" i="1" dirty="0"/>
              <a:t>United Methodist Hymnal</a:t>
            </a:r>
            <a:r>
              <a:rPr lang="en-US" dirty="0"/>
              <a:t>).</a:t>
            </a:r>
          </a:p>
          <a:p>
            <a:r>
              <a:rPr lang="en-US" dirty="0"/>
              <a:t>I am no longer my own, but thine.</a:t>
            </a:r>
          </a:p>
          <a:p>
            <a:r>
              <a:rPr lang="en-US" dirty="0"/>
              <a:t>Put me to what thou wilt, rank me with whom thou wilt.</a:t>
            </a:r>
          </a:p>
          <a:p>
            <a:r>
              <a:rPr lang="en-US" dirty="0"/>
              <a:t>Put me to doing, put me to suffering.</a:t>
            </a:r>
          </a:p>
          <a:p>
            <a:r>
              <a:rPr lang="en-US" dirty="0"/>
              <a:t>Let me be employed by thee or laid aside for thee,</a:t>
            </a:r>
          </a:p>
          <a:p>
            <a:r>
              <a:rPr lang="en-US" dirty="0"/>
              <a:t>Exalted for thee or brought low by thee.</a:t>
            </a:r>
          </a:p>
          <a:p>
            <a:r>
              <a:rPr lang="en-US" dirty="0"/>
              <a:t>Let me be full, let me be empty.</a:t>
            </a:r>
          </a:p>
          <a:p>
            <a:r>
              <a:rPr lang="en-US" dirty="0"/>
              <a:t>Let me have all things, let me have nothing.</a:t>
            </a:r>
          </a:p>
          <a:p>
            <a:r>
              <a:rPr lang="en-US" dirty="0"/>
              <a:t>I freely and heartily yield all things</a:t>
            </a:r>
          </a:p>
          <a:p>
            <a:r>
              <a:rPr lang="en-US" dirty="0"/>
              <a:t>To thy pleasure and disposal.</a:t>
            </a:r>
          </a:p>
          <a:p>
            <a:r>
              <a:rPr lang="en-US" dirty="0"/>
              <a:t>And now, O glorious and blessed God, </a:t>
            </a:r>
          </a:p>
          <a:p>
            <a:r>
              <a:rPr lang="en-US" dirty="0"/>
              <a:t>Father, Son, and Holy Spirit,</a:t>
            </a:r>
          </a:p>
          <a:p>
            <a:r>
              <a:rPr lang="en-US" dirty="0"/>
              <a:t>Thou art mine, and I am thine. So be it.</a:t>
            </a:r>
          </a:p>
          <a:p>
            <a:r>
              <a:rPr lang="en-US" dirty="0"/>
              <a:t>And the covenant which I have made on earth, </a:t>
            </a:r>
          </a:p>
          <a:p>
            <a:r>
              <a:rPr lang="en-US" dirty="0"/>
              <a:t>Let it be ratified in heaven. Amen.</a:t>
            </a:r>
          </a:p>
          <a:p>
            <a:r>
              <a:rPr lang="en-US" dirty="0"/>
              <a:t>•	Sing together “Grace Alone” (TFWS, 2162)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41</a:t>
            </a:fld>
            <a:endParaRPr lang="en-US" dirty="0"/>
          </a:p>
        </p:txBody>
      </p:sp>
    </p:spTree>
    <p:extLst>
      <p:ext uri="{BB962C8B-B14F-4D97-AF65-F5344CB8AC3E}">
        <p14:creationId xmlns:p14="http://schemas.microsoft.com/office/powerpoint/2010/main" val="36303618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gain a better understanding of what missional community is.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38059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add words to “Salvation is…”; “To be a witness is…”; “To be authentic means…” on butcher paper or a newsprint sheet using colored markers. </a:t>
            </a:r>
          </a:p>
        </p:txBody>
      </p:sp>
      <p:sp>
        <p:nvSpPr>
          <p:cNvPr id="4" name="Slide Number Placeholder 3"/>
          <p:cNvSpPr>
            <a:spLocks noGrp="1"/>
          </p:cNvSpPr>
          <p:nvPr>
            <p:ph type="sldNum" sz="quarter" idx="10"/>
          </p:nvPr>
        </p:nvSpPr>
        <p:spPr/>
        <p:txBody>
          <a:bodyPr/>
          <a:lstStyle/>
          <a:p>
            <a:fld id="{36F22888-E826-FB40-BAF4-ED638D1B1E99}" type="slidenum">
              <a:rPr lang="en-US" smtClean="0"/>
              <a:t>43</a:t>
            </a:fld>
            <a:endParaRPr lang="en-US" dirty="0"/>
          </a:p>
        </p:txBody>
      </p:sp>
    </p:spTree>
    <p:extLst>
      <p:ext uri="{BB962C8B-B14F-4D97-AF65-F5344CB8AC3E}">
        <p14:creationId xmlns:p14="http://schemas.microsoft.com/office/powerpoint/2010/main" val="8561179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Sing together “Go Ye, Go Ye into the World” (TFWS, 2239).</a:t>
            </a:r>
          </a:p>
          <a:p>
            <a:r>
              <a:rPr lang="en-US" dirty="0"/>
              <a:t>•	Read in unison the following excerpt from Wesley’s Journal—June 11, 1739, found on page 57 of </a:t>
            </a:r>
            <a:r>
              <a:rPr lang="en-US" i="1" dirty="0"/>
              <a:t>Transforming Community</a:t>
            </a:r>
            <a:r>
              <a:rPr lang="en-US" dirty="0"/>
              <a:t>:</a:t>
            </a:r>
          </a:p>
          <a:p>
            <a:r>
              <a:rPr lang="en-US" dirty="0"/>
              <a:t>“I look upon all the world as my parish; thus far I mean, that, in whatever part of it I am, I judge it meet, right, and my bounden duty to declare until all that are willing to hear, the glad-tidings of salvation. This is the work which I know God has called me to: and sure I am that his blessing attends it. Great encouragement have I therefore, to be faithful in fulfilling the work he hath given me to do. His servant I am, and, as such, am employed according to the plain direction of his word, as I have opportunity, doing good unto all men. And his providence clearly concurs with his word; which has disengaged me from all things else, that I might singularly attend on this very thing, and go about doing good.”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71513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Pray together:</a:t>
            </a:r>
          </a:p>
          <a:p>
            <a:r>
              <a:rPr lang="en-US" dirty="0"/>
              <a:t>“Mighty and powerful God, through Jesus Christ our Savior you come to save people in all times and places, offering them life in your presence. Give us open hearts to receive your Chosen One, that through him we may dwell with you as faithful and committed disciples. Amen.”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45</a:t>
            </a:fld>
            <a:endParaRPr lang="en-US" dirty="0"/>
          </a:p>
        </p:txBody>
      </p:sp>
    </p:spTree>
    <p:extLst>
      <p:ext uri="{BB962C8B-B14F-4D97-AF65-F5344CB8AC3E}">
        <p14:creationId xmlns:p14="http://schemas.microsoft.com/office/powerpoint/2010/main" val="1107211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World Through God’s Eyes”: Give class participants a half sheet of paper and have each person draw a representation of what he or she thinks the world looks like through God’s eyes.</a:t>
            </a:r>
          </a:p>
          <a:p>
            <a:r>
              <a:rPr lang="en-US" sz="1200" kern="1200" dirty="0">
                <a:solidFill>
                  <a:schemeClr val="tx1"/>
                </a:solidFill>
                <a:effectLst/>
                <a:latin typeface="+mn-lt"/>
                <a:ea typeface="+mn-ea"/>
                <a:cs typeface="+mn-cs"/>
              </a:rPr>
              <a:t>Ask a few people to talk about their pictures.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46</a:t>
            </a:fld>
            <a:endParaRPr lang="en-US" dirty="0"/>
          </a:p>
        </p:txBody>
      </p:sp>
    </p:spTree>
    <p:extLst>
      <p:ext uri="{BB962C8B-B14F-4D97-AF65-F5344CB8AC3E}">
        <p14:creationId xmlns:p14="http://schemas.microsoft.com/office/powerpoint/2010/main" val="1176149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Reflecting on Acts 3:1-10, Knight and Powe challenge us with this question, “How many people have we helped and felt like we did our good deed without going any further?” Have the participants discuss their response to this question. </a:t>
            </a:r>
          </a:p>
          <a:p>
            <a:r>
              <a:rPr lang="en-US" dirty="0"/>
              <a:t>•	Read Acts 3:1-10: What were the three aspects of doing good that the authors name? (Paying attention to those beyond our doors; eliciting their participation in what we do in the community; and making sure we seek their physical and spiritual well-being. Which of these three does your congregation do best? Which does your congregation need to work on the most?</a:t>
            </a:r>
          </a:p>
          <a:p>
            <a:r>
              <a:rPr lang="en-US" dirty="0"/>
              <a:t>•	Have a participant read the opening paragraphs of chapter 4 of </a:t>
            </a:r>
            <a:r>
              <a:rPr lang="en-US" i="1" dirty="0"/>
              <a:t>Transforming Community </a:t>
            </a:r>
            <a:r>
              <a:rPr lang="en-US" dirty="0"/>
              <a:t>up to “Community Is Our Parish.” </a:t>
            </a:r>
          </a:p>
          <a:p>
            <a:endParaRPr lang="en-US" dirty="0"/>
          </a:p>
          <a:p>
            <a:r>
              <a:rPr lang="en-US" dirty="0"/>
              <a:t>As we read through this portion of the text, we see that central to being missional is the transformation of the heart—the outward focus of a changed heart enlarged by the inner working of God’s love.  God calls us through salvation to a new life where we see the world differently as we grow into the image of Christ. Knight and Powe state that “the idea of limiting community to only those who are part of the congregation cheapens our love for neighbor.” Although the typical definition of “parish” means a bounded group of individuals who belong to a particular ecclesial body, Wesley intentionally draws the circle wider. This was lived out through the Oxford Holy Club by not only caring for their community’s own spiritual formation, but also engaging with those who were not part of their smaller circle through their ministry with the incarcerated and disenfranchised. At the heart of their missional engagement was internal and external renewal. Wesley was committed to taking the gospel outside the walls of the “defined” parish; thus, his declaration that the world was his parish. </a:t>
            </a:r>
          </a:p>
          <a:p>
            <a:endParaRPr lang="en-US" dirty="0"/>
          </a:p>
          <a:p>
            <a:r>
              <a:rPr lang="en-US" dirty="0"/>
              <a:t>•	Ask:” How far away does the average church member live from the church? What percentage of church members live within a five-mile radius of the church?”   </a:t>
            </a:r>
          </a:p>
          <a:p>
            <a:r>
              <a:rPr lang="en-US" dirty="0"/>
              <a:t>•	Wesley did not have a “come to” mentality; rather, he had a “go to” mentality.</a:t>
            </a:r>
          </a:p>
          <a:p>
            <a:r>
              <a:rPr lang="en-US" dirty="0"/>
              <a:t>            Ask: “How well do the church members know (not merely think they know) the needs of the surrounding community? How can we expand the boundaries of our parish by ‘going to’?” </a:t>
            </a:r>
          </a:p>
          <a:p>
            <a:r>
              <a:rPr lang="en-US" dirty="0"/>
              <a:t>•	Discuss the  questions below (which are based on questions found on page 69 of </a:t>
            </a:r>
            <a:r>
              <a:rPr lang="en-US" i="1" dirty="0"/>
              <a:t>Transforming Community</a:t>
            </a:r>
            <a:r>
              <a:rPr lang="en-US" dirty="0"/>
              <a:t>). Be sure to focus on the second question.</a:t>
            </a:r>
          </a:p>
          <a:p>
            <a:r>
              <a:rPr lang="en-US" dirty="0"/>
              <a:t>1.	How do our ministries seek the well-being of others and share the transforming power of the gospel?</a:t>
            </a:r>
          </a:p>
          <a:p>
            <a:r>
              <a:rPr lang="en-US" dirty="0"/>
              <a:t>2.	How might living out our membership vows in the world become a transformational experience not only for others, but for us?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47</a:t>
            </a:fld>
            <a:endParaRPr lang="en-US" dirty="0"/>
          </a:p>
        </p:txBody>
      </p:sp>
    </p:spTree>
    <p:extLst>
      <p:ext uri="{BB962C8B-B14F-4D97-AF65-F5344CB8AC3E}">
        <p14:creationId xmlns:p14="http://schemas.microsoft.com/office/powerpoint/2010/main" val="4113303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	Ask someone to read Matthew 6:22-23.</a:t>
            </a:r>
          </a:p>
          <a:p>
            <a:r>
              <a:rPr lang="en-US" sz="1200" kern="1200" dirty="0">
                <a:solidFill>
                  <a:schemeClr val="tx1"/>
                </a:solidFill>
                <a:effectLst/>
                <a:latin typeface="+mn-lt"/>
                <a:ea typeface="+mn-ea"/>
                <a:cs typeface="+mn-cs"/>
              </a:rPr>
              <a:t>            It is said that the eyes are the mirror of the soul. </a:t>
            </a:r>
          </a:p>
          <a:p>
            <a:r>
              <a:rPr lang="en-US" sz="1200" kern="1200" dirty="0">
                <a:solidFill>
                  <a:schemeClr val="tx1"/>
                </a:solidFill>
                <a:effectLst/>
                <a:latin typeface="+mn-lt"/>
                <a:ea typeface="+mn-ea"/>
                <a:cs typeface="+mn-cs"/>
              </a:rPr>
              <a:t>            Ask: “As God’s love is enlarging in our hearts, how should our motivations shift in how we view our neighbors?”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Knight and Powe write “if the community [the world] is our parish, then we live out this transformation in concrete ways that God’s grace shines through us. Those who are in the community experience God’s grace through our loving acts” (page 62). They further state, “there is a thin line between being intentional about doing acts of mercy and misconstruing these acts in terms of the church’s role as a social agency. … The acts themselves often improve one’s social plight, but the church’s calling is to holiness and not simply to be social caretakers”(page 62).</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Ask someone to read Matthew 6:13-16. </a:t>
            </a:r>
          </a:p>
          <a:p>
            <a:r>
              <a:rPr lang="en-US" sz="1200" kern="1200" dirty="0">
                <a:solidFill>
                  <a:schemeClr val="tx1"/>
                </a:solidFill>
                <a:effectLst/>
                <a:latin typeface="+mn-lt"/>
                <a:ea typeface="+mn-ea"/>
                <a:cs typeface="+mn-cs"/>
              </a:rPr>
              <a:t>            Ask: “If the church is the light of the world (especially as the world presents itself in our local community), what are we inviting and pointing people to? Asked similarly, what is the end goal we are working toward when we invite and witness to the local community?” </a:t>
            </a:r>
          </a:p>
          <a:p>
            <a:r>
              <a:rPr lang="en-US" sz="1200" kern="1200" dirty="0">
                <a:solidFill>
                  <a:schemeClr val="tx1"/>
                </a:solidFill>
                <a:effectLst/>
                <a:latin typeface="+mn-lt"/>
                <a:ea typeface="+mn-ea"/>
                <a:cs typeface="+mn-cs"/>
              </a:rPr>
              <a:t>•	Discuss. In answering the above questions, have any new ideas or perspectives dawned about ways your church could be a light to the surrounding community?   </a:t>
            </a:r>
          </a:p>
          <a:p>
            <a:r>
              <a:rPr lang="en-US" sz="1200" kern="1200" dirty="0">
                <a:solidFill>
                  <a:schemeClr val="tx1"/>
                </a:solidFill>
                <a:effectLst/>
                <a:latin typeface="+mn-lt"/>
                <a:ea typeface="+mn-ea"/>
                <a:cs typeface="+mn-cs"/>
              </a:rPr>
              <a:t>•	Small Groups Role-Play: Divide into small groups and have each small group develop a role-play based that represents the difference between acts of mercy just as something they do compared to another </a:t>
            </a:r>
            <a:r>
              <a:rPr lang="en-US" sz="1200" kern="1200" dirty="0" smtClean="0">
                <a:solidFill>
                  <a:schemeClr val="tx1"/>
                </a:solidFill>
                <a:effectLst/>
                <a:latin typeface="+mn-lt"/>
                <a:ea typeface="+mn-ea"/>
                <a:cs typeface="+mn-cs"/>
              </a:rPr>
              <a:t>act </a:t>
            </a:r>
            <a:r>
              <a:rPr lang="en-US" sz="1200" kern="1200" dirty="0">
                <a:solidFill>
                  <a:schemeClr val="tx1"/>
                </a:solidFill>
                <a:effectLst/>
                <a:latin typeface="+mn-lt"/>
                <a:ea typeface="+mn-ea"/>
                <a:cs typeface="+mn-cs"/>
              </a:rPr>
              <a:t>of mercy done as a call to holiness of heart and life. </a:t>
            </a:r>
          </a:p>
          <a:p>
            <a:r>
              <a:rPr lang="en-US" sz="1200" kern="1200" dirty="0">
                <a:solidFill>
                  <a:schemeClr val="tx1"/>
                </a:solidFill>
                <a:effectLst/>
                <a:latin typeface="+mn-lt"/>
                <a:ea typeface="+mn-ea"/>
                <a:cs typeface="+mn-cs"/>
              </a:rPr>
              <a:t>•	Ask: “In each of these scenarios, what or who was being pointed to or witnessed as the group carried out acts of mercy? How did group members model being authentic?”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called to witness, but that witness needs to come from the heart through word and deed. In that way, the message is authentic, and we will be able to point others to God’s transforming power. Without holiness of heart and life, we are like salt that has lost its flavor, or a light that has been hidden under a bushel, or an eye that has gone bad and mirrors something even deeper that is lacking within our souls.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word witness by definition has to do with seeing. A witness is someone who sees something take place and is able to report on it. .  . ..  When we think about witnessing in this way, it is not so much of how we see, but how others see us. If others see us as dim witnesses, then it comes across like we put our light under a bushel. In our mind we may be burning bright, but others do not see our light” (Knight &amp; Powe, page 74). “As a witness we often share from the perspective of how we see or understand things, but we must be mindful of the way others [the world, the community] see us” (Knight &amp; Powe, page 74).</a:t>
            </a:r>
          </a:p>
          <a:p>
            <a:r>
              <a:rPr lang="en-US" sz="1200" kern="1200" dirty="0">
                <a:solidFill>
                  <a:schemeClr val="tx1"/>
                </a:solidFill>
                <a:effectLst/>
                <a:latin typeface="+mn-lt"/>
                <a:ea typeface="+mn-ea"/>
                <a:cs typeface="+mn-cs"/>
              </a:rPr>
              <a:t>•	Ask: “Can you give any specific examples of when a church tried to ‘do good,’ but it was received as ‘doing harm’?”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must ask ourselves if the world, the community, is able to experience God’s transforming grace in the way we witness. When we share authentically, we are focused on building relationships with our local community. We invite them to experience the grace-filled community that has made a difference in our lives. In this way, our light shines even brighter!</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48</a:t>
            </a:fld>
            <a:endParaRPr lang="en-US" dirty="0"/>
          </a:p>
        </p:txBody>
      </p:sp>
    </p:spTree>
    <p:extLst>
      <p:ext uri="{BB962C8B-B14F-4D97-AF65-F5344CB8AC3E}">
        <p14:creationId xmlns:p14="http://schemas.microsoft.com/office/powerpoint/2010/main" val="39951400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	Break into small groups again and discuss the following questions, which are based on questions from page 84 of </a:t>
            </a:r>
            <a:r>
              <a:rPr lang="en-US" sz="1200" i="0" kern="1200" dirty="0">
                <a:solidFill>
                  <a:schemeClr val="tx1"/>
                </a:solidFill>
                <a:effectLst/>
                <a:latin typeface="+mn-lt"/>
                <a:ea typeface="+mn-ea"/>
                <a:cs typeface="+mn-cs"/>
              </a:rPr>
              <a:t>Transforming Community:</a:t>
            </a:r>
            <a:r>
              <a:rPr lang="en-US" sz="1200" i="1"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1.	What does it mean to be a light in your community?</a:t>
            </a:r>
          </a:p>
          <a:p>
            <a:r>
              <a:rPr lang="en-US" sz="1200" i="1" kern="1200" dirty="0">
                <a:solidFill>
                  <a:schemeClr val="tx1"/>
                </a:solidFill>
                <a:effectLst/>
                <a:latin typeface="+mn-lt"/>
                <a:ea typeface="+mn-ea"/>
                <a:cs typeface="+mn-cs"/>
              </a:rPr>
              <a:t>2.	From the perspective of the community, what are they “witnessing” from your congregation?</a:t>
            </a:r>
          </a:p>
          <a:p>
            <a:r>
              <a:rPr lang="en-US" sz="1200" i="1" kern="1200" dirty="0">
                <a:solidFill>
                  <a:schemeClr val="tx1"/>
                </a:solidFill>
                <a:effectLst/>
                <a:latin typeface="+mn-lt"/>
                <a:ea typeface="+mn-ea"/>
                <a:cs typeface="+mn-cs"/>
              </a:rPr>
              <a:t>3.	In what ways is your congregation’s witnessing authentic? In what ways is it inauthentic?</a:t>
            </a:r>
          </a:p>
          <a:p>
            <a:r>
              <a:rPr lang="en-US" sz="1200" i="1" kern="1200" dirty="0">
                <a:solidFill>
                  <a:schemeClr val="tx1"/>
                </a:solidFill>
                <a:effectLst/>
                <a:latin typeface="+mn-lt"/>
                <a:ea typeface="+mn-ea"/>
                <a:cs typeface="+mn-cs"/>
              </a:rPr>
              <a:t>4.	What current ministry is making a difference in your community? What difference is it making in the lives of others? If you cannot name one, what ministry can you start?</a:t>
            </a:r>
          </a:p>
          <a:p>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49</a:t>
            </a:fld>
            <a:endParaRPr lang="en-US" dirty="0"/>
          </a:p>
        </p:txBody>
      </p:sp>
    </p:spTree>
    <p:extLst>
      <p:ext uri="{BB962C8B-B14F-4D97-AF65-F5344CB8AC3E}">
        <p14:creationId xmlns:p14="http://schemas.microsoft.com/office/powerpoint/2010/main" val="201180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Watch TEDxSMU Salon 2012 - Brandon Lazarus on YouTube: https://www.youtube.com/watch?v=P3v6oTtfym4 </a:t>
            </a:r>
          </a:p>
          <a:p>
            <a:r>
              <a:rPr lang="en-US" dirty="0"/>
              <a:t>•	The Dietrich Bonhoeffer House (an intentional community) uses the church’s membership vows as a way to connect with the disenfranchised in an impoverished area of Dallas. When people become a part of this house, they covenant to live out the rule of life in the community through their prayers, their presence, their gifts, their service, and their witness. (par. 217, </a:t>
            </a:r>
            <a:r>
              <a:rPr lang="en-US" i="1" dirty="0"/>
              <a:t>Book of Discipline</a:t>
            </a:r>
            <a:r>
              <a:rPr lang="en-US" dirty="0"/>
              <a:t>)</a:t>
            </a:r>
          </a:p>
          <a:p>
            <a:r>
              <a:rPr lang="en-US" dirty="0"/>
              <a:t>•	Using Worksheet B found in the appendix, have each participant write ways in which he or she faithfully participates in the ministries of the church (prayers, presence, gifts, service, witness), using the perspective of Wesley that the world is our parish.</a:t>
            </a:r>
          </a:p>
          <a:p>
            <a:r>
              <a:rPr lang="en-US" dirty="0"/>
              <a:t>•	Allow time for feedback.</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50</a:t>
            </a:fld>
            <a:endParaRPr lang="en-US" dirty="0"/>
          </a:p>
        </p:txBody>
      </p:sp>
    </p:spTree>
    <p:extLst>
      <p:ext uri="{BB962C8B-B14F-4D97-AF65-F5344CB8AC3E}">
        <p14:creationId xmlns:p14="http://schemas.microsoft.com/office/powerpoint/2010/main" val="33924109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Encourage participants to talk about places where they have seen membership vows lived out in the community and world.</a:t>
            </a:r>
          </a:p>
        </p:txBody>
      </p:sp>
      <p:sp>
        <p:nvSpPr>
          <p:cNvPr id="4" name="Slide Number Placeholder 3"/>
          <p:cNvSpPr>
            <a:spLocks noGrp="1"/>
          </p:cNvSpPr>
          <p:nvPr>
            <p:ph type="sldNum" sz="quarter" idx="10"/>
          </p:nvPr>
        </p:nvSpPr>
        <p:spPr/>
        <p:txBody>
          <a:bodyPr/>
          <a:lstStyle/>
          <a:p>
            <a:fld id="{36F22888-E826-FB40-BAF4-ED638D1B1E99}" type="slidenum">
              <a:rPr lang="en-US" smtClean="0"/>
              <a:t>51</a:t>
            </a:fld>
            <a:endParaRPr lang="en-US" dirty="0"/>
          </a:p>
        </p:txBody>
      </p:sp>
    </p:spTree>
    <p:extLst>
      <p:ext uri="{BB962C8B-B14F-4D97-AF65-F5344CB8AC3E}">
        <p14:creationId xmlns:p14="http://schemas.microsoft.com/office/powerpoint/2010/main" val="11253939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Pray together: “God of the lowly and the mighty, you know the ugliness of your people when we harm and destroy one another, yet you offer us forgiveness if we but turn to you. Expand our hearts to receive the mercy you give us, that, in turn, we may share your grace and mercy with others each moment of our lives. Amen.” </a:t>
            </a:r>
          </a:p>
          <a:p>
            <a:r>
              <a:rPr lang="en-US" dirty="0"/>
              <a:t>•	Sing together “We All Are One in Mission” (TFWS, 2243).</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52</a:t>
            </a:fld>
            <a:endParaRPr lang="en-US" dirty="0"/>
          </a:p>
        </p:txBody>
      </p:sp>
    </p:spTree>
    <p:extLst>
      <p:ext uri="{BB962C8B-B14F-4D97-AF65-F5344CB8AC3E}">
        <p14:creationId xmlns:p14="http://schemas.microsoft.com/office/powerpoint/2010/main" val="33265453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gain knowledge and skills about how to organize for a missional community and what that means.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17339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participants add specific examples of acts of mercy to Mother Teresa’s poem “</a:t>
            </a:r>
            <a:r>
              <a:rPr lang="en-US" sz="1200" kern="1200" dirty="0" smtClean="0">
                <a:solidFill>
                  <a:schemeClr val="tx1"/>
                </a:solidFill>
                <a:effectLst/>
                <a:latin typeface="+mn-lt"/>
                <a:ea typeface="+mn-ea"/>
                <a:cs typeface="+mn-cs"/>
              </a:rPr>
              <a:t>Anyway,” </a:t>
            </a:r>
            <a:r>
              <a:rPr lang="en-US" sz="1200" kern="1200" dirty="0">
                <a:solidFill>
                  <a:schemeClr val="tx1"/>
                </a:solidFill>
                <a:effectLst/>
                <a:latin typeface="+mn-lt"/>
                <a:ea typeface="+mn-ea"/>
                <a:cs typeface="+mn-cs"/>
              </a:rPr>
              <a:t>which is displayed on a large piece of newsprint or butcher paper.( Some examples might be: serve coffee to the busy parents in the waiting line to drop off their children at school, and you might get a complaint because it is not a cappuccino with a double shot of espresso, but do it anyway.)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good you do today, people will often forget tomorrow;</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 good anyway.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Give the world the best you have, and it may never be enough;</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Give the world the best you’ve got anyway.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see, in the final analysis, it is between you and God;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was never between you and them anyway.”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--Mother Teresa</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54</a:t>
            </a:fld>
            <a:endParaRPr lang="en-US" dirty="0"/>
          </a:p>
        </p:txBody>
      </p:sp>
    </p:spTree>
    <p:extLst>
      <p:ext uri="{BB962C8B-B14F-4D97-AF65-F5344CB8AC3E}">
        <p14:creationId xmlns:p14="http://schemas.microsoft.com/office/powerpoint/2010/main" val="35950530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Sing together “The Summons” (TFWS, 2130).</a:t>
            </a:r>
          </a:p>
          <a:p>
            <a:r>
              <a:rPr lang="en-US" dirty="0"/>
              <a:t>•	Read Psalm </a:t>
            </a:r>
            <a:r>
              <a:rPr lang="en-US" dirty="0" smtClean="0"/>
              <a:t>86:8-13 </a:t>
            </a:r>
            <a:r>
              <a:rPr lang="en-US" dirty="0"/>
              <a:t>responsively.</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34507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My Lord! There is no one like you among the gods!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There is nothing that can compare to your works!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All the nations that you’ve made will come and bow down before you, Lord; they will glorify your name because you are awesome and a wonder worker.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You are God. Just you.</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56</a:t>
            </a:fld>
            <a:endParaRPr lang="en-US" dirty="0"/>
          </a:p>
        </p:txBody>
      </p:sp>
    </p:spTree>
    <p:extLst>
      <p:ext uri="{BB962C8B-B14F-4D97-AF65-F5344CB8AC3E}">
        <p14:creationId xmlns:p14="http://schemas.microsoft.com/office/powerpoint/2010/main" val="2826171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Teach me your way, Lord, so that I can walk in your truth.</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Make my heart focused only on honoring your name.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I give thanks to you, my Lord, my God, with all my heart, and I will glorify your name forever</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57</a:t>
            </a:fld>
            <a:endParaRPr lang="en-US" dirty="0"/>
          </a:p>
        </p:txBody>
      </p:sp>
    </p:spTree>
    <p:extLst>
      <p:ext uri="{BB962C8B-B14F-4D97-AF65-F5344CB8AC3E}">
        <p14:creationId xmlns:p14="http://schemas.microsoft.com/office/powerpoint/2010/main" val="3417774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Because your faithful love toward me is awesome</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prstClr val="black"/>
                </a:solidFill>
                <a:effectLst/>
                <a:uLnTx/>
                <a:uFillTx/>
                <a:latin typeface="+mn-lt"/>
                <a:ea typeface="+mn-ea"/>
                <a:cs typeface="+mn-cs"/>
              </a:rPr>
              <a:t>And because you’ve rescued my life from the lowest part of hell.</a:t>
            </a: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58</a:t>
            </a:fld>
            <a:endParaRPr lang="en-US" dirty="0"/>
          </a:p>
        </p:txBody>
      </p:sp>
    </p:spTree>
    <p:extLst>
      <p:ext uri="{BB962C8B-B14F-4D97-AF65-F5344CB8AC3E}">
        <p14:creationId xmlns:p14="http://schemas.microsoft.com/office/powerpoint/2010/main" val="13246731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Pray together:</a:t>
            </a:r>
          </a:p>
          <a:p>
            <a:r>
              <a:rPr lang="en-US" dirty="0"/>
              <a:t>“God of hope, you call us home from the exile of selfish oppression to the freedom of justice, the balm of healing, and the joy of sharing. Make us strong to join you in your holy work, as friends of strangers and victims, companions of those who others shun, and as the happiness of those whose hearts are broken. We make our prayer through Jesus Christ our Lord. Amen.”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59</a:t>
            </a:fld>
            <a:endParaRPr lang="en-US" dirty="0"/>
          </a:p>
        </p:txBody>
      </p:sp>
    </p:spTree>
    <p:extLst>
      <p:ext uri="{BB962C8B-B14F-4D97-AF65-F5344CB8AC3E}">
        <p14:creationId xmlns:p14="http://schemas.microsoft.com/office/powerpoint/2010/main" val="23778462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a Missional Community Exercise. Provide enough small blocks of wood so there is one block per class participant. Have each person write an act of piety or an act of mercy on his/her block that would help build a missional community (examples “visiting in prison,” “caring for the lonely,” “prayer,” “covenant”) and then have participants build a structure together using the “named” blocks of wood. </a:t>
            </a:r>
          </a:p>
        </p:txBody>
      </p:sp>
      <p:sp>
        <p:nvSpPr>
          <p:cNvPr id="4" name="Slide Number Placeholder 3"/>
          <p:cNvSpPr>
            <a:spLocks noGrp="1"/>
          </p:cNvSpPr>
          <p:nvPr>
            <p:ph type="sldNum" sz="quarter" idx="10"/>
          </p:nvPr>
        </p:nvSpPr>
        <p:spPr/>
        <p:txBody>
          <a:bodyPr/>
          <a:lstStyle/>
          <a:p>
            <a:fld id="{36F22888-E826-FB40-BAF4-ED638D1B1E99}" type="slidenum">
              <a:rPr lang="en-US" smtClean="0"/>
              <a:t>60</a:t>
            </a:fld>
            <a:endParaRPr lang="en-US" dirty="0"/>
          </a:p>
        </p:txBody>
      </p:sp>
    </p:spTree>
    <p:extLst>
      <p:ext uri="{BB962C8B-B14F-4D97-AF65-F5344CB8AC3E}">
        <p14:creationId xmlns:p14="http://schemas.microsoft.com/office/powerpoint/2010/main" val="27967693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are some everyday examples of things you use to organize your life (jewelry box, shoe rack, calendar)? What do each of these things have in common</a:t>
            </a:r>
            <a:r>
              <a:rPr lang="en-US" dirty="0" smtClean="0"/>
              <a:t>?” </a:t>
            </a:r>
            <a:r>
              <a:rPr lang="en-US" dirty="0"/>
              <a:t>(A purpose. Give structure and control</a:t>
            </a:r>
            <a:r>
              <a:rPr lang="en-US" dirty="0" smtClean="0"/>
              <a:t>.)</a:t>
            </a:r>
            <a:endParaRPr lang="en-US" dirty="0"/>
          </a:p>
          <a:p>
            <a:endParaRPr lang="en-US" dirty="0"/>
          </a:p>
          <a:p>
            <a:r>
              <a:rPr lang="en-US" dirty="0"/>
              <a:t>John and Charles Wesley brought people together into a community—societies, classes and bands—to work out their salvation. This common purpose formed and informed their entire ministry. They described such societies as a “company of men having the form and seeking the power of godliness, united in order to pray together, to receive the word of exhortation, and to watch over one another in love, that they may help each other to work out their salvation.” (Wesley) </a:t>
            </a:r>
          </a:p>
          <a:p>
            <a:endParaRPr lang="en-US" dirty="0"/>
          </a:p>
          <a:p>
            <a:r>
              <a:rPr lang="en-US" dirty="0"/>
              <a:t>The purpose was centered in works of piety and works of mercy. To grow in holiness required both kinds of formational habits. The structure and process provided by the Wesleys was not a short-term proposal, but one that could be sustained for lifetime growth in sanctification.</a:t>
            </a:r>
          </a:p>
          <a:p>
            <a:endParaRPr lang="en-US" dirty="0"/>
          </a:p>
          <a:p>
            <a:r>
              <a:rPr lang="en-US" dirty="0"/>
              <a:t>•	Have a participant read Acts 2:42-47.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61</a:t>
            </a:fld>
            <a:endParaRPr lang="en-US" dirty="0"/>
          </a:p>
        </p:txBody>
      </p:sp>
    </p:spTree>
    <p:extLst>
      <p:ext uri="{BB962C8B-B14F-4D97-AF65-F5344CB8AC3E}">
        <p14:creationId xmlns:p14="http://schemas.microsoft.com/office/powerpoint/2010/main" val="17661900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Read again Acts 2:42-47.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Small-Group Discussion: Name works of piety and works of mercy that are present in the community of believers in Acts 2:42-47. What was the result of their participation in works of piety and mercy? How often did they participate in the works of piety and/or mercy? What has been your biggest learning about these formational practices?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62</a:t>
            </a:fld>
            <a:endParaRPr lang="en-US" dirty="0"/>
          </a:p>
        </p:txBody>
      </p:sp>
    </p:spTree>
    <p:extLst>
      <p:ext uri="{BB962C8B-B14F-4D97-AF65-F5344CB8AC3E}">
        <p14:creationId xmlns:p14="http://schemas.microsoft.com/office/powerpoint/2010/main" val="35170745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enough that we live out our purpose through missional communities/small groups one day a week. If we are seeking to work out our salvation or to grow in the knowledge and love of God and neighbor,  we need daily practices…just like those modeled for us in Acts 2 in the community of believers. They were bound together in one common purpose–to work out their salvation by growing in the knowledge and love of God and neighbor.</a:t>
            </a:r>
          </a:p>
          <a:p>
            <a:endParaRPr lang="en-US" dirty="0"/>
          </a:p>
          <a:p>
            <a:r>
              <a:rPr lang="en-US" dirty="0"/>
              <a:t>In organizing a missional community or small group, the identification of a common purpose is foundational. Small groups that are intentionally missional can answer questions such as: What’s the purpose of the small group? To what end is the group working? How will you live out this purpose? Knight and Powe provide the acrostic C.O.M.M.U.N.I.T.Y. to help guide the organization of missional communities or small groups. Let’s look at these components and talk about each one:</a:t>
            </a:r>
          </a:p>
          <a:p>
            <a:endParaRPr lang="en-US" dirty="0"/>
          </a:p>
          <a:p>
            <a:r>
              <a:rPr lang="en-US" dirty="0"/>
              <a:t>•	First, ask participants to work together in completing the acrostic without looking up the answers:</a:t>
            </a:r>
          </a:p>
          <a:p>
            <a:r>
              <a:rPr lang="en-US" dirty="0"/>
              <a:t>o	C</a:t>
            </a:r>
          </a:p>
          <a:p>
            <a:r>
              <a:rPr lang="en-US" dirty="0"/>
              <a:t>o	O</a:t>
            </a:r>
          </a:p>
          <a:p>
            <a:r>
              <a:rPr lang="en-US" dirty="0"/>
              <a:t>o	M</a:t>
            </a:r>
          </a:p>
          <a:p>
            <a:r>
              <a:rPr lang="en-US" dirty="0"/>
              <a:t>o	M</a:t>
            </a:r>
          </a:p>
          <a:p>
            <a:r>
              <a:rPr lang="en-US" dirty="0"/>
              <a:t>o	U</a:t>
            </a:r>
          </a:p>
          <a:p>
            <a:r>
              <a:rPr lang="en-US" dirty="0"/>
              <a:t>o	N</a:t>
            </a:r>
          </a:p>
          <a:p>
            <a:r>
              <a:rPr lang="en-US" dirty="0"/>
              <a:t>o	I</a:t>
            </a:r>
          </a:p>
          <a:p>
            <a:r>
              <a:rPr lang="en-US" dirty="0"/>
              <a:t>o	T</a:t>
            </a:r>
          </a:p>
          <a:p>
            <a:r>
              <a:rPr lang="en-US" dirty="0"/>
              <a:t>o	Y</a:t>
            </a:r>
          </a:p>
          <a:p>
            <a:r>
              <a:rPr lang="en-US" dirty="0"/>
              <a:t>•	Discuss how each characteristic contributes to a small group being missionally focused:</a:t>
            </a:r>
          </a:p>
          <a:p>
            <a:r>
              <a:rPr lang="en-US" dirty="0"/>
              <a:t>•	C = Connect. The community connects individuals together in various ways around the work of holiness—connecting to God, to others in the faith community, to others in the broader community through works of piety and works  of mercy.</a:t>
            </a:r>
          </a:p>
          <a:p>
            <a:r>
              <a:rPr lang="en-US" dirty="0"/>
              <a:t>•	O = Open. The community has to be open to all and actively seeking others. It may be that as some move further and deeper in their walk, a smaller group could be formed to increase commitment and greater accountability. </a:t>
            </a:r>
          </a:p>
          <a:p>
            <a:r>
              <a:rPr lang="en-US" dirty="0"/>
              <a:t>•	M = Mercy. The mercy we receive from God should also be extended to others, so they can also experience God’s grace. We receive God’s mercy through worship, prayer, and most of all, through love—God’s unconditionally forgiving love.</a:t>
            </a:r>
          </a:p>
          <a:p>
            <a:r>
              <a:rPr lang="en-US" dirty="0"/>
              <a:t>•	M = Mutuality. Mutuality is the way we experience community. It is all about respect. Mutuality requires vulnerability, and that sometimes makes us uncomfortable. All individuals must be respected equally, recognizing that each and every person has something to give to the community as a whole.</a:t>
            </a:r>
          </a:p>
          <a:p>
            <a:r>
              <a:rPr lang="en-US" dirty="0"/>
              <a:t>•	U = Unconventional. Being unconventional requires creativity. Understand the context and think of some unconventional ways you might connect with others to further the work of the community. Wesley did this through street preaching in his day. What are some creative or unconventional ways your small group or community might exercise hospitality in your context?</a:t>
            </a:r>
          </a:p>
          <a:p>
            <a:r>
              <a:rPr lang="en-US" dirty="0"/>
              <a:t>•	N = Narrative. Knight and Powe write that “the narrative is the way we inhabit the biblical text. For the Wesleys, the narrative shapes us toward a deeper love of God and neighbor. When we are inviting and sustaining people into and in the community, it is the narrative that enables us to have common language to make this happen” (pages 96-97). Remember that the narrative is not dependent on one person. It is developed in community, and the community shares the common narrative.</a:t>
            </a:r>
          </a:p>
          <a:p>
            <a:r>
              <a:rPr lang="en-US" dirty="0"/>
              <a:t>•	I = Invitational. Being invitational means much more than simply sharing information. It is about extending an invitation to a transformed life lived out in community, giving the opportunity for others to experience God’s transformation.</a:t>
            </a:r>
          </a:p>
          <a:p>
            <a:r>
              <a:rPr lang="en-US" dirty="0"/>
              <a:t>•	T = Trustworthy. The Wesleys proved themselves to be trustworthy by being authentic in their caring for both the spiritual and the physical needs of others. When a community is trustworthy, the small group will be much more effective in inviting and sustaining others in their journeys. It is important to think of ways to reach out to others in ways that carry authenticity.</a:t>
            </a:r>
          </a:p>
          <a:p>
            <a:r>
              <a:rPr lang="en-US" dirty="0"/>
              <a:t>•	Y = Yearning. The Wesleys yearned for transformation into the image of Christ. This same yearning led them to form communities—classes, bands and societies—so that they and others could work out their salvation and grow in their knowledge and love of God and love of neighbor. They yearned for transformation through their daily practices. A yearning for transformed hearts will provide a strong missional foundation for the community in its daily practices of loving God and neighbor. What is your community yearning for?</a:t>
            </a:r>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63</a:t>
            </a:fld>
            <a:endParaRPr lang="en-US" dirty="0"/>
          </a:p>
        </p:txBody>
      </p:sp>
    </p:spTree>
    <p:extLst>
      <p:ext uri="{BB962C8B-B14F-4D97-AF65-F5344CB8AC3E}">
        <p14:creationId xmlns:p14="http://schemas.microsoft.com/office/powerpoint/2010/main" val="404800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Have one of the participants read Matthew 7:24-29. Ask and discuss the following questions, which are based on questions found on page 102 of </a:t>
            </a:r>
            <a:r>
              <a:rPr lang="en-US" i="1" dirty="0"/>
              <a:t>Transforming Community:</a:t>
            </a:r>
          </a:p>
          <a:p>
            <a:endParaRPr lang="en-US" i="1" dirty="0"/>
          </a:p>
          <a:p>
            <a:r>
              <a:rPr lang="en-US" dirty="0"/>
              <a:t>1.	On what foundation are we building our community? How is Jesus the foundation for missional small groups? </a:t>
            </a:r>
          </a:p>
          <a:p>
            <a:r>
              <a:rPr lang="en-US" dirty="0"/>
              <a:t>2.	What are the characteristics of the acrostic that best support the foundation of our faith community today? What characteristics do we need to work on to create a stronger faith community?</a:t>
            </a:r>
          </a:p>
          <a:p>
            <a:r>
              <a:rPr lang="en-US" dirty="0"/>
              <a:t>3.	Are there ways in which our congregation is like a “house of sand”? What might address these concerns?</a:t>
            </a:r>
          </a:p>
          <a:p>
            <a:r>
              <a:rPr lang="en-US" dirty="0"/>
              <a:t>4.	What new missional effort can our congregation start that will make a difference in people’s lives? How would missional small groups help our church be more faithful to Jesus’s command in Matthew 28:18-20 (The Great Commission)?</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64</a:t>
            </a:fld>
            <a:endParaRPr lang="en-US" dirty="0"/>
          </a:p>
        </p:txBody>
      </p:sp>
    </p:spTree>
    <p:extLst>
      <p:ext uri="{BB962C8B-B14F-4D97-AF65-F5344CB8AC3E}">
        <p14:creationId xmlns:p14="http://schemas.microsoft.com/office/powerpoint/2010/main" val="22159739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Exercise in building C.O.M.M.U.N.I.T.Y. Distribute Worksheets C-E to all the participants. Have the class break up into small groups. Ask the participants to complete each worksheet for their local church. Allow them to talk in their small groups to assist one another with any questions or issues. </a:t>
            </a:r>
          </a:p>
          <a:p>
            <a:r>
              <a:rPr lang="en-US" dirty="0"/>
              <a:t>•	Worksheet C – Have participants review Worksheets A and B (The United Methodist Rule of Life) and the acrostic C.O.M.M.U.N.I.T.Y. for guidance regarding the “Main Characteristics of the </a:t>
            </a:r>
            <a:r>
              <a:rPr lang="en-US" dirty="0" smtClean="0"/>
              <a:t>Group.”</a:t>
            </a:r>
            <a:endParaRPr lang="en-US" dirty="0"/>
          </a:p>
          <a:p>
            <a:r>
              <a:rPr lang="en-US" dirty="0"/>
              <a:t>•	Worksheet D – Tell participants to look back to the Sample Covenants used from Lesson 2 to create a sample covenant for their missional small groups. </a:t>
            </a:r>
          </a:p>
          <a:p>
            <a:r>
              <a:rPr lang="en-US" dirty="0"/>
              <a:t>•	Another option would be to use Worksheet E – Tell participants to refer back to Worksheet B to create a Rule of Life to be used by each missional small group. </a:t>
            </a:r>
          </a:p>
          <a:p>
            <a:r>
              <a:rPr lang="en-US" dirty="0"/>
              <a:t>•	Worksheet E – Have participants use the sample worksheet to create role expectations for facilitators and participants.</a:t>
            </a:r>
          </a:p>
          <a:p>
            <a:r>
              <a:rPr lang="en-US" dirty="0"/>
              <a:t>•	Have each group report back to the larger group. Discuss: “What are you most excited about? Where do you still have questions or need help?” </a:t>
            </a:r>
          </a:p>
        </p:txBody>
      </p:sp>
      <p:sp>
        <p:nvSpPr>
          <p:cNvPr id="4" name="Slide Number Placeholder 3"/>
          <p:cNvSpPr>
            <a:spLocks noGrp="1"/>
          </p:cNvSpPr>
          <p:nvPr>
            <p:ph type="sldNum" sz="quarter" idx="10"/>
          </p:nvPr>
        </p:nvSpPr>
        <p:spPr/>
        <p:txBody>
          <a:bodyPr/>
          <a:lstStyle/>
          <a:p>
            <a:fld id="{36F22888-E826-FB40-BAF4-ED638D1B1E99}" type="slidenum">
              <a:rPr lang="en-US" smtClean="0"/>
              <a:t>65</a:t>
            </a:fld>
            <a:endParaRPr lang="en-US" dirty="0"/>
          </a:p>
        </p:txBody>
      </p:sp>
    </p:spTree>
    <p:extLst>
      <p:ext uri="{BB962C8B-B14F-4D97-AF65-F5344CB8AC3E}">
        <p14:creationId xmlns:p14="http://schemas.microsoft.com/office/powerpoint/2010/main" val="38662954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Read the following quote from John Wesley:</a:t>
            </a:r>
          </a:p>
          <a:p>
            <a:r>
              <a:rPr lang="en-US" dirty="0"/>
              <a:t>“Lastly. As he has time, he “does good unto all men;” unto neighbours and strangers, friends and enemies: And that in every possible kind; not only to their bodies, by “feeding the hungry, clothing the naked, visiting those that are sick or in prison;” but much more does he labour to do good to their souls, as of the ability which God giveth; to awaken those that sleep in death; to bring those who are awakened to the atoning blood, that, “being justified by faith, they may have peace with God;” and to provoke those who have peace with God to abound more in love and in good works. And he is willing to “spend and be spent herein,” even “to be offered up on the sacrifice and service of their faith,” so they may “all come unto the measure of the stature of the fullness of Christ.” (Wesley, Works 9:41)</a:t>
            </a:r>
          </a:p>
          <a:p>
            <a:r>
              <a:rPr lang="en-US" dirty="0"/>
              <a:t>•	Sing together “The Servant Song” (</a:t>
            </a:r>
            <a:r>
              <a:rPr lang="en-US" i="1" dirty="0"/>
              <a:t>The Faith We Sing</a:t>
            </a:r>
            <a:r>
              <a:rPr lang="en-US" dirty="0"/>
              <a:t>, 2222)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66</a:t>
            </a:fld>
            <a:endParaRPr lang="en-US" dirty="0"/>
          </a:p>
        </p:txBody>
      </p:sp>
    </p:spTree>
    <p:extLst>
      <p:ext uri="{BB962C8B-B14F-4D97-AF65-F5344CB8AC3E}">
        <p14:creationId xmlns:p14="http://schemas.microsoft.com/office/powerpoint/2010/main" val="5494874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Pray together:</a:t>
            </a:r>
          </a:p>
          <a:p>
            <a:r>
              <a:rPr lang="en-US" dirty="0"/>
              <a:t>“God of grace and glory, you call us with your voice of flame to be your people, faithful and courageous. As your beloved Son embraced his mission in the waters of baptism, inspire us with the fire of your Spirit to join in his transforming work. We ask this in the name of our Savior Jesus Christ, who lives and reigns for ever and ever. Amen.”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67</a:t>
            </a:fld>
            <a:endParaRPr lang="en-US" dirty="0"/>
          </a:p>
        </p:txBody>
      </p:sp>
    </p:spTree>
    <p:extLst>
      <p:ext uri="{BB962C8B-B14F-4D97-AF65-F5344CB8AC3E}">
        <p14:creationId xmlns:p14="http://schemas.microsoft.com/office/powerpoint/2010/main" val="41479727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309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0" spc="-15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47124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69787" y="206375"/>
            <a:ext cx="7317014" cy="857250"/>
          </a:xfrm>
          <a:prstGeom prst="rect">
            <a:avLst/>
          </a:prstGeom>
        </p:spPr>
        <p:txBody>
          <a:bodyPr/>
          <a:lstStyle>
            <a:lvl1pPr>
              <a:defRPr spc="-150"/>
            </a:lvl1pPr>
          </a:lstStyle>
          <a:p>
            <a:r>
              <a:rPr lang="en-US" dirty="0"/>
              <a:t>Title</a:t>
            </a:r>
          </a:p>
        </p:txBody>
      </p:sp>
      <p:sp>
        <p:nvSpPr>
          <p:cNvPr id="3" name="Content Placeholder 2"/>
          <p:cNvSpPr>
            <a:spLocks noGrp="1"/>
          </p:cNvSpPr>
          <p:nvPr>
            <p:ph idx="1" hasCustomPrompt="1"/>
          </p:nvPr>
        </p:nvSpPr>
        <p:spPr>
          <a:xfrm>
            <a:off x="1369787" y="1200152"/>
            <a:ext cx="7317014" cy="2972706"/>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4124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39104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876283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073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982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1252468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13"/>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520012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fld id="{918CC932-C13E-4015-B8BD-F52D2FB2EF04}" type="slidenum">
              <a:rPr lang="en-US" altLang="en-US"/>
              <a:pPr/>
              <a:t>‹#›</a:t>
            </a:fld>
            <a:endParaRPr lang="en-US" altLang="en-US" dirty="0"/>
          </a:p>
        </p:txBody>
      </p:sp>
    </p:spTree>
    <p:extLst>
      <p:ext uri="{BB962C8B-B14F-4D97-AF65-F5344CB8AC3E}">
        <p14:creationId xmlns:p14="http://schemas.microsoft.com/office/powerpoint/2010/main" val="76586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pPr>
              <a:defRPr/>
            </a:pPr>
            <a:fld id="{A0C6420F-6F89-4C0C-9B0F-ED2018989962}" type="slidenum">
              <a:rPr lang="en-US" altLang="en-US"/>
              <a:pPr>
                <a:defRPr/>
              </a:pPr>
              <a:t>‹#›</a:t>
            </a:fld>
            <a:endParaRPr lang="en-US" altLang="en-US" dirty="0"/>
          </a:p>
        </p:txBody>
      </p:sp>
    </p:spTree>
    <p:extLst>
      <p:ext uri="{BB962C8B-B14F-4D97-AF65-F5344CB8AC3E}">
        <p14:creationId xmlns:p14="http://schemas.microsoft.com/office/powerpoint/2010/main" val="7773885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slideLayout" Target="../slideLayouts/slideLayout7.xml"/><Relationship Id="rId5" Type="http://schemas.openxmlformats.org/officeDocument/2006/relationships/theme" Target="../theme/theme3.xml"/><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theme" Target="../theme/theme4.xml"/><Relationship Id="rId5" Type="http://schemas.openxmlformats.org/officeDocument/2006/relationships/image" Target="../media/image2.png"/><Relationship Id="rId6" Type="http://schemas.openxmlformats.org/officeDocument/2006/relationships/image" Target="../media/image6.png"/><Relationship Id="rId1" Type="http://schemas.openxmlformats.org/officeDocument/2006/relationships/slideLayout" Target="../slideLayouts/slideLayout8.xml"/><Relationship Id="rId2"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 id="2147483724"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9787" y="206375"/>
            <a:ext cx="7317014"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369787" y="1200152"/>
            <a:ext cx="7317014" cy="2972706"/>
          </a:xfrm>
          <a:prstGeom prst="rect">
            <a:avLst/>
          </a:prstGeom>
        </p:spPr>
        <p:txBody>
          <a:bodyPr vert="horz" lIns="91440" tIns="45720" rIns="91440" bIns="45720" rtlCol="0">
            <a:normAutofit/>
          </a:bodyPr>
          <a:lstStyle/>
          <a:p>
            <a:pPr lvl="0"/>
            <a:r>
              <a:rPr lang="en-US" dirty="0"/>
              <a:t>Content</a:t>
            </a:r>
          </a:p>
        </p:txBody>
      </p:sp>
      <p:sp>
        <p:nvSpPr>
          <p:cNvPr id="10" name="Rectangle 9"/>
          <p:cNvSpPr/>
          <p:nvPr userDrawn="1"/>
        </p:nvSpPr>
        <p:spPr>
          <a:xfrm>
            <a:off x="0" y="4327861"/>
            <a:ext cx="9144000" cy="815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27860"/>
            <a:ext cx="2802149" cy="815640"/>
          </a:xfrm>
          <a:prstGeom prst="rect">
            <a:avLst/>
          </a:prstGeom>
        </p:spPr>
      </p:pic>
      <p:pic>
        <p:nvPicPr>
          <p:cNvPr id="6" name="Picture 5" descr="flame_red-0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34" y="-15685"/>
            <a:ext cx="1258866" cy="4343545"/>
          </a:xfrm>
          <a:prstGeom prst="rect">
            <a:avLst/>
          </a:prstGeom>
        </p:spPr>
      </p:pic>
    </p:spTree>
    <p:extLst>
      <p:ext uri="{BB962C8B-B14F-4D97-AF65-F5344CB8AC3E}">
        <p14:creationId xmlns:p14="http://schemas.microsoft.com/office/powerpoint/2010/main" val="1083352984"/>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5819676" y="0"/>
            <a:ext cx="3324325" cy="5143500"/>
          </a:xfrm>
          <a:prstGeom prst="rect">
            <a:avLst/>
          </a:prstGeom>
        </p:spPr>
      </p:pic>
      <p:pic>
        <p:nvPicPr>
          <p:cNvPr id="7" name="Picture 6" descr="EXTERNAL_AUD_white.png"/>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6320120"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1"/>
            <a:ext cx="8229600" cy="3394075"/>
          </a:xfrm>
          <a:prstGeom prst="rect">
            <a:avLst/>
          </a:prstGeom>
        </p:spPr>
        <p:txBody>
          <a:bodyPr vert="horz" lIns="91440" tIns="45720" rIns="91440" bIns="45720" rtlCol="0">
            <a:normAutofit/>
          </a:bodyPr>
          <a:lstStyle/>
          <a:p>
            <a:pPr lvl="0"/>
            <a:r>
              <a:rPr lang="en-US" dirty="0"/>
              <a:t>Content</a:t>
            </a:r>
          </a:p>
        </p:txBody>
      </p:sp>
    </p:spTree>
    <p:extLst>
      <p:ext uri="{BB962C8B-B14F-4D97-AF65-F5344CB8AC3E}">
        <p14:creationId xmlns:p14="http://schemas.microsoft.com/office/powerpoint/2010/main" val="165118600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457189" rtl="0" eaLnBrk="1" latinLnBrk="0" hangingPunct="1">
        <a:spcBef>
          <a:spcPct val="0"/>
        </a:spcBef>
        <a:buNone/>
        <a:defRPr sz="4000" b="1" i="0" kern="1200" spc="-150">
          <a:solidFill>
            <a:srgbClr val="E10C25"/>
          </a:solidFill>
          <a:latin typeface="Arial"/>
          <a:ea typeface="+mj-ea"/>
          <a:cs typeface="Arial"/>
        </a:defRPr>
      </a:lvl1pPr>
    </p:titleStyle>
    <p:bodyStyle>
      <a:lvl1pPr marL="342892" indent="-342892" algn="l" defTabSz="457189" rtl="0" eaLnBrk="1" latinLnBrk="0" hangingPunct="1">
        <a:spcBef>
          <a:spcPct val="20000"/>
        </a:spcBef>
        <a:buFont typeface="Arial"/>
        <a:buChar char="•"/>
        <a:defRPr sz="2400" b="0" i="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400" b="0" i="0" kern="1200">
          <a:solidFill>
            <a:schemeClr val="tx1"/>
          </a:solidFill>
          <a:latin typeface="Arial"/>
          <a:ea typeface="+mn-ea"/>
          <a:cs typeface="Arial"/>
        </a:defRPr>
      </a:lvl2pPr>
      <a:lvl3pPr marL="1142972" indent="-228594" algn="l" defTabSz="457189" rtl="0" eaLnBrk="1" latinLnBrk="0" hangingPunct="1">
        <a:spcBef>
          <a:spcPct val="20000"/>
        </a:spcBef>
        <a:buFont typeface="Arial"/>
        <a:buChar char="•"/>
        <a:defRPr sz="2400" b="0" i="0" kern="1200">
          <a:solidFill>
            <a:schemeClr val="tx1"/>
          </a:solidFill>
          <a:latin typeface="Arial"/>
          <a:ea typeface="+mn-ea"/>
          <a:cs typeface="Arial"/>
        </a:defRPr>
      </a:lvl3pPr>
      <a:lvl4pPr marL="1600160" indent="-228594" algn="l" defTabSz="457189" rtl="0" eaLnBrk="1" latinLnBrk="0" hangingPunct="1">
        <a:spcBef>
          <a:spcPct val="20000"/>
        </a:spcBef>
        <a:buFont typeface="Arial"/>
        <a:buChar char="–"/>
        <a:defRPr sz="2400" b="0" i="0" kern="1200">
          <a:solidFill>
            <a:schemeClr val="tx1"/>
          </a:solidFill>
          <a:latin typeface="Arial"/>
          <a:ea typeface="+mn-ea"/>
          <a:cs typeface="Arial"/>
        </a:defRPr>
      </a:lvl4pPr>
      <a:lvl5pPr marL="2057348" indent="-228594" algn="l" defTabSz="457189" rtl="0" eaLnBrk="1" latinLnBrk="0" hangingPunct="1">
        <a:spcBef>
          <a:spcPct val="20000"/>
        </a:spcBef>
        <a:buFont typeface="Arial"/>
        <a:buChar char="»"/>
        <a:defRPr sz="2400" b="0" i="0" kern="1200">
          <a:solidFill>
            <a:schemeClr val="tx1"/>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19677" y="0"/>
            <a:ext cx="3324325" cy="5143500"/>
          </a:xfrm>
          <a:prstGeom prst="rect">
            <a:avLst/>
          </a:prstGeom>
        </p:spPr>
      </p:pic>
      <p:pic>
        <p:nvPicPr>
          <p:cNvPr id="7" name="Picture 6" descr="EXTERNAL_AUD_white.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0121"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2"/>
            <a:ext cx="8229600" cy="3394075"/>
          </a:xfrm>
          <a:prstGeom prst="rect">
            <a:avLst/>
          </a:prstGeom>
        </p:spPr>
        <p:txBody>
          <a:bodyPr vert="horz" lIns="91440" tIns="45720" rIns="91440" bIns="45720" rtlCol="0">
            <a:normAutofit/>
          </a:bodyPr>
          <a:lstStyle/>
          <a:p>
            <a:pPr lvl="0"/>
            <a:r>
              <a:rPr lang="en-US" dirty="0"/>
              <a:t>Content</a:t>
            </a:r>
          </a:p>
        </p:txBody>
      </p:sp>
      <p:sp>
        <p:nvSpPr>
          <p:cNvPr id="4" name="Footer Placeholder 3"/>
          <p:cNvSpPr>
            <a:spLocks noGrp="1"/>
          </p:cNvSpPr>
          <p:nvPr>
            <p:ph type="ftr" sz="quarter" idx="3"/>
          </p:nvPr>
        </p:nvSpPr>
        <p:spPr>
          <a:xfrm>
            <a:off x="-1" y="4854714"/>
            <a:ext cx="6127845" cy="273844"/>
          </a:xfrm>
          <a:prstGeom prst="rect">
            <a:avLst/>
          </a:prstGeom>
        </p:spPr>
        <p:txBody>
          <a:bodyPr vert="horz" lIns="91440" tIns="45720" rIns="91440" bIns="45720" rtlCol="0" anchor="ctr"/>
          <a:lstStyle>
            <a:lvl1pPr algn="ctr">
              <a:defRPr sz="825">
                <a:solidFill>
                  <a:schemeClr val="tx1">
                    <a:tint val="75000"/>
                  </a:schemeClr>
                </a:solidFill>
              </a:defRPr>
            </a:lvl1pPr>
          </a:lstStyle>
          <a:p>
            <a:r>
              <a:rPr lang="en-US" dirty="0"/>
              <a:t>Local Church Lay Leader/Lay Member to Annual Conference: What's My Job--January 2015</a:t>
            </a:r>
          </a:p>
        </p:txBody>
      </p:sp>
    </p:spTree>
    <p:extLst>
      <p:ext uri="{BB962C8B-B14F-4D97-AF65-F5344CB8AC3E}">
        <p14:creationId xmlns:p14="http://schemas.microsoft.com/office/powerpoint/2010/main" val="354837451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Lst>
  <p:hf sldNum="0" hdr="0" dt="0"/>
  <p:txStyles>
    <p:titleStyle>
      <a:lvl1pPr algn="l" defTabSz="342900" rtl="0" eaLnBrk="1" latinLnBrk="0" hangingPunct="1">
        <a:spcBef>
          <a:spcPct val="0"/>
        </a:spcBef>
        <a:buNone/>
        <a:defRPr sz="3000" b="1" i="0" kern="1200" spc="-113">
          <a:solidFill>
            <a:srgbClr val="E10C25"/>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1800" b="0" i="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800" b="0" i="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b="0" i="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800" b="0" i="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800" b="0" i="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20.pn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28.png"/><Relationship Id="rId7" Type="http://schemas.openxmlformats.org/officeDocument/2006/relationships/image" Target="../media/image20.png"/><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1.jpg"/></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8.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32.png"/><Relationship Id="rId6" Type="http://schemas.openxmlformats.org/officeDocument/2006/relationships/image" Target="../media/image13.png"/><Relationship Id="rId7" Type="http://schemas.openxmlformats.org/officeDocument/2006/relationships/image" Target="../media/image28.png"/><Relationship Id="rId8" Type="http://schemas.openxmlformats.org/officeDocument/2006/relationships/image" Target="../media/image20.png"/><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1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8.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32.png"/><Relationship Id="rId8"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32.png"/><Relationship Id="rId6" Type="http://schemas.openxmlformats.org/officeDocument/2006/relationships/image" Target="../media/image13.png"/><Relationship Id="rId7" Type="http://schemas.openxmlformats.org/officeDocument/2006/relationships/image" Target="../media/image28.png"/><Relationship Id="rId8" Type="http://schemas.openxmlformats.org/officeDocument/2006/relationships/image" Target="../media/image20.png"/><Relationship Id="rId9" Type="http://schemas.openxmlformats.org/officeDocument/2006/relationships/image" Target="../media/image35.png"/><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3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3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3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30.jpg"/></Relationships>
</file>

<file path=ppt/slides/_rels/slide6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8.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32.png"/><Relationship Id="rId8" Type="http://schemas.openxmlformats.org/officeDocument/2006/relationships/image" Target="../media/image26.png"/><Relationship Id="rId9"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39.jpg"/></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32.png"/><Relationship Id="rId6" Type="http://schemas.openxmlformats.org/officeDocument/2006/relationships/image" Target="../media/image13.png"/><Relationship Id="rId7" Type="http://schemas.openxmlformats.org/officeDocument/2006/relationships/image" Target="../media/image28.png"/><Relationship Id="rId8" Type="http://schemas.openxmlformats.org/officeDocument/2006/relationships/image" Target="../media/image20.png"/><Relationship Id="rId9" Type="http://schemas.openxmlformats.org/officeDocument/2006/relationships/image" Target="../media/image35.png"/><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7" y="1938300"/>
            <a:ext cx="7772406" cy="717549"/>
          </a:xfrm>
        </p:spPr>
        <p:txBody>
          <a:bodyPr/>
          <a:lstStyle/>
          <a:p>
            <a:r>
              <a:rPr lang="en-US" dirty="0"/>
              <a:t>Leading Missional </a:t>
            </a:r>
            <a:br>
              <a:rPr lang="en-US" dirty="0"/>
            </a:br>
            <a:r>
              <a:rPr lang="en-US" dirty="0"/>
              <a:t>Small Groups</a:t>
            </a:r>
          </a:p>
        </p:txBody>
      </p:sp>
      <p:pic>
        <p:nvPicPr>
          <p:cNvPr id="3" name="Picture 2">
            <a:extLst>
              <a:ext uri="{FF2B5EF4-FFF2-40B4-BE49-F238E27FC236}">
                <a16:creationId xmlns:a16="http://schemas.microsoft.com/office/drawing/2014/main" xmlns="" id="{E6A19399-EEDC-4B7E-A10F-16EA6333058B}"/>
              </a:ext>
            </a:extLst>
          </p:cNvPr>
          <p:cNvPicPr>
            <a:picLocks noChangeAspect="1"/>
          </p:cNvPicPr>
          <p:nvPr/>
        </p:nvPicPr>
        <p:blipFill>
          <a:blip r:embed="rId2"/>
          <a:stretch>
            <a:fillRect/>
          </a:stretch>
        </p:blipFill>
        <p:spPr>
          <a:xfrm>
            <a:off x="6230571" y="552808"/>
            <a:ext cx="1810669" cy="1761897"/>
          </a:xfrm>
          <a:prstGeom prst="rect">
            <a:avLst/>
          </a:prstGeom>
        </p:spPr>
      </p:pic>
    </p:spTree>
    <p:extLst>
      <p:ext uri="{BB962C8B-B14F-4D97-AF65-F5344CB8AC3E}">
        <p14:creationId xmlns:p14="http://schemas.microsoft.com/office/powerpoint/2010/main" val="326852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0681" y="2140661"/>
            <a:ext cx="4871790" cy="717549"/>
          </a:xfrm>
        </p:spPr>
        <p:txBody>
          <a:bodyPr/>
          <a:lstStyle/>
          <a:p>
            <a:r>
              <a:rPr lang="en-US" dirty="0">
                <a:solidFill>
                  <a:schemeClr val="tx1">
                    <a:lumMod val="75000"/>
                    <a:lumOff val="25000"/>
                  </a:schemeClr>
                </a:solidFill>
              </a:rPr>
              <a:t>Leading Missional</a:t>
            </a:r>
            <a:br>
              <a:rPr lang="en-US" dirty="0">
                <a:solidFill>
                  <a:schemeClr val="tx1">
                    <a:lumMod val="75000"/>
                    <a:lumOff val="25000"/>
                  </a:schemeClr>
                </a:solidFill>
              </a:rPr>
            </a:br>
            <a:r>
              <a:rPr lang="en-US" dirty="0">
                <a:solidFill>
                  <a:schemeClr val="tx1">
                    <a:lumMod val="75000"/>
                    <a:lumOff val="25000"/>
                  </a:schemeClr>
                </a:solidFill>
              </a:rPr>
              <a:t>Small Groups</a:t>
            </a:r>
          </a:p>
        </p:txBody>
      </p:sp>
      <p:sp>
        <p:nvSpPr>
          <p:cNvPr id="5" name="TextBox 4"/>
          <p:cNvSpPr txBox="1"/>
          <p:nvPr/>
        </p:nvSpPr>
        <p:spPr>
          <a:xfrm>
            <a:off x="292093" y="123048"/>
            <a:ext cx="4871790" cy="1107996"/>
          </a:xfrm>
          <a:prstGeom prst="rect">
            <a:avLst/>
          </a:prstGeom>
          <a:noFill/>
          <a:ln>
            <a:solidFill>
              <a:schemeClr val="bg2">
                <a:lumMod val="25000"/>
              </a:schemeClr>
            </a:solidFill>
          </a:ln>
        </p:spPr>
        <p:txBody>
          <a:bodyPr wrap="square" rtlCol="0">
            <a:spAutoFit/>
          </a:bodyPr>
          <a:lstStyle/>
          <a:p>
            <a:r>
              <a:rPr lang="en-US" sz="6600" b="1" dirty="0">
                <a:solidFill>
                  <a:srgbClr val="C00000"/>
                </a:solidFill>
                <a:latin typeface="Arial" panose="020B0604020202020204" pitchFamily="34" charset="0"/>
                <a:cs typeface="Arial" panose="020B0604020202020204" pitchFamily="34" charset="0"/>
              </a:rPr>
              <a:t>WELCOME!</a:t>
            </a:r>
            <a:endParaRPr lang="en-US" sz="6600" b="1" baseline="30000" dirty="0">
              <a:solidFill>
                <a:srgbClr val="C0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442B964D-C095-4A95-A3D0-71F178705A34}"/>
              </a:ext>
            </a:extLst>
          </p:cNvPr>
          <p:cNvPicPr>
            <a:picLocks noChangeAspect="1"/>
          </p:cNvPicPr>
          <p:nvPr/>
        </p:nvPicPr>
        <p:blipFill>
          <a:blip r:embed="rId3"/>
          <a:stretch>
            <a:fillRect/>
          </a:stretch>
        </p:blipFill>
        <p:spPr>
          <a:xfrm>
            <a:off x="5703761" y="0"/>
            <a:ext cx="3440239" cy="5151867"/>
          </a:xfrm>
          <a:prstGeom prst="rect">
            <a:avLst/>
          </a:prstGeom>
        </p:spPr>
      </p:pic>
    </p:spTree>
    <p:extLst>
      <p:ext uri="{BB962C8B-B14F-4D97-AF65-F5344CB8AC3E}">
        <p14:creationId xmlns:p14="http://schemas.microsoft.com/office/powerpoint/2010/main" val="81465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6447" y="1106021"/>
            <a:ext cx="7853082" cy="3200400"/>
          </a:xfrm>
        </p:spPr>
        <p:txBody>
          <a:bodyPr>
            <a:normAutofit fontScale="92500"/>
          </a:bodyPr>
          <a:lstStyle/>
          <a:p>
            <a:r>
              <a:rPr lang="en-US" dirty="0"/>
              <a:t>The missional foundations set by John and Charles Wesley in the beginnings of the Holy Club</a:t>
            </a:r>
          </a:p>
          <a:p>
            <a:r>
              <a:rPr lang="en-US" dirty="0"/>
              <a:t>What it means to be missional and why we are called to be missional</a:t>
            </a:r>
          </a:p>
          <a:p>
            <a:r>
              <a:rPr lang="en-US" dirty="0"/>
              <a:t>How the means of grace shape us to serve “missionally” </a:t>
            </a:r>
          </a:p>
          <a:p>
            <a:r>
              <a:rPr lang="en-US" dirty="0"/>
              <a:t>What a missional community is</a:t>
            </a:r>
          </a:p>
          <a:p>
            <a:r>
              <a:rPr lang="en-US" dirty="0"/>
              <a:t>How to organize for a missional community and what that means</a:t>
            </a:r>
          </a:p>
          <a:p>
            <a:endParaRPr lang="en-US" dirty="0"/>
          </a:p>
          <a:p>
            <a:endParaRPr lang="en-US" dirty="0"/>
          </a:p>
          <a:p>
            <a:endParaRPr lang="en-US" dirty="0"/>
          </a:p>
          <a:p>
            <a:endParaRPr lang="en-US" dirty="0"/>
          </a:p>
        </p:txBody>
      </p:sp>
      <p:sp>
        <p:nvSpPr>
          <p:cNvPr id="5" name="Title 4"/>
          <p:cNvSpPr>
            <a:spLocks noGrp="1"/>
          </p:cNvSpPr>
          <p:nvPr>
            <p:ph type="title"/>
          </p:nvPr>
        </p:nvSpPr>
        <p:spPr>
          <a:xfrm>
            <a:off x="1156447" y="107763"/>
            <a:ext cx="7317014" cy="857250"/>
          </a:xfrm>
        </p:spPr>
        <p:txBody>
          <a:bodyPr>
            <a:normAutofit fontScale="90000"/>
          </a:bodyPr>
          <a:lstStyle/>
          <a:p>
            <a:r>
              <a:rPr lang="en-US" dirty="0">
                <a:solidFill>
                  <a:srgbClr val="FFC000"/>
                </a:solidFill>
              </a:rPr>
              <a:t>COURSE GOALS—</a:t>
            </a:r>
            <a:r>
              <a:rPr lang="en-US" dirty="0"/>
              <a:t/>
            </a:r>
            <a:br>
              <a:rPr lang="en-US" dirty="0"/>
            </a:br>
            <a:r>
              <a:rPr lang="en-US" sz="2700" b="0" dirty="0"/>
              <a:t>To gain a better understanding of…</a:t>
            </a:r>
          </a:p>
        </p:txBody>
      </p:sp>
    </p:spTree>
    <p:extLst>
      <p:ext uri="{BB962C8B-B14F-4D97-AF65-F5344CB8AC3E}">
        <p14:creationId xmlns:p14="http://schemas.microsoft.com/office/powerpoint/2010/main" val="1566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3059" y="181978"/>
            <a:ext cx="5782235"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1: Missional Beginnings—The Holy Club</a:t>
            </a:r>
          </a:p>
        </p:txBody>
      </p:sp>
      <p:sp>
        <p:nvSpPr>
          <p:cNvPr id="5" name="Content Placeholder 4"/>
          <p:cNvSpPr>
            <a:spLocks noGrp="1"/>
          </p:cNvSpPr>
          <p:nvPr>
            <p:ph idx="1"/>
          </p:nvPr>
        </p:nvSpPr>
        <p:spPr>
          <a:xfrm>
            <a:off x="564777" y="1631583"/>
            <a:ext cx="5199707"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a:t>
            </a:r>
            <a:r>
              <a:rPr lang="en-US" dirty="0">
                <a:solidFill>
                  <a:schemeClr val="tx1"/>
                </a:solidFill>
              </a:rPr>
              <a:t>t</a:t>
            </a:r>
            <a:r>
              <a:rPr lang="en-US" sz="2800" dirty="0">
                <a:solidFill>
                  <a:schemeClr val="tx1"/>
                </a:solidFill>
              </a:rPr>
              <a:t>he missional foundations set by John and Charles Wesley in the beginnings of the Holy Club.</a:t>
            </a:r>
          </a:p>
          <a:p>
            <a:endParaRPr lang="en-US" sz="2800"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D3026023-E5F1-40EA-B51F-93A57959CA37}"/>
              </a:ext>
            </a:extLst>
          </p:cNvPr>
          <p:cNvPicPr>
            <a:picLocks noChangeAspect="1"/>
          </p:cNvPicPr>
          <p:nvPr/>
        </p:nvPicPr>
        <p:blipFill>
          <a:blip r:embed="rId3"/>
          <a:stretch>
            <a:fillRect/>
          </a:stretch>
        </p:blipFill>
        <p:spPr>
          <a:xfrm>
            <a:off x="6051354" y="313954"/>
            <a:ext cx="2303751" cy="1799217"/>
          </a:xfrm>
          <a:prstGeom prst="rect">
            <a:avLst/>
          </a:prstGeom>
        </p:spPr>
      </p:pic>
      <p:sp>
        <p:nvSpPr>
          <p:cNvPr id="6" name="TextBox 5">
            <a:extLst>
              <a:ext uri="{FF2B5EF4-FFF2-40B4-BE49-F238E27FC236}">
                <a16:creationId xmlns:a16="http://schemas.microsoft.com/office/drawing/2014/main" xmlns="" id="{16C2F6F9-0C69-4495-B693-E58D826AF745}"/>
              </a:ext>
            </a:extLst>
          </p:cNvPr>
          <p:cNvSpPr txBox="1"/>
          <p:nvPr/>
        </p:nvSpPr>
        <p:spPr>
          <a:xfrm>
            <a:off x="6217111" y="2106647"/>
            <a:ext cx="1972236" cy="276999"/>
          </a:xfrm>
          <a:prstGeom prst="rect">
            <a:avLst/>
          </a:prstGeom>
          <a:noFill/>
        </p:spPr>
        <p:txBody>
          <a:bodyPr wrap="square" rtlCol="0">
            <a:spAutoFit/>
          </a:bodyPr>
          <a:lstStyle/>
          <a:p>
            <a:pPr algn="ctr"/>
            <a:r>
              <a:rPr lang="en-US" sz="1200" dirty="0"/>
              <a:t>Photo credit: www.umc.org</a:t>
            </a:r>
          </a:p>
        </p:txBody>
      </p:sp>
    </p:spTree>
    <p:extLst>
      <p:ext uri="{BB962C8B-B14F-4D97-AF65-F5344CB8AC3E}">
        <p14:creationId xmlns:p14="http://schemas.microsoft.com/office/powerpoint/2010/main" val="412861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1785D89-3F08-4016-AC99-EC0B81280527}"/>
              </a:ext>
            </a:extLst>
          </p:cNvPr>
          <p:cNvPicPr>
            <a:picLocks noChangeAspect="1"/>
          </p:cNvPicPr>
          <p:nvPr/>
        </p:nvPicPr>
        <p:blipFill>
          <a:blip r:embed="rId3"/>
          <a:stretch>
            <a:fillRect/>
          </a:stretch>
        </p:blipFill>
        <p:spPr>
          <a:xfrm>
            <a:off x="3376425" y="0"/>
            <a:ext cx="5767575" cy="4329575"/>
          </a:xfrm>
          <a:prstGeom prst="rect">
            <a:avLst/>
          </a:prstGeom>
        </p:spPr>
      </p:pic>
      <p:sp>
        <p:nvSpPr>
          <p:cNvPr id="6" name="Rectangle 5">
            <a:extLst>
              <a:ext uri="{FF2B5EF4-FFF2-40B4-BE49-F238E27FC236}">
                <a16:creationId xmlns:a16="http://schemas.microsoft.com/office/drawing/2014/main" xmlns="" id="{2AD0F2B6-6831-4875-8717-74EBE0F0B6B1}"/>
              </a:ext>
            </a:extLst>
          </p:cNvPr>
          <p:cNvSpPr/>
          <p:nvPr/>
        </p:nvSpPr>
        <p:spPr>
          <a:xfrm>
            <a:off x="-1" y="0"/>
            <a:ext cx="3376425" cy="4401205"/>
          </a:xfrm>
          <a:prstGeom prst="rect">
            <a:avLst/>
          </a:prstGeom>
        </p:spPr>
        <p:txBody>
          <a:bodyPr wrap="square">
            <a:spAutoFit/>
          </a:bodyPr>
          <a:lstStyle/>
          <a:p>
            <a:pPr algn="ctr"/>
            <a:r>
              <a:rPr lang="en-US" sz="2800" b="1" dirty="0">
                <a:solidFill>
                  <a:schemeClr val="bg1"/>
                </a:solidFill>
              </a:rPr>
              <a:t>GENERAL RULE</a:t>
            </a:r>
          </a:p>
          <a:p>
            <a:pPr algn="ctr"/>
            <a:r>
              <a:rPr lang="en-US" sz="2800" b="1" dirty="0">
                <a:solidFill>
                  <a:schemeClr val="bg1"/>
                </a:solidFill>
              </a:rPr>
              <a:t>To witness to Jesus Christ in the world, and to follow his teachings through acts of compassion, justice, worship, and devotion under the guidance of the Holy Spirit.</a:t>
            </a:r>
          </a:p>
        </p:txBody>
      </p:sp>
      <p:cxnSp>
        <p:nvCxnSpPr>
          <p:cNvPr id="8" name="Straight Connector 7">
            <a:extLst>
              <a:ext uri="{FF2B5EF4-FFF2-40B4-BE49-F238E27FC236}">
                <a16:creationId xmlns:a16="http://schemas.microsoft.com/office/drawing/2014/main" xmlns=""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7839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DC5465-0627-4A01-899B-9FF520526FE5}"/>
              </a:ext>
            </a:extLst>
          </p:cNvPr>
          <p:cNvPicPr>
            <a:picLocks noChangeAspect="1"/>
          </p:cNvPicPr>
          <p:nvPr/>
        </p:nvPicPr>
        <p:blipFill>
          <a:blip r:embed="rId3"/>
          <a:stretch>
            <a:fillRect/>
          </a:stretch>
        </p:blipFill>
        <p:spPr>
          <a:xfrm>
            <a:off x="3150391" y="0"/>
            <a:ext cx="5993610" cy="4363656"/>
          </a:xfrm>
          <a:prstGeom prst="rect">
            <a:avLst/>
          </a:prstGeom>
        </p:spPr>
      </p:pic>
      <p:sp>
        <p:nvSpPr>
          <p:cNvPr id="2" name="Title 1"/>
          <p:cNvSpPr>
            <a:spLocks noGrp="1"/>
          </p:cNvSpPr>
          <p:nvPr>
            <p:ph type="title"/>
          </p:nvPr>
        </p:nvSpPr>
        <p:spPr>
          <a:xfrm rot="16200000">
            <a:off x="270306" y="1831944"/>
            <a:ext cx="3867213" cy="857250"/>
          </a:xfrm>
        </p:spPr>
        <p:txBody>
          <a:bodyPr>
            <a:noAutofit/>
          </a:bodyPr>
          <a:lstStyle/>
          <a:p>
            <a:pPr algn="ctr"/>
            <a:r>
              <a:rPr lang="en-US" sz="4800" dirty="0"/>
              <a:t>Worshiping Together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607" y="266668"/>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4721" y="1985830"/>
            <a:ext cx="819990" cy="2268640"/>
          </a:xfrm>
          <a:prstGeom prst="rect">
            <a:avLst/>
          </a:prstGeom>
        </p:spPr>
      </p:pic>
    </p:spTree>
    <p:extLst>
      <p:ext uri="{BB962C8B-B14F-4D97-AF65-F5344CB8AC3E}">
        <p14:creationId xmlns:p14="http://schemas.microsoft.com/office/powerpoint/2010/main" val="96758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34" y="180959"/>
            <a:ext cx="7317014" cy="857250"/>
          </a:xfrm>
        </p:spPr>
        <p:txBody>
          <a:bodyPr/>
          <a:lstStyle/>
          <a:p>
            <a:r>
              <a:rPr lang="en-US" sz="2800" b="1" dirty="0"/>
              <a:t>Psalm 119:33-40 (CEB)</a:t>
            </a:r>
          </a:p>
        </p:txBody>
      </p:sp>
      <p:sp>
        <p:nvSpPr>
          <p:cNvPr id="3" name="Content Placeholder 2"/>
          <p:cNvSpPr>
            <a:spLocks noGrp="1"/>
          </p:cNvSpPr>
          <p:nvPr>
            <p:ph idx="1"/>
          </p:nvPr>
        </p:nvSpPr>
        <p:spPr>
          <a:xfrm>
            <a:off x="404015" y="881877"/>
            <a:ext cx="7906607" cy="2972706"/>
          </a:xfrm>
        </p:spPr>
        <p:txBody>
          <a:bodyPr/>
          <a:lstStyle/>
          <a:p>
            <a:pPr marL="0" indent="0">
              <a:buNone/>
            </a:pPr>
            <a:r>
              <a:rPr lang="en-US" sz="2800" dirty="0">
                <a:solidFill>
                  <a:schemeClr val="tx1"/>
                </a:solidFill>
              </a:rPr>
              <a:t>LORD, teach me what your statutes are all about,</a:t>
            </a:r>
          </a:p>
          <a:p>
            <a:pPr marL="0" indent="0">
              <a:buNone/>
            </a:pPr>
            <a:r>
              <a:rPr lang="en-US" sz="2800" dirty="0">
                <a:solidFill>
                  <a:schemeClr val="tx1"/>
                </a:solidFill>
              </a:rPr>
              <a:t>and I will guard every part of them.</a:t>
            </a:r>
          </a:p>
          <a:p>
            <a:pPr marL="0" indent="0">
              <a:buNone/>
            </a:pPr>
            <a:r>
              <a:rPr lang="en-US" sz="2800" dirty="0">
                <a:solidFill>
                  <a:schemeClr val="tx1"/>
                </a:solidFill>
              </a:rPr>
              <a:t>Help me understand so I can guard your Instruction </a:t>
            </a:r>
          </a:p>
          <a:p>
            <a:pPr marL="0" indent="0">
              <a:buNone/>
            </a:pPr>
            <a:r>
              <a:rPr lang="en-US" sz="2800" dirty="0">
                <a:solidFill>
                  <a:schemeClr val="tx1"/>
                </a:solidFill>
              </a:rPr>
              <a:t>and keep it with all my heart.</a:t>
            </a:r>
          </a:p>
          <a:p>
            <a:pPr marL="0" indent="0">
              <a:buNone/>
            </a:pPr>
            <a:r>
              <a:rPr lang="en-US" sz="2800" b="1" dirty="0">
                <a:solidFill>
                  <a:schemeClr val="tx1"/>
                </a:solidFill>
              </a:rPr>
              <a:t>Lead me on the trail of your commandments</a:t>
            </a:r>
          </a:p>
          <a:p>
            <a:pPr marL="0" indent="0">
              <a:buNone/>
            </a:pPr>
            <a:r>
              <a:rPr lang="en-US" sz="2800" b="1" dirty="0">
                <a:solidFill>
                  <a:schemeClr val="tx1"/>
                </a:solidFill>
              </a:rPr>
              <a:t>because that is what I want.</a:t>
            </a:r>
            <a:endParaRPr lang="en-US" sz="2400" b="1" dirty="0">
              <a:solidFill>
                <a:schemeClr val="tx1"/>
              </a:solidFill>
            </a:endParaRPr>
          </a:p>
        </p:txBody>
      </p:sp>
    </p:spTree>
    <p:extLst>
      <p:ext uri="{BB962C8B-B14F-4D97-AF65-F5344CB8AC3E}">
        <p14:creationId xmlns:p14="http://schemas.microsoft.com/office/powerpoint/2010/main" val="35154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278" y="919758"/>
            <a:ext cx="8179326" cy="2972706"/>
          </a:xfrm>
        </p:spPr>
        <p:txBody>
          <a:bodyPr/>
          <a:lstStyle/>
          <a:p>
            <a:pPr marL="0" indent="0">
              <a:buNone/>
            </a:pPr>
            <a:r>
              <a:rPr lang="en-US" sz="2800" dirty="0">
                <a:solidFill>
                  <a:schemeClr val="tx1"/>
                </a:solidFill>
              </a:rPr>
              <a:t>Turn my heart to your laws, not to greedy gain.</a:t>
            </a:r>
          </a:p>
          <a:p>
            <a:pPr marL="0" indent="0">
              <a:buNone/>
            </a:pPr>
            <a:r>
              <a:rPr lang="en-US" sz="2800" dirty="0">
                <a:solidFill>
                  <a:schemeClr val="tx1"/>
                </a:solidFill>
              </a:rPr>
              <a:t>Turn my eyes away from looking at worthless things. </a:t>
            </a:r>
          </a:p>
          <a:p>
            <a:pPr marL="0" indent="0">
              <a:buNone/>
            </a:pPr>
            <a:r>
              <a:rPr lang="en-US" sz="2800" dirty="0">
                <a:solidFill>
                  <a:schemeClr val="tx1"/>
                </a:solidFill>
              </a:rPr>
              <a:t>Make me live by your way.</a:t>
            </a:r>
          </a:p>
          <a:p>
            <a:pPr marL="0" indent="0">
              <a:buNone/>
            </a:pPr>
            <a:r>
              <a:rPr lang="en-US" sz="2800" b="1" dirty="0">
                <a:solidFill>
                  <a:schemeClr val="tx1"/>
                </a:solidFill>
              </a:rPr>
              <a:t>Confirm your promise to your servant—</a:t>
            </a:r>
          </a:p>
          <a:p>
            <a:pPr marL="0" indent="0">
              <a:buNone/>
            </a:pPr>
            <a:r>
              <a:rPr lang="en-US" sz="2800" b="1" dirty="0">
                <a:solidFill>
                  <a:schemeClr val="tx1"/>
                </a:solidFill>
              </a:rPr>
              <a:t>the promise that is for all those who </a:t>
            </a:r>
          </a:p>
          <a:p>
            <a:pPr marL="0" indent="0">
              <a:buNone/>
            </a:pPr>
            <a:r>
              <a:rPr lang="en-US" sz="2800" b="1" dirty="0">
                <a:solidFill>
                  <a:schemeClr val="tx1"/>
                </a:solidFill>
              </a:rPr>
              <a:t>honor you.</a:t>
            </a:r>
          </a:p>
        </p:txBody>
      </p:sp>
      <p:sp>
        <p:nvSpPr>
          <p:cNvPr id="4" name="Title 1">
            <a:extLst>
              <a:ext uri="{FF2B5EF4-FFF2-40B4-BE49-F238E27FC236}">
                <a16:creationId xmlns:a16="http://schemas.microsoft.com/office/drawing/2014/main" xmlns="" id="{3666A684-BF4A-4E89-9182-10AF24F75FC9}"/>
              </a:ext>
            </a:extLst>
          </p:cNvPr>
          <p:cNvSpPr>
            <a:spLocks noGrp="1"/>
          </p:cNvSpPr>
          <p:nvPr>
            <p:ph type="title"/>
          </p:nvPr>
        </p:nvSpPr>
        <p:spPr>
          <a:xfrm>
            <a:off x="794434" y="180959"/>
            <a:ext cx="7317014" cy="857250"/>
          </a:xfrm>
        </p:spPr>
        <p:txBody>
          <a:bodyPr/>
          <a:lstStyle/>
          <a:p>
            <a:r>
              <a:rPr lang="en-US" sz="2800" b="1" dirty="0"/>
              <a:t>Psalm 119:33-40 (CEB)</a:t>
            </a:r>
          </a:p>
        </p:txBody>
      </p:sp>
    </p:spTree>
    <p:extLst>
      <p:ext uri="{BB962C8B-B14F-4D97-AF65-F5344CB8AC3E}">
        <p14:creationId xmlns:p14="http://schemas.microsoft.com/office/powerpoint/2010/main" val="4001199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4016" y="1038209"/>
            <a:ext cx="7317014" cy="2238050"/>
          </a:xfrm>
        </p:spPr>
        <p:txBody>
          <a:bodyPr/>
          <a:lstStyle/>
          <a:p>
            <a:pPr marL="0" indent="0">
              <a:buNone/>
            </a:pPr>
            <a:r>
              <a:rPr lang="en-US" sz="2800" dirty="0">
                <a:solidFill>
                  <a:schemeClr val="tx1"/>
                </a:solidFill>
              </a:rPr>
              <a:t>Remove the insults that I dread because your rules are good.</a:t>
            </a:r>
          </a:p>
          <a:p>
            <a:pPr marL="0" indent="0">
              <a:buNone/>
            </a:pPr>
            <a:r>
              <a:rPr lang="en-US" sz="2800" b="1" dirty="0">
                <a:solidFill>
                  <a:schemeClr val="tx1"/>
                </a:solidFill>
              </a:rPr>
              <a:t>Look how I desire your precepts!</a:t>
            </a:r>
          </a:p>
          <a:p>
            <a:pPr marL="0" indent="0">
              <a:buNone/>
            </a:pPr>
            <a:r>
              <a:rPr lang="en-US" sz="2800" b="1" dirty="0">
                <a:solidFill>
                  <a:schemeClr val="tx1"/>
                </a:solidFill>
              </a:rPr>
              <a:t>Make me live by your righteousness.</a:t>
            </a:r>
          </a:p>
        </p:txBody>
      </p:sp>
      <p:sp>
        <p:nvSpPr>
          <p:cNvPr id="4" name="Title 1">
            <a:extLst>
              <a:ext uri="{FF2B5EF4-FFF2-40B4-BE49-F238E27FC236}">
                <a16:creationId xmlns:a16="http://schemas.microsoft.com/office/drawing/2014/main" xmlns="" id="{91BB0017-9BB4-4488-880A-32B31F0873B4}"/>
              </a:ext>
            </a:extLst>
          </p:cNvPr>
          <p:cNvSpPr>
            <a:spLocks noGrp="1"/>
          </p:cNvSpPr>
          <p:nvPr>
            <p:ph type="title"/>
          </p:nvPr>
        </p:nvSpPr>
        <p:spPr>
          <a:xfrm>
            <a:off x="794434" y="180959"/>
            <a:ext cx="7317014" cy="857250"/>
          </a:xfrm>
        </p:spPr>
        <p:txBody>
          <a:bodyPr/>
          <a:lstStyle/>
          <a:p>
            <a:r>
              <a:rPr lang="en-US" sz="2800" b="1" dirty="0"/>
              <a:t>Psalm 119:33-40 (CEB)</a:t>
            </a:r>
          </a:p>
        </p:txBody>
      </p:sp>
    </p:spTree>
    <p:extLst>
      <p:ext uri="{BB962C8B-B14F-4D97-AF65-F5344CB8AC3E}">
        <p14:creationId xmlns:p14="http://schemas.microsoft.com/office/powerpoint/2010/main" val="101578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3927" y="605931"/>
            <a:ext cx="7772406" cy="2773877"/>
          </a:xfrm>
        </p:spPr>
        <p:txBody>
          <a:bodyPr/>
          <a:lstStyle/>
          <a:p>
            <a:r>
              <a:rPr lang="en-US" sz="3200" dirty="0">
                <a:solidFill>
                  <a:schemeClr val="tx1"/>
                </a:solidFill>
                <a:latin typeface="+mn-lt"/>
              </a:rPr>
              <a:t>Dear God, </a:t>
            </a:r>
            <a:br>
              <a:rPr lang="en-US" sz="3200" dirty="0">
                <a:solidFill>
                  <a:schemeClr val="tx1"/>
                </a:solidFill>
                <a:latin typeface="+mn-lt"/>
              </a:rPr>
            </a:br>
            <a:r>
              <a:rPr lang="en-US" sz="3200" dirty="0">
                <a:solidFill>
                  <a:schemeClr val="tx1"/>
                </a:solidFill>
                <a:latin typeface="+mn-lt"/>
              </a:rPr>
              <a:t>“O that we could begin this day in devout meditations, in joy unspeakable, and in blessing and praising thee, who hast given us such good hope and everlasting consolation. </a:t>
            </a:r>
          </a:p>
        </p:txBody>
      </p:sp>
    </p:spTree>
    <p:extLst>
      <p:ext uri="{BB962C8B-B14F-4D97-AF65-F5344CB8AC3E}">
        <p14:creationId xmlns:p14="http://schemas.microsoft.com/office/powerpoint/2010/main" val="3766198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007" y="478610"/>
            <a:ext cx="8284408" cy="3621741"/>
          </a:xfrm>
        </p:spPr>
        <p:txBody>
          <a:bodyPr/>
          <a:lstStyle/>
          <a:p>
            <a:r>
              <a:rPr lang="en-US" sz="3200" dirty="0">
                <a:solidFill>
                  <a:schemeClr val="tx1"/>
                </a:solidFill>
                <a:latin typeface="+mn-lt"/>
              </a:rPr>
              <a:t>Lift up our minds above all these little things below, which are apt to distract our thoughts; and keep them above, till our hearts are fully bent to seek thee every day, in the way wherein Jesus hath gone before us, </a:t>
            </a:r>
            <a:r>
              <a:rPr lang="en-US" sz="3200" dirty="0" smtClean="0">
                <a:solidFill>
                  <a:schemeClr val="tx1"/>
                </a:solidFill>
                <a:latin typeface="+mn-lt"/>
              </a:rPr>
              <a:t>though </a:t>
            </a:r>
            <a:r>
              <a:rPr lang="en-US" sz="3200" dirty="0">
                <a:solidFill>
                  <a:schemeClr val="tx1"/>
                </a:solidFill>
                <a:latin typeface="+mn-lt"/>
              </a:rPr>
              <a:t>it should be with the loss of all we here possess. Amen.” </a:t>
            </a:r>
            <a:r>
              <a:rPr lang="en-US" sz="2800" b="0" i="1" dirty="0">
                <a:solidFill>
                  <a:schemeClr val="tx1"/>
                </a:solidFill>
                <a:latin typeface="+mn-lt"/>
              </a:rPr>
              <a:t>(Wesley) </a:t>
            </a:r>
          </a:p>
        </p:txBody>
      </p:sp>
    </p:spTree>
    <p:extLst>
      <p:ext uri="{BB962C8B-B14F-4D97-AF65-F5344CB8AC3E}">
        <p14:creationId xmlns:p14="http://schemas.microsoft.com/office/powerpoint/2010/main" val="3658613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1BE7F-9924-407D-9DC2-3B62C3531958}"/>
              </a:ext>
            </a:extLst>
          </p:cNvPr>
          <p:cNvSpPr>
            <a:spLocks noGrp="1"/>
          </p:cNvSpPr>
          <p:nvPr>
            <p:ph type="title"/>
          </p:nvPr>
        </p:nvSpPr>
        <p:spPr>
          <a:xfrm rot="16200000">
            <a:off x="226954" y="1755309"/>
            <a:ext cx="4312370" cy="857250"/>
          </a:xfrm>
        </p:spPr>
        <p:txBody>
          <a:bodyPr>
            <a:noAutofit/>
          </a:bodyPr>
          <a:lstStyle/>
          <a:p>
            <a:pPr algn="ctr"/>
            <a:r>
              <a:rPr lang="en-US" sz="4800" dirty="0"/>
              <a:t>WESLEYAN </a:t>
            </a:r>
            <a:br>
              <a:rPr lang="en-US" sz="4800" dirty="0"/>
            </a:br>
            <a:r>
              <a:rPr lang="en-US" sz="4800" dirty="0"/>
              <a:t>TRIVIA!</a:t>
            </a:r>
          </a:p>
        </p:txBody>
      </p:sp>
      <p:pic>
        <p:nvPicPr>
          <p:cNvPr id="6" name="Picture 5">
            <a:extLst>
              <a:ext uri="{FF2B5EF4-FFF2-40B4-BE49-F238E27FC236}">
                <a16:creationId xmlns:a16="http://schemas.microsoft.com/office/drawing/2014/main" xmlns="" id="{78D7E026-CA44-4785-9F60-6B4F304AD674}"/>
              </a:ext>
            </a:extLst>
          </p:cNvPr>
          <p:cNvPicPr>
            <a:picLocks noChangeAspect="1"/>
          </p:cNvPicPr>
          <p:nvPr/>
        </p:nvPicPr>
        <p:blipFill>
          <a:blip r:embed="rId3"/>
          <a:stretch>
            <a:fillRect/>
          </a:stretch>
        </p:blipFill>
        <p:spPr>
          <a:xfrm>
            <a:off x="3599727" y="0"/>
            <a:ext cx="5544273" cy="4326880"/>
          </a:xfrm>
          <a:prstGeom prst="rect">
            <a:avLst/>
          </a:prstGeom>
        </p:spPr>
      </p:pic>
    </p:spTree>
    <p:extLst>
      <p:ext uri="{BB962C8B-B14F-4D97-AF65-F5344CB8AC3E}">
        <p14:creationId xmlns:p14="http://schemas.microsoft.com/office/powerpoint/2010/main" val="2589664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3025528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588" y="151833"/>
            <a:ext cx="8301317" cy="4401205"/>
          </a:xfrm>
          <a:prstGeom prst="rect">
            <a:avLst/>
          </a:prstGeom>
          <a:noFill/>
        </p:spPr>
        <p:txBody>
          <a:bodyPr wrap="square" rtlCol="0">
            <a:spAutoFit/>
          </a:bodyPr>
          <a:lstStyle/>
          <a:p>
            <a:pPr defTabSz="342900"/>
            <a:r>
              <a:rPr lang="en-US" sz="2800" b="1" dirty="0">
                <a:solidFill>
                  <a:srgbClr val="4BACC6">
                    <a:lumMod val="75000"/>
                  </a:srgbClr>
                </a:solidFill>
                <a:latin typeface="Calibri"/>
              </a:rPr>
              <a:t>The Great Commandment</a:t>
            </a:r>
          </a:p>
          <a:p>
            <a:pPr defTabSz="342900"/>
            <a:r>
              <a:rPr lang="en-US" sz="2800" b="1" dirty="0">
                <a:solidFill>
                  <a:srgbClr val="4BACC6">
                    <a:lumMod val="75000"/>
                  </a:srgbClr>
                </a:solidFill>
                <a:latin typeface="Calibri"/>
              </a:rPr>
              <a:t>	</a:t>
            </a:r>
            <a:r>
              <a:rPr lang="en-US" sz="2800" dirty="0">
                <a:solidFill>
                  <a:prstClr val="black"/>
                </a:solidFill>
                <a:latin typeface="Calibri"/>
              </a:rPr>
              <a:t>—</a:t>
            </a:r>
            <a:r>
              <a:rPr lang="en-US" sz="2800" b="1" dirty="0">
                <a:solidFill>
                  <a:prstClr val="black"/>
                </a:solidFill>
                <a:latin typeface="Calibri"/>
              </a:rPr>
              <a:t>to put love of God and neighbor </a:t>
            </a:r>
            <a:r>
              <a:rPr lang="en-US" sz="2800" dirty="0">
                <a:solidFill>
                  <a:prstClr val="black"/>
                </a:solidFill>
                <a:latin typeface="Calibri"/>
              </a:rPr>
              <a:t>above all else</a:t>
            </a:r>
          </a:p>
          <a:p>
            <a:pPr defTabSz="342900"/>
            <a:r>
              <a:rPr lang="en-US" sz="2800" b="1" dirty="0">
                <a:solidFill>
                  <a:srgbClr val="4BACC6">
                    <a:lumMod val="75000"/>
                  </a:srgbClr>
                </a:solidFill>
                <a:latin typeface="Calibri"/>
              </a:rPr>
              <a:t>The Great Commitment</a:t>
            </a:r>
          </a:p>
          <a:p>
            <a:pPr defTabSz="342900"/>
            <a:r>
              <a:rPr lang="en-US" sz="2800" b="1" dirty="0">
                <a:solidFill>
                  <a:srgbClr val="4BACC6">
                    <a:lumMod val="75000"/>
                  </a:srgbClr>
                </a:solidFill>
                <a:latin typeface="Calibri"/>
              </a:rPr>
              <a:t>	</a:t>
            </a:r>
            <a:r>
              <a:rPr lang="en-US" sz="2800" dirty="0">
                <a:solidFill>
                  <a:prstClr val="black"/>
                </a:solidFill>
                <a:latin typeface="Calibri"/>
              </a:rPr>
              <a:t>—</a:t>
            </a:r>
            <a:r>
              <a:rPr lang="en-US" sz="2800" b="1" dirty="0">
                <a:solidFill>
                  <a:prstClr val="black"/>
                </a:solidFill>
                <a:latin typeface="Calibri"/>
              </a:rPr>
              <a:t>to</a:t>
            </a:r>
            <a:r>
              <a:rPr lang="en-US" sz="2800" b="1" dirty="0">
                <a:solidFill>
                  <a:srgbClr val="4BACC6">
                    <a:lumMod val="75000"/>
                  </a:srgbClr>
                </a:solidFill>
                <a:latin typeface="Calibri"/>
              </a:rPr>
              <a:t> </a:t>
            </a:r>
            <a:r>
              <a:rPr lang="en-US" sz="2800" b="1" dirty="0">
                <a:solidFill>
                  <a:prstClr val="black"/>
                </a:solidFill>
                <a:latin typeface="Calibri"/>
              </a:rPr>
              <a:t>embody God’s love </a:t>
            </a:r>
            <a:r>
              <a:rPr lang="en-US" sz="2800" dirty="0">
                <a:solidFill>
                  <a:prstClr val="black"/>
                </a:solidFill>
                <a:latin typeface="Calibri"/>
              </a:rPr>
              <a:t>individually</a:t>
            </a:r>
          </a:p>
          <a:p>
            <a:pPr defTabSz="342900"/>
            <a:r>
              <a:rPr lang="en-US" sz="2800" b="1" dirty="0">
                <a:solidFill>
                  <a:srgbClr val="4BACC6">
                    <a:lumMod val="75000"/>
                  </a:srgbClr>
                </a:solidFill>
                <a:latin typeface="Calibri"/>
              </a:rPr>
              <a:t>The Great Requirement</a:t>
            </a:r>
          </a:p>
          <a:p>
            <a:pPr defTabSz="342900"/>
            <a:r>
              <a:rPr lang="en-US" sz="2800" b="1" dirty="0">
                <a:solidFill>
                  <a:srgbClr val="4BACC6">
                    <a:lumMod val="75000"/>
                  </a:srgbClr>
                </a:solidFill>
                <a:latin typeface="Calibri"/>
              </a:rPr>
              <a:t>	</a:t>
            </a:r>
            <a:r>
              <a:rPr lang="en-US" sz="2800" dirty="0">
                <a:solidFill>
                  <a:prstClr val="black"/>
                </a:solidFill>
                <a:latin typeface="Calibri"/>
              </a:rPr>
              <a:t>—</a:t>
            </a:r>
            <a:r>
              <a:rPr lang="en-US" sz="2800" b="1" dirty="0">
                <a:solidFill>
                  <a:prstClr val="black"/>
                </a:solidFill>
                <a:latin typeface="Calibri"/>
              </a:rPr>
              <a:t>to live God’s love </a:t>
            </a:r>
            <a:r>
              <a:rPr lang="en-US" sz="2800" dirty="0">
                <a:solidFill>
                  <a:prstClr val="black"/>
                </a:solidFill>
                <a:latin typeface="Calibri"/>
              </a:rPr>
              <a:t>through our actions</a:t>
            </a:r>
          </a:p>
          <a:p>
            <a:pPr defTabSz="342900"/>
            <a:r>
              <a:rPr lang="en-US" sz="2800" b="1" dirty="0">
                <a:solidFill>
                  <a:srgbClr val="4BACC6">
                    <a:lumMod val="75000"/>
                  </a:srgbClr>
                </a:solidFill>
                <a:latin typeface="Calibri"/>
              </a:rPr>
              <a:t>The Great Commission</a:t>
            </a:r>
          </a:p>
          <a:p>
            <a:pPr defTabSz="342900"/>
            <a:r>
              <a:rPr lang="en-US" sz="2800" dirty="0">
                <a:solidFill>
                  <a:prstClr val="black"/>
                </a:solidFill>
                <a:latin typeface="Calibri"/>
              </a:rPr>
              <a:t>	—</a:t>
            </a:r>
            <a:r>
              <a:rPr lang="en-US" sz="2800" b="1" dirty="0">
                <a:solidFill>
                  <a:prstClr val="black"/>
                </a:solidFill>
                <a:latin typeface="Calibri"/>
              </a:rPr>
              <a:t>to go and take God’s love </a:t>
            </a:r>
            <a:r>
              <a:rPr lang="en-US" sz="2800" dirty="0">
                <a:solidFill>
                  <a:prstClr val="black"/>
                </a:solidFill>
                <a:latin typeface="Calibri"/>
              </a:rPr>
              <a:t>into the world</a:t>
            </a:r>
          </a:p>
          <a:p>
            <a:pPr defTabSz="342900"/>
            <a:r>
              <a:rPr lang="en-US" sz="2800" b="1" dirty="0">
                <a:solidFill>
                  <a:srgbClr val="4BACC6">
                    <a:lumMod val="75000"/>
                  </a:srgbClr>
                </a:solidFill>
                <a:latin typeface="Calibri"/>
              </a:rPr>
              <a:t>The Great Redemption</a:t>
            </a:r>
          </a:p>
          <a:p>
            <a:pPr defTabSz="342900"/>
            <a:r>
              <a:rPr lang="en-US" sz="2800" dirty="0">
                <a:solidFill>
                  <a:prstClr val="black"/>
                </a:solidFill>
                <a:latin typeface="Calibri"/>
              </a:rPr>
              <a:t>	—</a:t>
            </a:r>
            <a:r>
              <a:rPr lang="en-US" sz="2800" b="1" dirty="0">
                <a:solidFill>
                  <a:prstClr val="black"/>
                </a:solidFill>
                <a:latin typeface="Calibri"/>
              </a:rPr>
              <a:t>to invite all to experience God’s love</a:t>
            </a:r>
          </a:p>
        </p:txBody>
      </p:sp>
    </p:spTree>
    <p:extLst>
      <p:ext uri="{BB962C8B-B14F-4D97-AF65-F5344CB8AC3E}">
        <p14:creationId xmlns:p14="http://schemas.microsoft.com/office/powerpoint/2010/main" val="267527003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65499"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2" name="Picture 1">
            <a:extLst>
              <a:ext uri="{FF2B5EF4-FFF2-40B4-BE49-F238E27FC236}">
                <a16:creationId xmlns:a16="http://schemas.microsoft.com/office/drawing/2014/main" xmlns="" id="{809CBAFB-0CC0-4DD0-B654-E84C46FAF2EE}"/>
              </a:ext>
            </a:extLst>
          </p:cNvPr>
          <p:cNvPicPr>
            <a:picLocks noChangeAspect="1"/>
          </p:cNvPicPr>
          <p:nvPr/>
        </p:nvPicPr>
        <p:blipFill>
          <a:blip r:embed="rId3"/>
          <a:stretch>
            <a:fillRect/>
          </a:stretch>
        </p:blipFill>
        <p:spPr>
          <a:xfrm>
            <a:off x="2824320" y="-23149"/>
            <a:ext cx="6319680" cy="5166649"/>
          </a:xfrm>
          <a:prstGeom prst="rect">
            <a:avLst/>
          </a:prstGeom>
        </p:spPr>
      </p:pic>
    </p:spTree>
    <p:extLst>
      <p:ext uri="{BB962C8B-B14F-4D97-AF65-F5344CB8AC3E}">
        <p14:creationId xmlns:p14="http://schemas.microsoft.com/office/powerpoint/2010/main" val="3543139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30645" y="1739584"/>
            <a:ext cx="4321445" cy="857250"/>
          </a:xfrm>
        </p:spPr>
        <p:txBody>
          <a:bodyPr/>
          <a:lstStyle/>
          <a:p>
            <a:pPr algn="ctr"/>
            <a:r>
              <a:rPr lang="en-US" dirty="0"/>
              <a:t>SMALL GROUPS</a:t>
            </a:r>
          </a:p>
        </p:txBody>
      </p:sp>
      <p:pic>
        <p:nvPicPr>
          <p:cNvPr id="9" name="Content Placeholder 8">
            <a:extLst>
              <a:ext uri="{FF2B5EF4-FFF2-40B4-BE49-F238E27FC236}">
                <a16:creationId xmlns:a16="http://schemas.microsoft.com/office/drawing/2014/main" xmlns="" id="{E6907FDA-47FE-4C29-9D95-EE16FB970717}"/>
              </a:ext>
            </a:extLst>
          </p:cNvPr>
          <p:cNvPicPr>
            <a:picLocks noGrp="1" noChangeAspect="1"/>
          </p:cNvPicPr>
          <p:nvPr>
            <p:ph idx="1"/>
          </p:nvPr>
        </p:nvPicPr>
        <p:blipFill>
          <a:blip r:embed="rId3"/>
          <a:stretch>
            <a:fillRect/>
          </a:stretch>
        </p:blipFill>
        <p:spPr>
          <a:xfrm>
            <a:off x="2650600" y="0"/>
            <a:ext cx="6493399" cy="4328932"/>
          </a:xfrm>
          <a:prstGeom prst="rect">
            <a:avLst/>
          </a:prstGeom>
        </p:spPr>
      </p:pic>
    </p:spTree>
    <p:extLst>
      <p:ext uri="{BB962C8B-B14F-4D97-AF65-F5344CB8AC3E}">
        <p14:creationId xmlns:p14="http://schemas.microsoft.com/office/powerpoint/2010/main" val="4122143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414379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F26633E-51CE-4778-B3EB-1B69D8E5DBA4}"/>
              </a:ext>
            </a:extLst>
          </p:cNvPr>
          <p:cNvPicPr>
            <a:picLocks noChangeAspect="1"/>
          </p:cNvPicPr>
          <p:nvPr/>
        </p:nvPicPr>
        <p:blipFill>
          <a:blip r:embed="rId3"/>
          <a:stretch>
            <a:fillRect/>
          </a:stretch>
        </p:blipFill>
        <p:spPr>
          <a:xfrm>
            <a:off x="0" y="0"/>
            <a:ext cx="5705057" cy="41554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3117" y="83831"/>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8231" y="1802993"/>
            <a:ext cx="819990" cy="2268640"/>
          </a:xfrm>
          <a:prstGeom prst="rect">
            <a:avLst/>
          </a:prstGeom>
        </p:spPr>
      </p:pic>
      <p:sp>
        <p:nvSpPr>
          <p:cNvPr id="3" name="Title 2"/>
          <p:cNvSpPr>
            <a:spLocks noGrp="1"/>
          </p:cNvSpPr>
          <p:nvPr>
            <p:ph type="title"/>
          </p:nvPr>
        </p:nvSpPr>
        <p:spPr>
          <a:xfrm>
            <a:off x="5705057" y="320562"/>
            <a:ext cx="3173506" cy="3271931"/>
          </a:xfrm>
        </p:spPr>
        <p:txBody>
          <a:bodyPr/>
          <a:lstStyle/>
          <a:p>
            <a:r>
              <a:rPr lang="en-US" sz="5400" dirty="0"/>
              <a:t>Celebrate Together</a:t>
            </a:r>
          </a:p>
        </p:txBody>
      </p:sp>
    </p:spTree>
    <p:extLst>
      <p:ext uri="{BB962C8B-B14F-4D97-AF65-F5344CB8AC3E}">
        <p14:creationId xmlns:p14="http://schemas.microsoft.com/office/powerpoint/2010/main" val="2147849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6005" y="175623"/>
            <a:ext cx="7317014" cy="857250"/>
          </a:xfrm>
        </p:spPr>
        <p:txBody>
          <a:bodyPr>
            <a:noAutofit/>
          </a:bodyPr>
          <a:lstStyle/>
          <a:p>
            <a:r>
              <a:rPr lang="en-US" sz="4400" dirty="0"/>
              <a:t>Prayer…</a:t>
            </a:r>
          </a:p>
        </p:txBody>
      </p:sp>
      <p:sp>
        <p:nvSpPr>
          <p:cNvPr id="3" name="TextBox 2">
            <a:extLst>
              <a:ext uri="{FF2B5EF4-FFF2-40B4-BE49-F238E27FC236}">
                <a16:creationId xmlns:a16="http://schemas.microsoft.com/office/drawing/2014/main" xmlns="" id="{97BF6895-C168-4D1B-AB93-A68055EE556B}"/>
              </a:ext>
            </a:extLst>
          </p:cNvPr>
          <p:cNvSpPr txBox="1"/>
          <p:nvPr/>
        </p:nvSpPr>
        <p:spPr>
          <a:xfrm>
            <a:off x="1636005" y="1032873"/>
            <a:ext cx="6215605" cy="3385542"/>
          </a:xfrm>
          <a:prstGeom prst="rect">
            <a:avLst/>
          </a:prstGeom>
          <a:noFill/>
        </p:spPr>
        <p:txBody>
          <a:bodyPr wrap="square" rtlCol="0">
            <a:spAutoFit/>
          </a:bodyPr>
          <a:lstStyle/>
          <a:p>
            <a:r>
              <a:rPr lang="en-US" sz="3200" dirty="0">
                <a:solidFill>
                  <a:schemeClr val="bg1"/>
                </a:solidFill>
              </a:rPr>
              <a:t>“Blessed are you, O Lord and Lover, source of beauty and depth of passion. Strengthen and inspire us to do the word we hear and live the faith we confess. Amen.”</a:t>
            </a:r>
            <a:r>
              <a:rPr lang="en-US" sz="3200" baseline="30000" dirty="0">
                <a:solidFill>
                  <a:schemeClr val="bg1"/>
                </a:solidFill>
              </a:rPr>
              <a:t> </a:t>
            </a:r>
            <a:endParaRPr lang="en-US" sz="3200" dirty="0">
              <a:solidFill>
                <a:schemeClr val="bg1"/>
              </a:solidFill>
            </a:endParaRPr>
          </a:p>
          <a:p>
            <a:r>
              <a:rPr lang="en-US" dirty="0"/>
              <a:t>Reprinted from </a:t>
            </a:r>
            <a:r>
              <a:rPr lang="en-US" i="1" dirty="0"/>
              <a:t>Revised Common Lectionary Prayers, </a:t>
            </a:r>
            <a:r>
              <a:rPr lang="en-US" dirty="0"/>
              <a:t>copyright © 2002 Consultation on Common Texts.</a:t>
            </a:r>
          </a:p>
          <a:p>
            <a:r>
              <a:rPr lang="en-US" dirty="0"/>
              <a:t> </a:t>
            </a:r>
          </a:p>
        </p:txBody>
      </p:sp>
    </p:spTree>
    <p:extLst>
      <p:ext uri="{BB962C8B-B14F-4D97-AF65-F5344CB8AC3E}">
        <p14:creationId xmlns:p14="http://schemas.microsoft.com/office/powerpoint/2010/main" val="2836301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3059" y="181978"/>
            <a:ext cx="5782235"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2: Being Missional—</a:t>
            </a:r>
            <a:br>
              <a:rPr lang="en-US" sz="3600" b="1" dirty="0">
                <a:solidFill>
                  <a:srgbClr val="FF0000"/>
                </a:solidFill>
                <a:latin typeface="Arial" panose="020B0604020202020204" pitchFamily="34" charset="0"/>
                <a:cs typeface="Arial" panose="020B0604020202020204" pitchFamily="34" charset="0"/>
              </a:rPr>
            </a:br>
            <a:r>
              <a:rPr lang="en-US" sz="3600" b="1" dirty="0">
                <a:solidFill>
                  <a:srgbClr val="FF0000"/>
                </a:solidFill>
                <a:latin typeface="Arial" panose="020B0604020202020204" pitchFamily="34" charset="0"/>
                <a:cs typeface="Arial" panose="020B0604020202020204" pitchFamily="34" charset="0"/>
              </a:rPr>
              <a:t>	The Pursuit of Holiness</a:t>
            </a:r>
          </a:p>
        </p:txBody>
      </p:sp>
      <p:sp>
        <p:nvSpPr>
          <p:cNvPr id="5" name="Content Placeholder 4"/>
          <p:cNvSpPr>
            <a:spLocks noGrp="1"/>
          </p:cNvSpPr>
          <p:nvPr>
            <p:ph idx="1"/>
          </p:nvPr>
        </p:nvSpPr>
        <p:spPr>
          <a:xfrm>
            <a:off x="934525" y="1736052"/>
            <a:ext cx="5199707"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what it means to be missional and why we are called to be missional. </a:t>
            </a:r>
          </a:p>
        </p:txBody>
      </p:sp>
      <p:pic>
        <p:nvPicPr>
          <p:cNvPr id="3" name="Picture 2">
            <a:extLst>
              <a:ext uri="{FF2B5EF4-FFF2-40B4-BE49-F238E27FC236}">
                <a16:creationId xmlns:a16="http://schemas.microsoft.com/office/drawing/2014/main" xmlns="" id="{D3026023-E5F1-40EA-B51F-93A57959CA37}"/>
              </a:ext>
            </a:extLst>
          </p:cNvPr>
          <p:cNvPicPr>
            <a:picLocks noChangeAspect="1"/>
          </p:cNvPicPr>
          <p:nvPr/>
        </p:nvPicPr>
        <p:blipFill>
          <a:blip r:embed="rId3"/>
          <a:stretch>
            <a:fillRect/>
          </a:stretch>
        </p:blipFill>
        <p:spPr>
          <a:xfrm>
            <a:off x="6051354" y="313954"/>
            <a:ext cx="2303751" cy="1799217"/>
          </a:xfrm>
          <a:prstGeom prst="rect">
            <a:avLst/>
          </a:prstGeom>
        </p:spPr>
      </p:pic>
      <p:sp>
        <p:nvSpPr>
          <p:cNvPr id="6" name="TextBox 5">
            <a:extLst>
              <a:ext uri="{FF2B5EF4-FFF2-40B4-BE49-F238E27FC236}">
                <a16:creationId xmlns:a16="http://schemas.microsoft.com/office/drawing/2014/main" xmlns="" id="{16C2F6F9-0C69-4495-B693-E58D826AF745}"/>
              </a:ext>
            </a:extLst>
          </p:cNvPr>
          <p:cNvSpPr txBox="1"/>
          <p:nvPr/>
        </p:nvSpPr>
        <p:spPr>
          <a:xfrm>
            <a:off x="6217111" y="2106647"/>
            <a:ext cx="1972236" cy="276999"/>
          </a:xfrm>
          <a:prstGeom prst="rect">
            <a:avLst/>
          </a:prstGeom>
          <a:noFill/>
        </p:spPr>
        <p:txBody>
          <a:bodyPr wrap="square" rtlCol="0">
            <a:spAutoFit/>
          </a:bodyPr>
          <a:lstStyle/>
          <a:p>
            <a:pPr algn="ctr"/>
            <a:r>
              <a:rPr lang="en-US" sz="1200" dirty="0"/>
              <a:t>Photo credit: www.umc.org</a:t>
            </a:r>
          </a:p>
        </p:txBody>
      </p:sp>
    </p:spTree>
    <p:extLst>
      <p:ext uri="{BB962C8B-B14F-4D97-AF65-F5344CB8AC3E}">
        <p14:creationId xmlns:p14="http://schemas.microsoft.com/office/powerpoint/2010/main" val="335317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7177" y="221436"/>
            <a:ext cx="3883232" cy="3523152"/>
          </a:xfrm>
        </p:spPr>
        <p:txBody>
          <a:bodyPr>
            <a:normAutofit/>
          </a:bodyPr>
          <a:lstStyle/>
          <a:p>
            <a:r>
              <a:rPr lang="en-US" sz="4400" dirty="0"/>
              <a:t>Whom do you consider ‘holy’ and why?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4683174" cy="5143500"/>
          </a:xfrm>
        </p:spPr>
      </p:pic>
    </p:spTree>
    <p:extLst>
      <p:ext uri="{BB962C8B-B14F-4D97-AF65-F5344CB8AC3E}">
        <p14:creationId xmlns:p14="http://schemas.microsoft.com/office/powerpoint/2010/main" val="4212032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DC5465-0627-4A01-899B-9FF520526FE5}"/>
              </a:ext>
            </a:extLst>
          </p:cNvPr>
          <p:cNvPicPr>
            <a:picLocks noChangeAspect="1"/>
          </p:cNvPicPr>
          <p:nvPr/>
        </p:nvPicPr>
        <p:blipFill>
          <a:blip r:embed="rId3"/>
          <a:stretch>
            <a:fillRect/>
          </a:stretch>
        </p:blipFill>
        <p:spPr>
          <a:xfrm>
            <a:off x="3150391" y="0"/>
            <a:ext cx="5993610" cy="4363656"/>
          </a:xfrm>
          <a:prstGeom prst="rect">
            <a:avLst/>
          </a:prstGeom>
        </p:spPr>
      </p:pic>
      <p:sp>
        <p:nvSpPr>
          <p:cNvPr id="2" name="Title 1"/>
          <p:cNvSpPr>
            <a:spLocks noGrp="1"/>
          </p:cNvSpPr>
          <p:nvPr>
            <p:ph type="title"/>
          </p:nvPr>
        </p:nvSpPr>
        <p:spPr>
          <a:xfrm rot="16200000">
            <a:off x="270306" y="1831944"/>
            <a:ext cx="3867213" cy="857250"/>
          </a:xfrm>
        </p:spPr>
        <p:txBody>
          <a:bodyPr>
            <a:noAutofit/>
          </a:bodyPr>
          <a:lstStyle/>
          <a:p>
            <a:pPr algn="ctr"/>
            <a:r>
              <a:rPr lang="en-US" sz="4800" dirty="0"/>
              <a:t>Worshiping Together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607" y="266668"/>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0630" y="1871159"/>
            <a:ext cx="819990" cy="2268640"/>
          </a:xfrm>
          <a:prstGeom prst="rect">
            <a:avLst/>
          </a:prstGeom>
        </p:spPr>
      </p:pic>
      <p:pic>
        <p:nvPicPr>
          <p:cNvPr id="9" name="Picture 8">
            <a:extLst>
              <a:ext uri="{FF2B5EF4-FFF2-40B4-BE49-F238E27FC236}">
                <a16:creationId xmlns:a16="http://schemas.microsoft.com/office/drawing/2014/main" xmlns="" id="{0E51B19A-A2D8-4A11-8033-F70EB70E0EDF}"/>
              </a:ext>
            </a:extLst>
          </p:cNvPr>
          <p:cNvPicPr>
            <a:picLocks noChangeAspect="1"/>
          </p:cNvPicPr>
          <p:nvPr/>
        </p:nvPicPr>
        <p:blipFill>
          <a:blip r:embed="rId6"/>
          <a:stretch>
            <a:fillRect/>
          </a:stretch>
        </p:blipFill>
        <p:spPr>
          <a:xfrm>
            <a:off x="6091028" y="3160712"/>
            <a:ext cx="2519184" cy="1903383"/>
          </a:xfrm>
          <a:prstGeom prst="rect">
            <a:avLst/>
          </a:prstGeom>
        </p:spPr>
      </p:pic>
    </p:spTree>
    <p:extLst>
      <p:ext uri="{BB962C8B-B14F-4D97-AF65-F5344CB8AC3E}">
        <p14:creationId xmlns:p14="http://schemas.microsoft.com/office/powerpoint/2010/main" val="685141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DBC2AED-81A2-4B84-8B52-AC8B56684970}"/>
              </a:ext>
            </a:extLst>
          </p:cNvPr>
          <p:cNvPicPr>
            <a:picLocks noChangeAspect="1"/>
          </p:cNvPicPr>
          <p:nvPr/>
        </p:nvPicPr>
        <p:blipFill>
          <a:blip r:embed="rId3"/>
          <a:stretch>
            <a:fillRect/>
          </a:stretch>
        </p:blipFill>
        <p:spPr>
          <a:xfrm>
            <a:off x="0" y="0"/>
            <a:ext cx="8368496" cy="4324147"/>
          </a:xfrm>
          <a:prstGeom prst="rect">
            <a:avLst/>
          </a:prstGeom>
        </p:spPr>
      </p:pic>
      <p:sp>
        <p:nvSpPr>
          <p:cNvPr id="9" name="TextBox 8">
            <a:extLst>
              <a:ext uri="{FF2B5EF4-FFF2-40B4-BE49-F238E27FC236}">
                <a16:creationId xmlns:a16="http://schemas.microsoft.com/office/drawing/2014/main" xmlns="" id="{CE956267-68E4-4159-95F3-C86F1F5A2C98}"/>
              </a:ext>
            </a:extLst>
          </p:cNvPr>
          <p:cNvSpPr txBox="1"/>
          <p:nvPr/>
        </p:nvSpPr>
        <p:spPr>
          <a:xfrm rot="16200000">
            <a:off x="6597930" y="1743180"/>
            <a:ext cx="4261144" cy="830997"/>
          </a:xfrm>
          <a:prstGeom prst="rect">
            <a:avLst/>
          </a:prstGeom>
          <a:noFill/>
        </p:spPr>
        <p:txBody>
          <a:bodyPr wrap="square" rtlCol="0">
            <a:spAutoFit/>
          </a:bodyPr>
          <a:lstStyle/>
          <a:p>
            <a:r>
              <a:rPr lang="en-US" sz="4800" b="1" dirty="0">
                <a:solidFill>
                  <a:schemeClr val="bg1"/>
                </a:solidFill>
                <a:latin typeface="Arial" panose="020B0604020202020204" pitchFamily="34" charset="0"/>
                <a:cs typeface="Arial" panose="020B0604020202020204" pitchFamily="34" charset="0"/>
              </a:rPr>
              <a:t>JOURNALING</a:t>
            </a:r>
          </a:p>
        </p:txBody>
      </p:sp>
    </p:spTree>
    <p:extLst>
      <p:ext uri="{BB962C8B-B14F-4D97-AF65-F5344CB8AC3E}">
        <p14:creationId xmlns:p14="http://schemas.microsoft.com/office/powerpoint/2010/main" val="31230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3930500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97839" y="1732099"/>
            <a:ext cx="4321445" cy="857250"/>
          </a:xfrm>
        </p:spPr>
        <p:txBody>
          <a:bodyPr/>
          <a:lstStyle/>
          <a:p>
            <a:pPr algn="ctr"/>
            <a:r>
              <a:rPr lang="en-US" dirty="0"/>
              <a:t>SMALL GROUPS</a:t>
            </a:r>
          </a:p>
        </p:txBody>
      </p:sp>
      <p:sp>
        <p:nvSpPr>
          <p:cNvPr id="4" name="Content Placeholder 3">
            <a:extLst>
              <a:ext uri="{FF2B5EF4-FFF2-40B4-BE49-F238E27FC236}">
                <a16:creationId xmlns:a16="http://schemas.microsoft.com/office/drawing/2014/main" xmlns="" id="{4B6B1BDF-3475-4C76-8B80-10C543147266}"/>
              </a:ext>
            </a:extLst>
          </p:cNvPr>
          <p:cNvSpPr>
            <a:spLocks noGrp="1"/>
          </p:cNvSpPr>
          <p:nvPr>
            <p:ph idx="1"/>
          </p:nvPr>
        </p:nvSpPr>
        <p:spPr>
          <a:xfrm>
            <a:off x="-1" y="0"/>
            <a:ext cx="7778187" cy="4321446"/>
          </a:xfrm>
          <a:solidFill>
            <a:schemeClr val="accent1">
              <a:lumMod val="50000"/>
            </a:schemeClr>
          </a:solidFill>
        </p:spPr>
        <p:txBody>
          <a:bodyPr>
            <a:normAutofit lnSpcReduction="10000"/>
          </a:bodyPr>
          <a:lstStyle/>
          <a:p>
            <a:pPr marL="0" indent="0">
              <a:buNone/>
            </a:pPr>
            <a:endParaRPr lang="en-US" sz="1800" dirty="0"/>
          </a:p>
          <a:p>
            <a:pPr marL="400050" lvl="1" indent="0">
              <a:buNone/>
            </a:pPr>
            <a:r>
              <a:rPr lang="en-US" sz="2800" dirty="0">
                <a:solidFill>
                  <a:schemeClr val="bg1"/>
                </a:solidFill>
              </a:rPr>
              <a:t>1.	How would you describe the difference between the “faith of a servant” and the “faith of a child of God”? Have you experienced a similar shift in your life?</a:t>
            </a:r>
          </a:p>
          <a:p>
            <a:pPr marL="400050" lvl="1" indent="0">
              <a:buNone/>
            </a:pPr>
            <a:r>
              <a:rPr lang="en-US" sz="2800" dirty="0">
                <a:solidFill>
                  <a:schemeClr val="bg1"/>
                </a:solidFill>
              </a:rPr>
              <a:t>2.	How does the Sermon on the Mount help you to understand the difference between a “showy” public demonstration of deeds from a religion that grows out of a vital relationship with God?</a:t>
            </a:r>
            <a:endParaRPr lang="en-US" dirty="0">
              <a:solidFill>
                <a:schemeClr val="bg1"/>
              </a:solidFill>
            </a:endParaRPr>
          </a:p>
        </p:txBody>
      </p:sp>
    </p:spTree>
    <p:extLst>
      <p:ext uri="{BB962C8B-B14F-4D97-AF65-F5344CB8AC3E}">
        <p14:creationId xmlns:p14="http://schemas.microsoft.com/office/powerpoint/2010/main" val="21626075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0E223F8-A84B-4EF8-9C3F-739204E7C24F}"/>
              </a:ext>
            </a:extLst>
          </p:cNvPr>
          <p:cNvPicPr>
            <a:picLocks noChangeAspect="1"/>
          </p:cNvPicPr>
          <p:nvPr/>
        </p:nvPicPr>
        <p:blipFill>
          <a:blip r:embed="rId3"/>
          <a:stretch>
            <a:fillRect/>
          </a:stretch>
        </p:blipFill>
        <p:spPr>
          <a:xfrm>
            <a:off x="0" y="0"/>
            <a:ext cx="3857625" cy="5143500"/>
          </a:xfrm>
          <a:prstGeom prst="rect">
            <a:avLst/>
          </a:prstGeom>
        </p:spPr>
      </p:pic>
      <p:sp>
        <p:nvSpPr>
          <p:cNvPr id="3" name="TextBox 2">
            <a:extLst>
              <a:ext uri="{FF2B5EF4-FFF2-40B4-BE49-F238E27FC236}">
                <a16:creationId xmlns:a16="http://schemas.microsoft.com/office/drawing/2014/main" xmlns="" id="{D83FB7C6-D6A4-4BF8-B433-F165BFC17BE2}"/>
              </a:ext>
            </a:extLst>
          </p:cNvPr>
          <p:cNvSpPr txBox="1"/>
          <p:nvPr/>
        </p:nvSpPr>
        <p:spPr>
          <a:xfrm>
            <a:off x="3958542" y="173620"/>
            <a:ext cx="5185458" cy="3970318"/>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solidFill>
                  <a:schemeClr val="bg1"/>
                </a:solidFill>
              </a:rPr>
              <a:t>recognition of the power of the Holy Spirit to change human hearts</a:t>
            </a:r>
          </a:p>
          <a:p>
            <a:pPr marL="285750" lvl="0" indent="-285750">
              <a:buFont typeface="Arial" panose="020B0604020202020204" pitchFamily="34" charset="0"/>
              <a:buChar char="•"/>
            </a:pPr>
            <a:r>
              <a:rPr lang="en-US" sz="2800" dirty="0">
                <a:solidFill>
                  <a:schemeClr val="bg1"/>
                </a:solidFill>
              </a:rPr>
              <a:t>that it is all a gift of God, which leads to a fundamental change in motivation</a:t>
            </a:r>
          </a:p>
          <a:p>
            <a:pPr marL="285750" lvl="0" indent="-285750">
              <a:buFont typeface="Arial" panose="020B0604020202020204" pitchFamily="34" charset="0"/>
              <a:buChar char="•"/>
            </a:pPr>
            <a:r>
              <a:rPr lang="en-US" sz="2800" dirty="0">
                <a:solidFill>
                  <a:schemeClr val="bg1"/>
                </a:solidFill>
              </a:rPr>
              <a:t>that these motivations laid a new foun­dation for the pursuit of holiness</a:t>
            </a:r>
          </a:p>
        </p:txBody>
      </p:sp>
      <p:sp>
        <p:nvSpPr>
          <p:cNvPr id="4" name="TextBox 3">
            <a:extLst>
              <a:ext uri="{FF2B5EF4-FFF2-40B4-BE49-F238E27FC236}">
                <a16:creationId xmlns:a16="http://schemas.microsoft.com/office/drawing/2014/main" xmlns="" id="{0A2E4CCA-080A-4FE6-851C-2FABDC9F1E22}"/>
              </a:ext>
            </a:extLst>
          </p:cNvPr>
          <p:cNvSpPr txBox="1"/>
          <p:nvPr/>
        </p:nvSpPr>
        <p:spPr>
          <a:xfrm>
            <a:off x="4166042" y="4433103"/>
            <a:ext cx="4770458" cy="584775"/>
          </a:xfrm>
          <a:prstGeom prst="rect">
            <a:avLst/>
          </a:prstGeom>
          <a:noFill/>
        </p:spPr>
        <p:txBody>
          <a:bodyPr wrap="square" rtlCol="0">
            <a:spAutoFit/>
          </a:bodyPr>
          <a:lstStyle/>
          <a:p>
            <a:r>
              <a:rPr lang="en-US" sz="3200" b="1" dirty="0"/>
              <a:t>The Aldersgate Experience</a:t>
            </a:r>
          </a:p>
        </p:txBody>
      </p:sp>
    </p:spTree>
    <p:extLst>
      <p:ext uri="{BB962C8B-B14F-4D97-AF65-F5344CB8AC3E}">
        <p14:creationId xmlns:p14="http://schemas.microsoft.com/office/powerpoint/2010/main" val="845867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6218" y="378268"/>
            <a:ext cx="6408551" cy="584775"/>
          </a:xfrm>
          <a:prstGeom prst="rect">
            <a:avLst/>
          </a:prstGeom>
          <a:noFill/>
        </p:spPr>
        <p:txBody>
          <a:bodyPr wrap="square" rtlCol="0">
            <a:spAutoFit/>
          </a:bodyPr>
          <a:lstStyle/>
          <a:p>
            <a:pPr defTabSz="342900"/>
            <a:r>
              <a:rPr lang="en-US" sz="3200" b="1" kern="0" dirty="0">
                <a:solidFill>
                  <a:srgbClr val="C0504D">
                    <a:lumMod val="75000"/>
                  </a:srgbClr>
                </a:solidFill>
                <a:latin typeface="Calibri"/>
              </a:rPr>
              <a:t>The Wesleyan Means of Grace</a:t>
            </a:r>
          </a:p>
        </p:txBody>
      </p:sp>
      <p:pic>
        <p:nvPicPr>
          <p:cNvPr id="6" name="Picture 5">
            <a:extLst>
              <a:ext uri="{FF2B5EF4-FFF2-40B4-BE49-F238E27FC236}">
                <a16:creationId xmlns:a16="http://schemas.microsoft.com/office/drawing/2014/main" xmlns="" id="{3D7892E2-A327-4207-89DC-C33CBB082CC1}"/>
              </a:ext>
            </a:extLst>
          </p:cNvPr>
          <p:cNvPicPr>
            <a:picLocks noChangeAspect="1"/>
          </p:cNvPicPr>
          <p:nvPr/>
        </p:nvPicPr>
        <p:blipFill>
          <a:blip r:embed="rId3"/>
          <a:stretch>
            <a:fillRect/>
          </a:stretch>
        </p:blipFill>
        <p:spPr>
          <a:xfrm>
            <a:off x="6123008" y="378268"/>
            <a:ext cx="2203246" cy="2986218"/>
          </a:xfrm>
          <a:prstGeom prst="rect">
            <a:avLst/>
          </a:prstGeom>
        </p:spPr>
      </p:pic>
      <p:pic>
        <p:nvPicPr>
          <p:cNvPr id="2" name="Picture 1">
            <a:extLst>
              <a:ext uri="{FF2B5EF4-FFF2-40B4-BE49-F238E27FC236}">
                <a16:creationId xmlns:a16="http://schemas.microsoft.com/office/drawing/2014/main" xmlns="" id="{8CA80BB6-9783-4C4D-AE9F-85700D0499C2}"/>
              </a:ext>
            </a:extLst>
          </p:cNvPr>
          <p:cNvPicPr>
            <a:picLocks noChangeAspect="1"/>
          </p:cNvPicPr>
          <p:nvPr/>
        </p:nvPicPr>
        <p:blipFill>
          <a:blip r:embed="rId4"/>
          <a:stretch>
            <a:fillRect/>
          </a:stretch>
        </p:blipFill>
        <p:spPr>
          <a:xfrm>
            <a:off x="1" y="1261641"/>
            <a:ext cx="5836475" cy="3881859"/>
          </a:xfrm>
          <a:prstGeom prst="rect">
            <a:avLst/>
          </a:prstGeom>
        </p:spPr>
      </p:pic>
    </p:spTree>
    <p:extLst>
      <p:ext uri="{BB962C8B-B14F-4D97-AF65-F5344CB8AC3E}">
        <p14:creationId xmlns:p14="http://schemas.microsoft.com/office/powerpoint/2010/main" val="865358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6218" y="551889"/>
            <a:ext cx="4699321" cy="830997"/>
          </a:xfrm>
          <a:prstGeom prst="rect">
            <a:avLst/>
          </a:prstGeom>
          <a:noFill/>
        </p:spPr>
        <p:txBody>
          <a:bodyPr wrap="square" rtlCol="0">
            <a:spAutoFit/>
          </a:bodyPr>
          <a:lstStyle/>
          <a:p>
            <a:pPr algn="ctr" defTabSz="342900"/>
            <a:r>
              <a:rPr lang="en-US" sz="4800" b="1" kern="0" dirty="0">
                <a:solidFill>
                  <a:srgbClr val="C0504D">
                    <a:lumMod val="75000"/>
                  </a:srgbClr>
                </a:solidFill>
                <a:latin typeface="Calibri"/>
              </a:rPr>
              <a:t>Three Rules</a:t>
            </a:r>
          </a:p>
        </p:txBody>
      </p:sp>
      <p:pic>
        <p:nvPicPr>
          <p:cNvPr id="6" name="Picture 5">
            <a:extLst>
              <a:ext uri="{FF2B5EF4-FFF2-40B4-BE49-F238E27FC236}">
                <a16:creationId xmlns:a16="http://schemas.microsoft.com/office/drawing/2014/main" xmlns="" id="{3D7892E2-A327-4207-89DC-C33CBB082CC1}"/>
              </a:ext>
            </a:extLst>
          </p:cNvPr>
          <p:cNvPicPr>
            <a:picLocks noChangeAspect="1"/>
          </p:cNvPicPr>
          <p:nvPr/>
        </p:nvPicPr>
        <p:blipFill>
          <a:blip r:embed="rId3"/>
          <a:stretch>
            <a:fillRect/>
          </a:stretch>
        </p:blipFill>
        <p:spPr>
          <a:xfrm>
            <a:off x="6123008" y="378268"/>
            <a:ext cx="2203246" cy="2986218"/>
          </a:xfrm>
          <a:prstGeom prst="rect">
            <a:avLst/>
          </a:prstGeom>
        </p:spPr>
      </p:pic>
      <p:sp>
        <p:nvSpPr>
          <p:cNvPr id="4" name="TextBox 3">
            <a:extLst>
              <a:ext uri="{FF2B5EF4-FFF2-40B4-BE49-F238E27FC236}">
                <a16:creationId xmlns:a16="http://schemas.microsoft.com/office/drawing/2014/main" xmlns="" id="{0528D90A-C51E-4B05-A7E5-F22D15FB0AE3}"/>
              </a:ext>
            </a:extLst>
          </p:cNvPr>
          <p:cNvSpPr txBox="1"/>
          <p:nvPr/>
        </p:nvSpPr>
        <p:spPr>
          <a:xfrm>
            <a:off x="1099594" y="1724628"/>
            <a:ext cx="4629873" cy="2357568"/>
          </a:xfrm>
          <a:prstGeom prst="rect">
            <a:avLst/>
          </a:prstGeom>
          <a:noFill/>
        </p:spPr>
        <p:txBody>
          <a:bodyPr wrap="square" rtlCol="0">
            <a:spAutoFit/>
          </a:bodyPr>
          <a:lstStyle/>
          <a:p>
            <a:pPr marL="342900" marR="0" lvl="0" indent="-342900">
              <a:lnSpc>
                <a:spcPct val="115000"/>
              </a:lnSpc>
              <a:spcBef>
                <a:spcPts val="0"/>
              </a:spcBef>
              <a:spcAft>
                <a:spcPts val="0"/>
              </a:spcAft>
              <a:buFont typeface="+mj-lt"/>
              <a:buAutoNum type="arabicPeriod"/>
            </a:pPr>
            <a:r>
              <a:rPr lang="en-US" sz="3200" b="1" dirty="0">
                <a:latin typeface="Calibri" panose="020F0502020204030204" pitchFamily="34" charset="0"/>
                <a:ea typeface="Calibri" panose="020F0502020204030204" pitchFamily="34" charset="0"/>
                <a:cs typeface="Times New Roman" panose="02020603050405020304" pitchFamily="18" charset="0"/>
              </a:rPr>
              <a:t> Do no harm.</a:t>
            </a:r>
          </a:p>
          <a:p>
            <a:pPr marL="342900" marR="0" lvl="0" indent="-342900">
              <a:lnSpc>
                <a:spcPct val="115000"/>
              </a:lnSpc>
              <a:spcBef>
                <a:spcPts val="0"/>
              </a:spcBef>
              <a:spcAft>
                <a:spcPts val="0"/>
              </a:spcAft>
              <a:buFont typeface="+mj-lt"/>
              <a:buAutoNum type="arabicPeriod"/>
            </a:pPr>
            <a:r>
              <a:rPr lang="en-US" sz="3200" b="1" dirty="0">
                <a:latin typeface="Calibri" panose="020F0502020204030204" pitchFamily="34" charset="0"/>
                <a:ea typeface="Calibri" panose="020F0502020204030204" pitchFamily="34" charset="0"/>
                <a:cs typeface="Times New Roman" panose="02020603050405020304" pitchFamily="18" charset="0"/>
              </a:rPr>
              <a:t> Do good.</a:t>
            </a:r>
          </a:p>
          <a:p>
            <a:pPr marL="342900" marR="0" lvl="0" indent="-342900">
              <a:lnSpc>
                <a:spcPct val="115000"/>
              </a:lnSpc>
              <a:spcBef>
                <a:spcPts val="0"/>
              </a:spcBef>
              <a:spcAft>
                <a:spcPts val="0"/>
              </a:spcAft>
              <a:buFont typeface="+mj-lt"/>
              <a:buAutoNum type="arabicPeriod"/>
            </a:pPr>
            <a:r>
              <a:rPr lang="en-US" sz="3200" b="1" dirty="0">
                <a:latin typeface="Calibri" panose="020F0502020204030204" pitchFamily="34" charset="0"/>
                <a:ea typeface="Calibri" panose="020F0502020204030204" pitchFamily="34" charset="0"/>
                <a:cs typeface="Times New Roman" panose="02020603050405020304" pitchFamily="18" charset="0"/>
              </a:rPr>
              <a:t> Attend upon the ordinances of God.</a:t>
            </a:r>
          </a:p>
        </p:txBody>
      </p:sp>
    </p:spTree>
    <p:extLst>
      <p:ext uri="{BB962C8B-B14F-4D97-AF65-F5344CB8AC3E}">
        <p14:creationId xmlns:p14="http://schemas.microsoft.com/office/powerpoint/2010/main" val="490961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10726" y="1739583"/>
            <a:ext cx="4321445" cy="857250"/>
          </a:xfrm>
        </p:spPr>
        <p:txBody>
          <a:bodyPr>
            <a:noAutofit/>
          </a:bodyPr>
          <a:lstStyle/>
          <a:p>
            <a:pPr algn="ctr"/>
            <a:r>
              <a:rPr lang="en-US" sz="4800" dirty="0"/>
              <a:t>SMALL GROUPS</a:t>
            </a:r>
          </a:p>
        </p:txBody>
      </p:sp>
      <p:pic>
        <p:nvPicPr>
          <p:cNvPr id="5" name="Content Placeholder 4">
            <a:extLst>
              <a:ext uri="{FF2B5EF4-FFF2-40B4-BE49-F238E27FC236}">
                <a16:creationId xmlns:a16="http://schemas.microsoft.com/office/drawing/2014/main" xmlns="" id="{07FBD251-628D-48DE-A099-BC77F5906363}"/>
              </a:ext>
            </a:extLst>
          </p:cNvPr>
          <p:cNvPicPr>
            <a:picLocks noGrp="1" noChangeAspect="1"/>
          </p:cNvPicPr>
          <p:nvPr>
            <p:ph idx="1"/>
          </p:nvPr>
        </p:nvPicPr>
        <p:blipFill>
          <a:blip r:embed="rId3"/>
          <a:stretch>
            <a:fillRect/>
          </a:stretch>
        </p:blipFill>
        <p:spPr>
          <a:xfrm>
            <a:off x="3391382" y="7485"/>
            <a:ext cx="5752618" cy="4317639"/>
          </a:xfrm>
          <a:prstGeom prst="rect">
            <a:avLst/>
          </a:prstGeom>
        </p:spPr>
      </p:pic>
    </p:spTree>
    <p:extLst>
      <p:ext uri="{BB962C8B-B14F-4D97-AF65-F5344CB8AC3E}">
        <p14:creationId xmlns:p14="http://schemas.microsoft.com/office/powerpoint/2010/main" val="355581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F26633E-51CE-4778-B3EB-1B69D8E5DBA4}"/>
              </a:ext>
            </a:extLst>
          </p:cNvPr>
          <p:cNvPicPr>
            <a:picLocks noChangeAspect="1"/>
          </p:cNvPicPr>
          <p:nvPr/>
        </p:nvPicPr>
        <p:blipFill>
          <a:blip r:embed="rId3"/>
          <a:stretch>
            <a:fillRect/>
          </a:stretch>
        </p:blipFill>
        <p:spPr>
          <a:xfrm>
            <a:off x="0" y="0"/>
            <a:ext cx="5705057" cy="41554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2528" y="183578"/>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8231" y="1802993"/>
            <a:ext cx="819990" cy="2268640"/>
          </a:xfrm>
          <a:prstGeom prst="rect">
            <a:avLst/>
          </a:prstGeom>
        </p:spPr>
      </p:pic>
      <p:sp>
        <p:nvSpPr>
          <p:cNvPr id="3" name="Title 2"/>
          <p:cNvSpPr>
            <a:spLocks noGrp="1"/>
          </p:cNvSpPr>
          <p:nvPr>
            <p:ph type="title"/>
          </p:nvPr>
        </p:nvSpPr>
        <p:spPr>
          <a:xfrm>
            <a:off x="5705057" y="320562"/>
            <a:ext cx="3173506" cy="3271931"/>
          </a:xfrm>
        </p:spPr>
        <p:txBody>
          <a:bodyPr/>
          <a:lstStyle/>
          <a:p>
            <a:r>
              <a:rPr lang="en-US" sz="5400" dirty="0"/>
              <a:t>Celebrate Together</a:t>
            </a:r>
          </a:p>
        </p:txBody>
      </p:sp>
      <p:pic>
        <p:nvPicPr>
          <p:cNvPr id="4" name="Picture 3">
            <a:extLst>
              <a:ext uri="{FF2B5EF4-FFF2-40B4-BE49-F238E27FC236}">
                <a16:creationId xmlns:a16="http://schemas.microsoft.com/office/drawing/2014/main" xmlns="" id="{CBCDFEF0-D063-4210-8ECC-22E839AE9F2E}"/>
              </a:ext>
            </a:extLst>
          </p:cNvPr>
          <p:cNvPicPr>
            <a:picLocks noChangeAspect="1"/>
          </p:cNvPicPr>
          <p:nvPr/>
        </p:nvPicPr>
        <p:blipFill>
          <a:blip r:embed="rId6"/>
          <a:stretch>
            <a:fillRect/>
          </a:stretch>
        </p:blipFill>
        <p:spPr>
          <a:xfrm>
            <a:off x="3762673" y="2928943"/>
            <a:ext cx="2517866" cy="1908213"/>
          </a:xfrm>
          <a:prstGeom prst="rect">
            <a:avLst/>
          </a:prstGeom>
        </p:spPr>
      </p:pic>
    </p:spTree>
    <p:extLst>
      <p:ext uri="{BB962C8B-B14F-4D97-AF65-F5344CB8AC3E}">
        <p14:creationId xmlns:p14="http://schemas.microsoft.com/office/powerpoint/2010/main" val="345602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0546" y="353051"/>
            <a:ext cx="610478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3: Living Missional—Acts</a:t>
            </a:r>
            <a:br>
              <a:rPr lang="en-US" sz="3600" b="1" dirty="0">
                <a:solidFill>
                  <a:srgbClr val="FF0000"/>
                </a:solidFill>
                <a:latin typeface="Arial" panose="020B0604020202020204" pitchFamily="34" charset="0"/>
                <a:cs typeface="Arial" panose="020B0604020202020204" pitchFamily="34" charset="0"/>
              </a:rPr>
            </a:br>
            <a:r>
              <a:rPr lang="en-US" sz="3600" b="1" dirty="0">
                <a:solidFill>
                  <a:srgbClr val="FF0000"/>
                </a:solidFill>
                <a:latin typeface="Arial" panose="020B0604020202020204" pitchFamily="34" charset="0"/>
                <a:cs typeface="Arial" panose="020B0604020202020204" pitchFamily="34" charset="0"/>
              </a:rPr>
              <a:t>	of Piety/Acts of Mercy</a:t>
            </a:r>
          </a:p>
        </p:txBody>
      </p:sp>
      <p:sp>
        <p:nvSpPr>
          <p:cNvPr id="5" name="Content Placeholder 4"/>
          <p:cNvSpPr>
            <a:spLocks noGrp="1"/>
          </p:cNvSpPr>
          <p:nvPr>
            <p:ph idx="1"/>
          </p:nvPr>
        </p:nvSpPr>
        <p:spPr>
          <a:xfrm>
            <a:off x="934525" y="1892721"/>
            <a:ext cx="5199707"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a:t>
            </a:r>
            <a:r>
              <a:rPr lang="en-US" dirty="0">
                <a:solidFill>
                  <a:schemeClr val="tx1"/>
                </a:solidFill>
              </a:rPr>
              <a:t>how the means of grace shape us to serve “missionally.” </a:t>
            </a:r>
          </a:p>
          <a:p>
            <a:endParaRPr lang="en-US" sz="2800"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D3026023-E5F1-40EA-B51F-93A57959CA37}"/>
              </a:ext>
            </a:extLst>
          </p:cNvPr>
          <p:cNvPicPr>
            <a:picLocks noChangeAspect="1"/>
          </p:cNvPicPr>
          <p:nvPr/>
        </p:nvPicPr>
        <p:blipFill>
          <a:blip r:embed="rId3"/>
          <a:stretch>
            <a:fillRect/>
          </a:stretch>
        </p:blipFill>
        <p:spPr>
          <a:xfrm>
            <a:off x="6051354" y="313954"/>
            <a:ext cx="2303751" cy="1799217"/>
          </a:xfrm>
          <a:prstGeom prst="rect">
            <a:avLst/>
          </a:prstGeom>
        </p:spPr>
      </p:pic>
      <p:sp>
        <p:nvSpPr>
          <p:cNvPr id="6" name="TextBox 5">
            <a:extLst>
              <a:ext uri="{FF2B5EF4-FFF2-40B4-BE49-F238E27FC236}">
                <a16:creationId xmlns:a16="http://schemas.microsoft.com/office/drawing/2014/main" xmlns="" id="{16C2F6F9-0C69-4495-B693-E58D826AF745}"/>
              </a:ext>
            </a:extLst>
          </p:cNvPr>
          <p:cNvSpPr txBox="1"/>
          <p:nvPr/>
        </p:nvSpPr>
        <p:spPr>
          <a:xfrm>
            <a:off x="6217111" y="2106647"/>
            <a:ext cx="1972236"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Photo credit: www.umc.org</a:t>
            </a:r>
          </a:p>
        </p:txBody>
      </p:sp>
    </p:spTree>
    <p:extLst>
      <p:ext uri="{BB962C8B-B14F-4D97-AF65-F5344CB8AC3E}">
        <p14:creationId xmlns:p14="http://schemas.microsoft.com/office/powerpoint/2010/main" val="2434555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F5CD444F-9FCF-49D8-B597-5D2183911C43}"/>
              </a:ext>
            </a:extLst>
          </p:cNvPr>
          <p:cNvPicPr>
            <a:picLocks noChangeAspect="1"/>
          </p:cNvPicPr>
          <p:nvPr/>
        </p:nvPicPr>
        <p:blipFill>
          <a:blip r:embed="rId3"/>
          <a:stretch>
            <a:fillRect/>
          </a:stretch>
        </p:blipFill>
        <p:spPr>
          <a:xfrm>
            <a:off x="134470" y="181554"/>
            <a:ext cx="5124243" cy="3843599"/>
          </a:xfrm>
          <a:prstGeom prst="rect">
            <a:avLst/>
          </a:prstGeom>
        </p:spPr>
      </p:pic>
      <p:sp>
        <p:nvSpPr>
          <p:cNvPr id="12" name="TextBox 11">
            <a:extLst>
              <a:ext uri="{FF2B5EF4-FFF2-40B4-BE49-F238E27FC236}">
                <a16:creationId xmlns:a16="http://schemas.microsoft.com/office/drawing/2014/main" xmlns="" id="{5AFEE865-A342-4337-9E25-99A651ADD5B4}"/>
              </a:ext>
            </a:extLst>
          </p:cNvPr>
          <p:cNvSpPr txBox="1"/>
          <p:nvPr/>
        </p:nvSpPr>
        <p:spPr>
          <a:xfrm>
            <a:off x="5796596" y="181554"/>
            <a:ext cx="2540581" cy="2585323"/>
          </a:xfrm>
          <a:prstGeom prst="rect">
            <a:avLst/>
          </a:prstGeom>
          <a:noFill/>
        </p:spPr>
        <p:txBody>
          <a:bodyPr wrap="square" rtlCol="0">
            <a:spAutoFit/>
          </a:bodyPr>
          <a:lstStyle/>
          <a:p>
            <a:r>
              <a:rPr lang="en-US" sz="5400" b="1" dirty="0">
                <a:solidFill>
                  <a:srgbClr val="FF0000"/>
                </a:solidFill>
              </a:rPr>
              <a:t>MEANS OF GRACE</a:t>
            </a:r>
          </a:p>
        </p:txBody>
      </p:sp>
    </p:spTree>
    <p:extLst>
      <p:ext uri="{BB962C8B-B14F-4D97-AF65-F5344CB8AC3E}">
        <p14:creationId xmlns:p14="http://schemas.microsoft.com/office/powerpoint/2010/main" val="30887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DC5465-0627-4A01-899B-9FF520526FE5}"/>
              </a:ext>
            </a:extLst>
          </p:cNvPr>
          <p:cNvPicPr>
            <a:picLocks noChangeAspect="1"/>
          </p:cNvPicPr>
          <p:nvPr/>
        </p:nvPicPr>
        <p:blipFill>
          <a:blip r:embed="rId3"/>
          <a:stretch>
            <a:fillRect/>
          </a:stretch>
        </p:blipFill>
        <p:spPr>
          <a:xfrm>
            <a:off x="3150391" y="0"/>
            <a:ext cx="5993610" cy="4363656"/>
          </a:xfrm>
          <a:prstGeom prst="rect">
            <a:avLst/>
          </a:prstGeom>
        </p:spPr>
      </p:pic>
      <p:sp>
        <p:nvSpPr>
          <p:cNvPr id="2" name="Title 1"/>
          <p:cNvSpPr>
            <a:spLocks noGrp="1"/>
          </p:cNvSpPr>
          <p:nvPr>
            <p:ph type="title"/>
          </p:nvPr>
        </p:nvSpPr>
        <p:spPr>
          <a:xfrm rot="16200000">
            <a:off x="270306" y="1831944"/>
            <a:ext cx="3867213" cy="857250"/>
          </a:xfrm>
        </p:spPr>
        <p:txBody>
          <a:bodyPr>
            <a:noAutofit/>
          </a:bodyPr>
          <a:lstStyle/>
          <a:p>
            <a:pPr algn="ctr"/>
            <a:r>
              <a:rPr lang="en-US" sz="4800" dirty="0"/>
              <a:t>Worshiping Together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607" y="266668"/>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0630" y="1871159"/>
            <a:ext cx="819990" cy="2268640"/>
          </a:xfrm>
          <a:prstGeom prst="rect">
            <a:avLst/>
          </a:prstGeom>
        </p:spPr>
      </p:pic>
      <p:pic>
        <p:nvPicPr>
          <p:cNvPr id="3" name="Picture 2">
            <a:extLst>
              <a:ext uri="{FF2B5EF4-FFF2-40B4-BE49-F238E27FC236}">
                <a16:creationId xmlns:a16="http://schemas.microsoft.com/office/drawing/2014/main" xmlns="" id="{8F500844-1577-4194-9EE7-927CA2CC4507}"/>
              </a:ext>
            </a:extLst>
          </p:cNvPr>
          <p:cNvPicPr>
            <a:picLocks noChangeAspect="1"/>
          </p:cNvPicPr>
          <p:nvPr/>
        </p:nvPicPr>
        <p:blipFill>
          <a:blip r:embed="rId6"/>
          <a:stretch>
            <a:fillRect/>
          </a:stretch>
        </p:blipFill>
        <p:spPr>
          <a:xfrm>
            <a:off x="3349770" y="3519011"/>
            <a:ext cx="3590855" cy="1798476"/>
          </a:xfrm>
          <a:prstGeom prst="rect">
            <a:avLst/>
          </a:prstGeom>
        </p:spPr>
      </p:pic>
      <p:pic>
        <p:nvPicPr>
          <p:cNvPr id="9" name="Picture 8">
            <a:extLst>
              <a:ext uri="{FF2B5EF4-FFF2-40B4-BE49-F238E27FC236}">
                <a16:creationId xmlns:a16="http://schemas.microsoft.com/office/drawing/2014/main" xmlns="" id="{0E51B19A-A2D8-4A11-8033-F70EB70E0EDF}"/>
              </a:ext>
            </a:extLst>
          </p:cNvPr>
          <p:cNvPicPr>
            <a:picLocks noChangeAspect="1"/>
          </p:cNvPicPr>
          <p:nvPr/>
        </p:nvPicPr>
        <p:blipFill>
          <a:blip r:embed="rId7"/>
          <a:stretch>
            <a:fillRect/>
          </a:stretch>
        </p:blipFill>
        <p:spPr>
          <a:xfrm>
            <a:off x="6091028" y="3160712"/>
            <a:ext cx="2519184" cy="1903383"/>
          </a:xfrm>
          <a:prstGeom prst="rect">
            <a:avLst/>
          </a:prstGeom>
        </p:spPr>
      </p:pic>
    </p:spTree>
    <p:extLst>
      <p:ext uri="{BB962C8B-B14F-4D97-AF65-F5344CB8AC3E}">
        <p14:creationId xmlns:p14="http://schemas.microsoft.com/office/powerpoint/2010/main" val="819299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7C6B154-6F2C-4E9E-9FB9-7671CD235E9E}"/>
              </a:ext>
            </a:extLst>
          </p:cNvPr>
          <p:cNvSpPr>
            <a:spLocks noGrp="1"/>
          </p:cNvSpPr>
          <p:nvPr>
            <p:ph idx="1"/>
          </p:nvPr>
        </p:nvSpPr>
        <p:spPr>
          <a:xfrm>
            <a:off x="374277" y="411258"/>
            <a:ext cx="7425018" cy="2972706"/>
          </a:xfrm>
        </p:spPr>
        <p:txBody>
          <a:bodyPr/>
          <a:lstStyle/>
          <a:p>
            <a:pPr marL="0" indent="0">
              <a:buNone/>
            </a:pPr>
            <a:r>
              <a:rPr lang="en-US" sz="2800" dirty="0">
                <a:solidFill>
                  <a:schemeClr val="tx1"/>
                </a:solidFill>
              </a:rPr>
              <a:t>“Holy Lord, maker of us all, you call us to love our neighbors as ourselves and teach us that faith without works is dead. Open us to the opportunities for ministry that lie before us, where faith and works and the need of our neighbor come together in the name of Jesus Christ, our Savior. Amen.”</a:t>
            </a:r>
          </a:p>
          <a:p>
            <a:r>
              <a:rPr lang="en-US" sz="1600" dirty="0">
                <a:solidFill>
                  <a:schemeClr val="tx1"/>
                </a:solidFill>
              </a:rPr>
              <a:t>Reprinted from </a:t>
            </a:r>
            <a:r>
              <a:rPr lang="en-US" sz="1600" i="1" dirty="0">
                <a:solidFill>
                  <a:schemeClr val="tx1"/>
                </a:solidFill>
              </a:rPr>
              <a:t>Revised Common Lectionary Prayers, </a:t>
            </a:r>
            <a:r>
              <a:rPr lang="en-US" sz="1600" dirty="0">
                <a:solidFill>
                  <a:schemeClr val="tx1"/>
                </a:solidFill>
              </a:rPr>
              <a:t>copyright © 2002 Consultation on Common Texts.</a:t>
            </a:r>
          </a:p>
          <a:p>
            <a:endParaRPr lang="en-US" dirty="0"/>
          </a:p>
        </p:txBody>
      </p:sp>
    </p:spTree>
    <p:extLst>
      <p:ext uri="{BB962C8B-B14F-4D97-AF65-F5344CB8AC3E}">
        <p14:creationId xmlns:p14="http://schemas.microsoft.com/office/powerpoint/2010/main" val="3459460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xmlns="" id="{82379A97-802B-47E6-873B-1E4A3C79D17E}"/>
              </a:ext>
            </a:extLst>
          </p:cNvPr>
          <p:cNvPicPr>
            <a:picLocks noGrp="1" noChangeAspect="1"/>
          </p:cNvPicPr>
          <p:nvPr>
            <p:ph idx="1"/>
          </p:nvPr>
        </p:nvPicPr>
        <p:blipFill>
          <a:blip r:embed="rId3"/>
          <a:stretch>
            <a:fillRect/>
          </a:stretch>
        </p:blipFill>
        <p:spPr>
          <a:xfrm>
            <a:off x="1425391" y="0"/>
            <a:ext cx="7718612" cy="5143500"/>
          </a:xfrm>
        </p:spPr>
      </p:pic>
      <p:sp>
        <p:nvSpPr>
          <p:cNvPr id="7" name="Title 6">
            <a:extLst>
              <a:ext uri="{FF2B5EF4-FFF2-40B4-BE49-F238E27FC236}">
                <a16:creationId xmlns:a16="http://schemas.microsoft.com/office/drawing/2014/main" xmlns="" id="{29192024-C67C-44D1-98E2-7D033F62B839}"/>
              </a:ext>
            </a:extLst>
          </p:cNvPr>
          <p:cNvSpPr>
            <a:spLocks noGrp="1"/>
          </p:cNvSpPr>
          <p:nvPr>
            <p:ph type="title"/>
          </p:nvPr>
        </p:nvSpPr>
        <p:spPr>
          <a:xfrm rot="16200000">
            <a:off x="-1859054" y="1859055"/>
            <a:ext cx="5143500" cy="1425389"/>
          </a:xfrm>
          <a:solidFill>
            <a:srgbClr val="C00000"/>
          </a:solidFill>
        </p:spPr>
        <p:txBody>
          <a:bodyPr/>
          <a:lstStyle/>
          <a:p>
            <a:r>
              <a:rPr lang="en-US" b="1" dirty="0">
                <a:solidFill>
                  <a:schemeClr val="bg1"/>
                </a:solidFill>
              </a:rPr>
              <a:t>The Nature of Discipleship</a:t>
            </a:r>
          </a:p>
        </p:txBody>
      </p:sp>
      <p:sp>
        <p:nvSpPr>
          <p:cNvPr id="10" name="TextBox 9">
            <a:extLst>
              <a:ext uri="{FF2B5EF4-FFF2-40B4-BE49-F238E27FC236}">
                <a16:creationId xmlns:a16="http://schemas.microsoft.com/office/drawing/2014/main" xmlns="" id="{8FA61F51-65EB-47EA-AAA5-7467A952D2DC}"/>
              </a:ext>
            </a:extLst>
          </p:cNvPr>
          <p:cNvSpPr txBox="1"/>
          <p:nvPr/>
        </p:nvSpPr>
        <p:spPr>
          <a:xfrm>
            <a:off x="2119872" y="4835723"/>
            <a:ext cx="7718612" cy="307777"/>
          </a:xfrm>
          <a:prstGeom prst="rect">
            <a:avLst/>
          </a:prstGeom>
          <a:noFill/>
        </p:spPr>
        <p:txBody>
          <a:bodyPr wrap="square" rtlCol="0">
            <a:spAutoFit/>
          </a:bodyPr>
          <a:lstStyle/>
          <a:p>
            <a:r>
              <a:rPr lang="en-US" sz="1400" dirty="0">
                <a:solidFill>
                  <a:schemeClr val="bg1"/>
                </a:solidFill>
              </a:rPr>
              <a:t>Copyright: &lt;a </a:t>
            </a:r>
            <a:r>
              <a:rPr lang="en-US" sz="1400" dirty="0">
                <a:solidFill>
                  <a:schemeClr val="bg1"/>
                </a:solidFill>
              </a:rPr>
              <a:t>href</a:t>
            </a:r>
            <a:r>
              <a:rPr lang="en-US" sz="1400" dirty="0">
                <a:solidFill>
                  <a:schemeClr val="bg1"/>
                </a:solidFill>
              </a:rPr>
              <a:t>='https://www.123rf.com/profile_kirkikis'&gt;kirkikis / 123RF Stock Photo&lt;/a&gt;</a:t>
            </a:r>
          </a:p>
        </p:txBody>
      </p:sp>
    </p:spTree>
    <p:extLst>
      <p:ext uri="{BB962C8B-B14F-4D97-AF65-F5344CB8AC3E}">
        <p14:creationId xmlns:p14="http://schemas.microsoft.com/office/powerpoint/2010/main" val="2278064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4080957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462139" y="1739585"/>
            <a:ext cx="4321445" cy="857250"/>
          </a:xfrm>
        </p:spPr>
        <p:txBody>
          <a:bodyPr/>
          <a:lstStyle/>
          <a:p>
            <a:pPr algn="ctr"/>
            <a:r>
              <a:rPr lang="en-US" dirty="0"/>
              <a:t>SMALL GROUPS</a:t>
            </a:r>
          </a:p>
        </p:txBody>
      </p:sp>
      <p:sp>
        <p:nvSpPr>
          <p:cNvPr id="4" name="Content Placeholder 3">
            <a:extLst>
              <a:ext uri="{FF2B5EF4-FFF2-40B4-BE49-F238E27FC236}">
                <a16:creationId xmlns:a16="http://schemas.microsoft.com/office/drawing/2014/main" xmlns="" id="{40D651AD-F388-4CBA-A246-782E603F7841}"/>
              </a:ext>
            </a:extLst>
          </p:cNvPr>
          <p:cNvSpPr>
            <a:spLocks noGrp="1"/>
          </p:cNvSpPr>
          <p:nvPr>
            <p:ph idx="1"/>
          </p:nvPr>
        </p:nvSpPr>
        <p:spPr>
          <a:xfrm>
            <a:off x="2546429" y="192918"/>
            <a:ext cx="6458675" cy="3950582"/>
          </a:xfrm>
        </p:spPr>
        <p:txBody>
          <a:bodyPr>
            <a:normAutofit/>
          </a:bodyPr>
          <a:lstStyle/>
          <a:p>
            <a:pPr marL="0" indent="0">
              <a:buNone/>
            </a:pPr>
            <a:r>
              <a:rPr lang="en-US" sz="2800" dirty="0"/>
              <a:t>“Is it advisable for us to preach in as many places as we can, without forming any societies? The answer is short and clear: </a:t>
            </a:r>
            <a:r>
              <a:rPr lang="en-US" sz="2800" dirty="0" smtClean="0"/>
              <a:t>By </a:t>
            </a:r>
            <a:r>
              <a:rPr lang="en-US" sz="2800" dirty="0"/>
              <a:t>no means. We have made the trial in various places; and that for a considerable time. But all the seed has fallen as by the highway side. There is scarce any fruit remaining.” (Wesley, Works)</a:t>
            </a:r>
            <a:r>
              <a:rPr lang="en-US" sz="2800" b="1" i="1" dirty="0"/>
              <a:t> </a:t>
            </a:r>
            <a:endParaRPr lang="en-US" sz="2800" dirty="0"/>
          </a:p>
        </p:txBody>
      </p:sp>
    </p:spTree>
    <p:extLst>
      <p:ext uri="{BB962C8B-B14F-4D97-AF65-F5344CB8AC3E}">
        <p14:creationId xmlns:p14="http://schemas.microsoft.com/office/powerpoint/2010/main" val="868462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28131297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1425813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5705074A-5BB5-4700-A363-021354255381}"/>
              </a:ext>
            </a:extLst>
          </p:cNvPr>
          <p:cNvPicPr>
            <a:picLocks noGrp="1" noChangeAspect="1"/>
          </p:cNvPicPr>
          <p:nvPr>
            <p:ph idx="1"/>
          </p:nvPr>
        </p:nvPicPr>
        <p:blipFill>
          <a:blip r:embed="rId3"/>
          <a:stretch>
            <a:fillRect/>
          </a:stretch>
        </p:blipFill>
        <p:spPr>
          <a:xfrm>
            <a:off x="3642607" y="-3360"/>
            <a:ext cx="5501393" cy="5146860"/>
          </a:xfrm>
        </p:spPr>
      </p:pic>
      <p:sp>
        <p:nvSpPr>
          <p:cNvPr id="10" name="Title 1">
            <a:extLst>
              <a:ext uri="{FF2B5EF4-FFF2-40B4-BE49-F238E27FC236}">
                <a16:creationId xmlns:a16="http://schemas.microsoft.com/office/drawing/2014/main" xmlns="" id="{D66CEEEF-65F9-4ACB-85EE-D165CEEB6BC2}"/>
              </a:ext>
            </a:extLst>
          </p:cNvPr>
          <p:cNvSpPr txBox="1">
            <a:spLocks/>
          </p:cNvSpPr>
          <p:nvPr/>
        </p:nvSpPr>
        <p:spPr>
          <a:xfrm rot="16200000">
            <a:off x="216465" y="1724200"/>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spTree>
    <p:extLst>
      <p:ext uri="{BB962C8B-B14F-4D97-AF65-F5344CB8AC3E}">
        <p14:creationId xmlns:p14="http://schemas.microsoft.com/office/powerpoint/2010/main" val="87072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F26633E-51CE-4778-B3EB-1B69D8E5DBA4}"/>
              </a:ext>
            </a:extLst>
          </p:cNvPr>
          <p:cNvPicPr>
            <a:picLocks noChangeAspect="1"/>
          </p:cNvPicPr>
          <p:nvPr/>
        </p:nvPicPr>
        <p:blipFill>
          <a:blip r:embed="rId3"/>
          <a:stretch>
            <a:fillRect/>
          </a:stretch>
        </p:blipFill>
        <p:spPr>
          <a:xfrm>
            <a:off x="0" y="0"/>
            <a:ext cx="5705057" cy="4155464"/>
          </a:xfrm>
          <a:prstGeom prst="rect">
            <a:avLst/>
          </a:prstGeom>
        </p:spPr>
      </p:pic>
      <p:pic>
        <p:nvPicPr>
          <p:cNvPr id="5" name="Picture 4">
            <a:extLst>
              <a:ext uri="{FF2B5EF4-FFF2-40B4-BE49-F238E27FC236}">
                <a16:creationId xmlns:a16="http://schemas.microsoft.com/office/drawing/2014/main" xmlns="" id="{FC887EF4-B95B-4F3F-8768-6AE7F8CF2793}"/>
              </a:ext>
            </a:extLst>
          </p:cNvPr>
          <p:cNvPicPr>
            <a:picLocks noChangeAspect="1"/>
          </p:cNvPicPr>
          <p:nvPr/>
        </p:nvPicPr>
        <p:blipFill>
          <a:blip r:embed="rId4"/>
          <a:stretch>
            <a:fillRect/>
          </a:stretch>
        </p:blipFill>
        <p:spPr>
          <a:xfrm>
            <a:off x="504195" y="2871618"/>
            <a:ext cx="3590855" cy="179847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2528" y="183578"/>
            <a:ext cx="2750208" cy="398780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8231" y="1802993"/>
            <a:ext cx="819990" cy="2268640"/>
          </a:xfrm>
          <a:prstGeom prst="rect">
            <a:avLst/>
          </a:prstGeom>
        </p:spPr>
      </p:pic>
      <p:sp>
        <p:nvSpPr>
          <p:cNvPr id="3" name="Title 2"/>
          <p:cNvSpPr>
            <a:spLocks noGrp="1"/>
          </p:cNvSpPr>
          <p:nvPr>
            <p:ph type="title"/>
          </p:nvPr>
        </p:nvSpPr>
        <p:spPr>
          <a:xfrm>
            <a:off x="5705057" y="320562"/>
            <a:ext cx="3173506" cy="3271931"/>
          </a:xfrm>
        </p:spPr>
        <p:txBody>
          <a:bodyPr/>
          <a:lstStyle/>
          <a:p>
            <a:r>
              <a:rPr lang="en-US" sz="5400" dirty="0"/>
              <a:t>Celebrate Together</a:t>
            </a:r>
          </a:p>
        </p:txBody>
      </p:sp>
      <p:pic>
        <p:nvPicPr>
          <p:cNvPr id="4" name="Picture 3">
            <a:extLst>
              <a:ext uri="{FF2B5EF4-FFF2-40B4-BE49-F238E27FC236}">
                <a16:creationId xmlns:a16="http://schemas.microsoft.com/office/drawing/2014/main" xmlns="" id="{CBCDFEF0-D063-4210-8ECC-22E839AE9F2E}"/>
              </a:ext>
            </a:extLst>
          </p:cNvPr>
          <p:cNvPicPr>
            <a:picLocks noChangeAspect="1"/>
          </p:cNvPicPr>
          <p:nvPr/>
        </p:nvPicPr>
        <p:blipFill>
          <a:blip r:embed="rId7"/>
          <a:stretch>
            <a:fillRect/>
          </a:stretch>
        </p:blipFill>
        <p:spPr>
          <a:xfrm>
            <a:off x="3762673" y="2928943"/>
            <a:ext cx="2517866" cy="1908213"/>
          </a:xfrm>
          <a:prstGeom prst="rect">
            <a:avLst/>
          </a:prstGeom>
        </p:spPr>
      </p:pic>
    </p:spTree>
    <p:extLst>
      <p:ext uri="{BB962C8B-B14F-4D97-AF65-F5344CB8AC3E}">
        <p14:creationId xmlns:p14="http://schemas.microsoft.com/office/powerpoint/2010/main" val="3862734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0546" y="353051"/>
            <a:ext cx="610478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4: The Missional Community—The World is Our Parish</a:t>
            </a:r>
          </a:p>
        </p:txBody>
      </p:sp>
      <p:sp>
        <p:nvSpPr>
          <p:cNvPr id="5" name="Content Placeholder 4"/>
          <p:cNvSpPr>
            <a:spLocks noGrp="1"/>
          </p:cNvSpPr>
          <p:nvPr>
            <p:ph idx="1"/>
          </p:nvPr>
        </p:nvSpPr>
        <p:spPr>
          <a:xfrm>
            <a:off x="472666" y="2466459"/>
            <a:ext cx="5199707"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what missional community is.</a:t>
            </a:r>
            <a:r>
              <a:rPr lang="en-US" dirty="0">
                <a:solidFill>
                  <a:schemeClr val="tx1"/>
                </a:solidFill>
              </a:rPr>
              <a:t> </a:t>
            </a:r>
          </a:p>
          <a:p>
            <a:endParaRPr lang="en-US" sz="2800"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D3026023-E5F1-40EA-B51F-93A57959CA37}"/>
              </a:ext>
            </a:extLst>
          </p:cNvPr>
          <p:cNvPicPr>
            <a:picLocks noChangeAspect="1"/>
          </p:cNvPicPr>
          <p:nvPr/>
        </p:nvPicPr>
        <p:blipFill>
          <a:blip r:embed="rId3"/>
          <a:stretch>
            <a:fillRect/>
          </a:stretch>
        </p:blipFill>
        <p:spPr>
          <a:xfrm>
            <a:off x="6051354" y="313954"/>
            <a:ext cx="2303751" cy="1799217"/>
          </a:xfrm>
          <a:prstGeom prst="rect">
            <a:avLst/>
          </a:prstGeom>
        </p:spPr>
      </p:pic>
      <p:sp>
        <p:nvSpPr>
          <p:cNvPr id="6" name="TextBox 5">
            <a:extLst>
              <a:ext uri="{FF2B5EF4-FFF2-40B4-BE49-F238E27FC236}">
                <a16:creationId xmlns:a16="http://schemas.microsoft.com/office/drawing/2014/main" xmlns="" id="{16C2F6F9-0C69-4495-B693-E58D826AF745}"/>
              </a:ext>
            </a:extLst>
          </p:cNvPr>
          <p:cNvSpPr txBox="1"/>
          <p:nvPr/>
        </p:nvSpPr>
        <p:spPr>
          <a:xfrm>
            <a:off x="6217111" y="2106647"/>
            <a:ext cx="1972236"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Photo credit: www.umc.org</a:t>
            </a:r>
          </a:p>
        </p:txBody>
      </p:sp>
    </p:spTree>
    <p:extLst>
      <p:ext uri="{BB962C8B-B14F-4D97-AF65-F5344CB8AC3E}">
        <p14:creationId xmlns:p14="http://schemas.microsoft.com/office/powerpoint/2010/main" val="2436759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995" y="1716670"/>
            <a:ext cx="7889960" cy="857250"/>
          </a:xfrm>
        </p:spPr>
        <p:txBody>
          <a:bodyPr>
            <a:noAutofit/>
          </a:bodyPr>
          <a:lstStyle/>
          <a:p>
            <a:r>
              <a:rPr lang="en-US" sz="5400" dirty="0"/>
              <a:t>Salvation is…</a:t>
            </a:r>
            <a:br>
              <a:rPr lang="en-US" sz="5400" dirty="0"/>
            </a:br>
            <a:r>
              <a:rPr lang="en-US" sz="5400" dirty="0"/>
              <a:t>To be a witness is…</a:t>
            </a:r>
            <a:br>
              <a:rPr lang="en-US" sz="5400" dirty="0"/>
            </a:br>
            <a:r>
              <a:rPr lang="en-US" sz="5400" dirty="0"/>
              <a:t>To be authentic means…</a:t>
            </a:r>
          </a:p>
        </p:txBody>
      </p:sp>
    </p:spTree>
    <p:extLst>
      <p:ext uri="{BB962C8B-B14F-4D97-AF65-F5344CB8AC3E}">
        <p14:creationId xmlns:p14="http://schemas.microsoft.com/office/powerpoint/2010/main" val="1176293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DC5465-0627-4A01-899B-9FF520526FE5}"/>
              </a:ext>
            </a:extLst>
          </p:cNvPr>
          <p:cNvPicPr>
            <a:picLocks noChangeAspect="1"/>
          </p:cNvPicPr>
          <p:nvPr/>
        </p:nvPicPr>
        <p:blipFill>
          <a:blip r:embed="rId3"/>
          <a:stretch>
            <a:fillRect/>
          </a:stretch>
        </p:blipFill>
        <p:spPr>
          <a:xfrm>
            <a:off x="3150391" y="0"/>
            <a:ext cx="5993610" cy="4363656"/>
          </a:xfrm>
          <a:prstGeom prst="rect">
            <a:avLst/>
          </a:prstGeom>
        </p:spPr>
      </p:pic>
      <p:sp>
        <p:nvSpPr>
          <p:cNvPr id="2" name="Title 1"/>
          <p:cNvSpPr>
            <a:spLocks noGrp="1"/>
          </p:cNvSpPr>
          <p:nvPr>
            <p:ph type="title"/>
          </p:nvPr>
        </p:nvSpPr>
        <p:spPr>
          <a:xfrm rot="16200000">
            <a:off x="270306" y="1831944"/>
            <a:ext cx="3867213" cy="857250"/>
          </a:xfrm>
        </p:spPr>
        <p:txBody>
          <a:bodyPr>
            <a:noAutofit/>
          </a:bodyPr>
          <a:lstStyle/>
          <a:p>
            <a:pPr algn="ctr"/>
            <a:r>
              <a:rPr lang="en-US" sz="4800" dirty="0"/>
              <a:t>Worshiping Together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607" y="266668"/>
            <a:ext cx="2750208" cy="3987802"/>
          </a:xfrm>
          <a:prstGeom prst="rect">
            <a:avLst/>
          </a:prstGeom>
        </p:spPr>
      </p:pic>
      <p:pic>
        <p:nvPicPr>
          <p:cNvPr id="6" name="Picture 5">
            <a:extLst>
              <a:ext uri="{FF2B5EF4-FFF2-40B4-BE49-F238E27FC236}">
                <a16:creationId xmlns:a16="http://schemas.microsoft.com/office/drawing/2014/main" xmlns="" id="{0F3F21A3-16BC-4631-A52D-2BAB90477168}"/>
              </a:ext>
            </a:extLst>
          </p:cNvPr>
          <p:cNvPicPr>
            <a:picLocks noChangeAspect="1"/>
          </p:cNvPicPr>
          <p:nvPr/>
        </p:nvPicPr>
        <p:blipFill>
          <a:blip r:embed="rId5"/>
          <a:stretch>
            <a:fillRect/>
          </a:stretch>
        </p:blipFill>
        <p:spPr>
          <a:xfrm>
            <a:off x="4527946" y="1474051"/>
            <a:ext cx="3238500" cy="32385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0630" y="1871159"/>
            <a:ext cx="819990" cy="2268640"/>
          </a:xfrm>
          <a:prstGeom prst="rect">
            <a:avLst/>
          </a:prstGeom>
        </p:spPr>
      </p:pic>
      <p:pic>
        <p:nvPicPr>
          <p:cNvPr id="3" name="Picture 2">
            <a:extLst>
              <a:ext uri="{FF2B5EF4-FFF2-40B4-BE49-F238E27FC236}">
                <a16:creationId xmlns:a16="http://schemas.microsoft.com/office/drawing/2014/main" xmlns="" id="{8F500844-1577-4194-9EE7-927CA2CC4507}"/>
              </a:ext>
            </a:extLst>
          </p:cNvPr>
          <p:cNvPicPr>
            <a:picLocks noChangeAspect="1"/>
          </p:cNvPicPr>
          <p:nvPr/>
        </p:nvPicPr>
        <p:blipFill>
          <a:blip r:embed="rId7"/>
          <a:stretch>
            <a:fillRect/>
          </a:stretch>
        </p:blipFill>
        <p:spPr>
          <a:xfrm>
            <a:off x="3349770" y="3519011"/>
            <a:ext cx="3590855" cy="1798476"/>
          </a:xfrm>
          <a:prstGeom prst="rect">
            <a:avLst/>
          </a:prstGeom>
        </p:spPr>
      </p:pic>
      <p:pic>
        <p:nvPicPr>
          <p:cNvPr id="9" name="Picture 8">
            <a:extLst>
              <a:ext uri="{FF2B5EF4-FFF2-40B4-BE49-F238E27FC236}">
                <a16:creationId xmlns:a16="http://schemas.microsoft.com/office/drawing/2014/main" xmlns="" id="{0E51B19A-A2D8-4A11-8033-F70EB70E0EDF}"/>
              </a:ext>
            </a:extLst>
          </p:cNvPr>
          <p:cNvPicPr>
            <a:picLocks noChangeAspect="1"/>
          </p:cNvPicPr>
          <p:nvPr/>
        </p:nvPicPr>
        <p:blipFill>
          <a:blip r:embed="rId8"/>
          <a:stretch>
            <a:fillRect/>
          </a:stretch>
        </p:blipFill>
        <p:spPr>
          <a:xfrm>
            <a:off x="6091028" y="3160712"/>
            <a:ext cx="2519184" cy="1903383"/>
          </a:xfrm>
          <a:prstGeom prst="rect">
            <a:avLst/>
          </a:prstGeom>
        </p:spPr>
      </p:pic>
    </p:spTree>
    <p:extLst>
      <p:ext uri="{BB962C8B-B14F-4D97-AF65-F5344CB8AC3E}">
        <p14:creationId xmlns:p14="http://schemas.microsoft.com/office/powerpoint/2010/main" val="649773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xmlns="" id="{FECE7CD0-9920-436B-8B68-0E2C9B096F0C}"/>
              </a:ext>
            </a:extLst>
          </p:cNvPr>
          <p:cNvSpPr>
            <a:spLocks noGrp="1"/>
          </p:cNvSpPr>
          <p:nvPr>
            <p:ph idx="1"/>
          </p:nvPr>
        </p:nvSpPr>
        <p:spPr>
          <a:xfrm>
            <a:off x="1219315" y="260633"/>
            <a:ext cx="7774214" cy="2972706"/>
          </a:xfrm>
        </p:spPr>
        <p:txBody>
          <a:bodyPr>
            <a:noAutofit/>
          </a:bodyPr>
          <a:lstStyle/>
          <a:p>
            <a:pPr marL="0" indent="0">
              <a:buNone/>
            </a:pPr>
            <a:r>
              <a:rPr lang="en-US" sz="3200" dirty="0"/>
              <a:t>“Mighty and powerful God, through Jesus Christ our Savior you come to save people in all times and places, offering them life in your presence. Give us open hearts to receive your Chosen One, that through him we may dwell with you as faithful and committed disciples. Amen.” </a:t>
            </a:r>
          </a:p>
          <a:p>
            <a:pPr marL="0" indent="0">
              <a:buNone/>
            </a:pPr>
            <a:r>
              <a:rPr lang="en-US" sz="1600" dirty="0">
                <a:solidFill>
                  <a:schemeClr val="tx1"/>
                </a:solidFill>
              </a:rPr>
              <a:t> </a:t>
            </a:r>
            <a:r>
              <a:rPr lang="en-US" sz="1200" dirty="0">
                <a:solidFill>
                  <a:schemeClr val="tx1"/>
                </a:solidFill>
              </a:rPr>
              <a:t>Reprinted from Revised Common Lectionary Prayers, copyright © 2002 Consultation on Common Texts.</a:t>
            </a:r>
          </a:p>
        </p:txBody>
      </p:sp>
    </p:spTree>
    <p:extLst>
      <p:ext uri="{BB962C8B-B14F-4D97-AF65-F5344CB8AC3E}">
        <p14:creationId xmlns:p14="http://schemas.microsoft.com/office/powerpoint/2010/main" val="1174263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xmlns="" id="{82379A97-802B-47E6-873B-1E4A3C79D17E}"/>
              </a:ext>
            </a:extLst>
          </p:cNvPr>
          <p:cNvPicPr>
            <a:picLocks noGrp="1" noChangeAspect="1"/>
          </p:cNvPicPr>
          <p:nvPr>
            <p:ph idx="1"/>
          </p:nvPr>
        </p:nvPicPr>
        <p:blipFill>
          <a:blip r:embed="rId3"/>
          <a:stretch>
            <a:fillRect/>
          </a:stretch>
        </p:blipFill>
        <p:spPr>
          <a:xfrm>
            <a:off x="1425391" y="0"/>
            <a:ext cx="7718612" cy="5143500"/>
          </a:xfrm>
        </p:spPr>
      </p:pic>
      <p:sp>
        <p:nvSpPr>
          <p:cNvPr id="7" name="Title 6">
            <a:extLst>
              <a:ext uri="{FF2B5EF4-FFF2-40B4-BE49-F238E27FC236}">
                <a16:creationId xmlns:a16="http://schemas.microsoft.com/office/drawing/2014/main" xmlns="" id="{29192024-C67C-44D1-98E2-7D033F62B839}"/>
              </a:ext>
            </a:extLst>
          </p:cNvPr>
          <p:cNvSpPr>
            <a:spLocks noGrp="1"/>
          </p:cNvSpPr>
          <p:nvPr>
            <p:ph type="title"/>
          </p:nvPr>
        </p:nvSpPr>
        <p:spPr>
          <a:xfrm rot="16200000">
            <a:off x="-1859053" y="1859055"/>
            <a:ext cx="5143500" cy="1425389"/>
          </a:xfrm>
          <a:solidFill>
            <a:srgbClr val="C00000"/>
          </a:solidFill>
        </p:spPr>
        <p:txBody>
          <a:bodyPr/>
          <a:lstStyle/>
          <a:p>
            <a:r>
              <a:rPr lang="en-US" sz="4000" b="1" dirty="0">
                <a:solidFill>
                  <a:schemeClr val="bg1"/>
                </a:solidFill>
              </a:rPr>
              <a:t>THE WORLD THROUGH GOD’S EYES</a:t>
            </a:r>
          </a:p>
        </p:txBody>
      </p:sp>
      <p:sp>
        <p:nvSpPr>
          <p:cNvPr id="10" name="TextBox 9">
            <a:extLst>
              <a:ext uri="{FF2B5EF4-FFF2-40B4-BE49-F238E27FC236}">
                <a16:creationId xmlns:a16="http://schemas.microsoft.com/office/drawing/2014/main" xmlns="" id="{8FA61F51-65EB-47EA-AAA5-7467A952D2DC}"/>
              </a:ext>
            </a:extLst>
          </p:cNvPr>
          <p:cNvSpPr txBox="1"/>
          <p:nvPr/>
        </p:nvSpPr>
        <p:spPr>
          <a:xfrm>
            <a:off x="2119872" y="4835723"/>
            <a:ext cx="7718612" cy="307777"/>
          </a:xfrm>
          <a:prstGeom prst="rect">
            <a:avLst/>
          </a:prstGeom>
          <a:noFill/>
        </p:spPr>
        <p:txBody>
          <a:bodyPr wrap="square" rtlCol="0">
            <a:spAutoFit/>
          </a:bodyPr>
          <a:lstStyle/>
          <a:p>
            <a:r>
              <a:rPr lang="en-US" sz="1400" dirty="0">
                <a:solidFill>
                  <a:schemeClr val="bg1"/>
                </a:solidFill>
              </a:rPr>
              <a:t>Copyright: &lt;a </a:t>
            </a:r>
            <a:r>
              <a:rPr lang="en-US" sz="1400" dirty="0">
                <a:solidFill>
                  <a:schemeClr val="bg1"/>
                </a:solidFill>
              </a:rPr>
              <a:t>href</a:t>
            </a:r>
            <a:r>
              <a:rPr lang="en-US" sz="1400" dirty="0">
                <a:solidFill>
                  <a:schemeClr val="bg1"/>
                </a:solidFill>
              </a:rPr>
              <a:t>='https://www.123rf.com/profile_kirkikis'&gt;kirkikis / 123RF Stock Photo&lt;/a&gt;</a:t>
            </a:r>
          </a:p>
        </p:txBody>
      </p:sp>
    </p:spTree>
    <p:extLst>
      <p:ext uri="{BB962C8B-B14F-4D97-AF65-F5344CB8AC3E}">
        <p14:creationId xmlns:p14="http://schemas.microsoft.com/office/powerpoint/2010/main" val="483558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37053094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3C67D752-1882-4AC2-9842-7B08FB5A410F}"/>
              </a:ext>
            </a:extLst>
          </p:cNvPr>
          <p:cNvPicPr>
            <a:picLocks noChangeAspect="1"/>
          </p:cNvPicPr>
          <p:nvPr/>
        </p:nvPicPr>
        <p:blipFill>
          <a:blip r:embed="rId3"/>
          <a:stretch>
            <a:fillRect/>
          </a:stretch>
        </p:blipFill>
        <p:spPr>
          <a:xfrm>
            <a:off x="-2469" y="0"/>
            <a:ext cx="9144000" cy="5147284"/>
          </a:xfrm>
          <a:prstGeom prst="rect">
            <a:avLst/>
          </a:prstGeom>
        </p:spPr>
      </p:pic>
      <p:sp>
        <p:nvSpPr>
          <p:cNvPr id="2" name="Title 1"/>
          <p:cNvSpPr>
            <a:spLocks noGrp="1"/>
          </p:cNvSpPr>
          <p:nvPr>
            <p:ph type="title"/>
          </p:nvPr>
        </p:nvSpPr>
        <p:spPr>
          <a:xfrm>
            <a:off x="911024" y="190462"/>
            <a:ext cx="7317014" cy="857250"/>
          </a:xfrm>
        </p:spPr>
        <p:txBody>
          <a:bodyPr/>
          <a:lstStyle/>
          <a:p>
            <a:r>
              <a:rPr lang="en-US" b="1" dirty="0">
                <a:solidFill>
                  <a:srgbClr val="FF0000"/>
                </a:solidFill>
              </a:rPr>
              <a:t>THE MIRROR OF THE SOUL</a:t>
            </a:r>
          </a:p>
        </p:txBody>
      </p:sp>
    </p:spTree>
    <p:extLst>
      <p:ext uri="{BB962C8B-B14F-4D97-AF65-F5344CB8AC3E}">
        <p14:creationId xmlns:p14="http://schemas.microsoft.com/office/powerpoint/2010/main" val="12156375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30645" y="1739584"/>
            <a:ext cx="4321445" cy="857250"/>
          </a:xfrm>
        </p:spPr>
        <p:txBody>
          <a:bodyPr/>
          <a:lstStyle/>
          <a:p>
            <a:pPr algn="ctr"/>
            <a:r>
              <a:rPr lang="en-US" dirty="0"/>
              <a:t>SMALL GROUPS</a:t>
            </a:r>
          </a:p>
        </p:txBody>
      </p:sp>
      <p:pic>
        <p:nvPicPr>
          <p:cNvPr id="9" name="Content Placeholder 8">
            <a:extLst>
              <a:ext uri="{FF2B5EF4-FFF2-40B4-BE49-F238E27FC236}">
                <a16:creationId xmlns:a16="http://schemas.microsoft.com/office/drawing/2014/main" xmlns="" id="{E6907FDA-47FE-4C29-9D95-EE16FB970717}"/>
              </a:ext>
            </a:extLst>
          </p:cNvPr>
          <p:cNvPicPr>
            <a:picLocks noGrp="1" noChangeAspect="1"/>
          </p:cNvPicPr>
          <p:nvPr>
            <p:ph idx="1"/>
          </p:nvPr>
        </p:nvPicPr>
        <p:blipFill>
          <a:blip r:embed="rId3"/>
          <a:stretch>
            <a:fillRect/>
          </a:stretch>
        </p:blipFill>
        <p:spPr>
          <a:xfrm>
            <a:off x="2650600" y="0"/>
            <a:ext cx="6493399" cy="4328932"/>
          </a:xfrm>
          <a:prstGeom prst="rect">
            <a:avLst/>
          </a:prstGeom>
        </p:spPr>
      </p:pic>
    </p:spTree>
    <p:extLst>
      <p:ext uri="{BB962C8B-B14F-4D97-AF65-F5344CB8AC3E}">
        <p14:creationId xmlns:p14="http://schemas.microsoft.com/office/powerpoint/2010/main" val="1835900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6542FFEE-2E6D-4C6A-9E16-060B15557547}"/>
              </a:ext>
            </a:extLst>
          </p:cNvPr>
          <p:cNvSpPr>
            <a:spLocks noGrp="1"/>
          </p:cNvSpPr>
          <p:nvPr>
            <p:ph type="title"/>
          </p:nvPr>
        </p:nvSpPr>
        <p:spPr/>
        <p:txBody>
          <a:bodyPr/>
          <a:lstStyle/>
          <a:p>
            <a:endParaRPr lang="en-US" dirty="0"/>
          </a:p>
        </p:txBody>
      </p:sp>
      <p:pic>
        <p:nvPicPr>
          <p:cNvPr id="9" name="Picture 8">
            <a:extLst>
              <a:ext uri="{FF2B5EF4-FFF2-40B4-BE49-F238E27FC236}">
                <a16:creationId xmlns:a16="http://schemas.microsoft.com/office/drawing/2014/main" xmlns="" id="{BC8FB9DB-A2D5-4691-8256-EC6D98147E37}"/>
              </a:ext>
            </a:extLst>
          </p:cNvPr>
          <p:cNvPicPr>
            <a:picLocks noChangeAspect="1"/>
          </p:cNvPicPr>
          <p:nvPr/>
        </p:nvPicPr>
        <p:blipFill>
          <a:blip r:embed="rId3"/>
          <a:stretch>
            <a:fillRect/>
          </a:stretch>
        </p:blipFill>
        <p:spPr>
          <a:xfrm>
            <a:off x="-8724" y="0"/>
            <a:ext cx="9161448" cy="5143499"/>
          </a:xfrm>
          <a:prstGeom prst="rect">
            <a:avLst/>
          </a:prstGeom>
        </p:spPr>
      </p:pic>
    </p:spTree>
    <p:extLst>
      <p:ext uri="{BB962C8B-B14F-4D97-AF65-F5344CB8AC3E}">
        <p14:creationId xmlns:p14="http://schemas.microsoft.com/office/powerpoint/2010/main" val="17892445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F26633E-51CE-4778-B3EB-1B69D8E5DBA4}"/>
              </a:ext>
            </a:extLst>
          </p:cNvPr>
          <p:cNvPicPr>
            <a:picLocks noChangeAspect="1"/>
          </p:cNvPicPr>
          <p:nvPr/>
        </p:nvPicPr>
        <p:blipFill>
          <a:blip r:embed="rId3"/>
          <a:stretch>
            <a:fillRect/>
          </a:stretch>
        </p:blipFill>
        <p:spPr>
          <a:xfrm>
            <a:off x="0" y="0"/>
            <a:ext cx="5705057" cy="4155464"/>
          </a:xfrm>
          <a:prstGeom prst="rect">
            <a:avLst/>
          </a:prstGeom>
        </p:spPr>
      </p:pic>
      <p:pic>
        <p:nvPicPr>
          <p:cNvPr id="5" name="Picture 4">
            <a:extLst>
              <a:ext uri="{FF2B5EF4-FFF2-40B4-BE49-F238E27FC236}">
                <a16:creationId xmlns:a16="http://schemas.microsoft.com/office/drawing/2014/main" xmlns="" id="{FC887EF4-B95B-4F3F-8768-6AE7F8CF2793}"/>
              </a:ext>
            </a:extLst>
          </p:cNvPr>
          <p:cNvPicPr>
            <a:picLocks noChangeAspect="1"/>
          </p:cNvPicPr>
          <p:nvPr/>
        </p:nvPicPr>
        <p:blipFill>
          <a:blip r:embed="rId4"/>
          <a:stretch>
            <a:fillRect/>
          </a:stretch>
        </p:blipFill>
        <p:spPr>
          <a:xfrm>
            <a:off x="504195" y="2871618"/>
            <a:ext cx="3590855" cy="179847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2528" y="183578"/>
            <a:ext cx="2750208" cy="398780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8231" y="1802993"/>
            <a:ext cx="819990" cy="2268640"/>
          </a:xfrm>
          <a:prstGeom prst="rect">
            <a:avLst/>
          </a:prstGeom>
        </p:spPr>
      </p:pic>
      <p:sp>
        <p:nvSpPr>
          <p:cNvPr id="3" name="Title 2"/>
          <p:cNvSpPr>
            <a:spLocks noGrp="1"/>
          </p:cNvSpPr>
          <p:nvPr>
            <p:ph type="title"/>
          </p:nvPr>
        </p:nvSpPr>
        <p:spPr>
          <a:xfrm>
            <a:off x="5705057" y="320562"/>
            <a:ext cx="3173506" cy="3271931"/>
          </a:xfrm>
        </p:spPr>
        <p:txBody>
          <a:bodyPr/>
          <a:lstStyle/>
          <a:p>
            <a:r>
              <a:rPr lang="en-US" sz="5400" dirty="0"/>
              <a:t>Celebrate Together</a:t>
            </a:r>
          </a:p>
        </p:txBody>
      </p:sp>
      <p:pic>
        <p:nvPicPr>
          <p:cNvPr id="9" name="Picture 8">
            <a:extLst>
              <a:ext uri="{FF2B5EF4-FFF2-40B4-BE49-F238E27FC236}">
                <a16:creationId xmlns:a16="http://schemas.microsoft.com/office/drawing/2014/main" xmlns="" id="{251CE4CE-3696-4196-B84F-95777BD381A5}"/>
              </a:ext>
            </a:extLst>
          </p:cNvPr>
          <p:cNvPicPr>
            <a:picLocks noChangeAspect="1"/>
          </p:cNvPicPr>
          <p:nvPr/>
        </p:nvPicPr>
        <p:blipFill>
          <a:blip r:embed="rId7"/>
          <a:stretch>
            <a:fillRect/>
          </a:stretch>
        </p:blipFill>
        <p:spPr>
          <a:xfrm>
            <a:off x="3762673" y="1309693"/>
            <a:ext cx="3238500" cy="3238500"/>
          </a:xfrm>
          <a:prstGeom prst="rect">
            <a:avLst/>
          </a:prstGeom>
        </p:spPr>
      </p:pic>
      <p:pic>
        <p:nvPicPr>
          <p:cNvPr id="4" name="Picture 3">
            <a:extLst>
              <a:ext uri="{FF2B5EF4-FFF2-40B4-BE49-F238E27FC236}">
                <a16:creationId xmlns:a16="http://schemas.microsoft.com/office/drawing/2014/main" xmlns="" id="{CBCDFEF0-D063-4210-8ECC-22E839AE9F2E}"/>
              </a:ext>
            </a:extLst>
          </p:cNvPr>
          <p:cNvPicPr>
            <a:picLocks noChangeAspect="1"/>
          </p:cNvPicPr>
          <p:nvPr/>
        </p:nvPicPr>
        <p:blipFill>
          <a:blip r:embed="rId8"/>
          <a:stretch>
            <a:fillRect/>
          </a:stretch>
        </p:blipFill>
        <p:spPr>
          <a:xfrm>
            <a:off x="3762673" y="2928943"/>
            <a:ext cx="2517866" cy="1908213"/>
          </a:xfrm>
          <a:prstGeom prst="rect">
            <a:avLst/>
          </a:prstGeom>
        </p:spPr>
      </p:pic>
    </p:spTree>
    <p:extLst>
      <p:ext uri="{BB962C8B-B14F-4D97-AF65-F5344CB8AC3E}">
        <p14:creationId xmlns:p14="http://schemas.microsoft.com/office/powerpoint/2010/main" val="29459154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318" y="216304"/>
            <a:ext cx="7704766" cy="2972706"/>
          </a:xfrm>
        </p:spPr>
        <p:txBody>
          <a:bodyPr/>
          <a:lstStyle/>
          <a:p>
            <a:pPr marL="0" indent="0">
              <a:buNone/>
            </a:pPr>
            <a:r>
              <a:rPr lang="en-US" dirty="0">
                <a:solidFill>
                  <a:schemeClr val="tx1"/>
                </a:solidFill>
              </a:rPr>
              <a:t>“God of the lowly and the mighty, you know the ugliness of your people when we harm and destroy one another, yet you offer us forgiveness if we but turn to you. Expand our hearts to receive the mercy you give us, that, in turn, we may share your grace and mercy with others each moment of our lives. Amen.” </a:t>
            </a:r>
          </a:p>
        </p:txBody>
      </p:sp>
      <p:sp>
        <p:nvSpPr>
          <p:cNvPr id="2" name="Rectangle 1">
            <a:extLst>
              <a:ext uri="{FF2B5EF4-FFF2-40B4-BE49-F238E27FC236}">
                <a16:creationId xmlns:a16="http://schemas.microsoft.com/office/drawing/2014/main" xmlns="" id="{077D4396-0619-4F0C-A0A6-E025729190F3}"/>
              </a:ext>
            </a:extLst>
          </p:cNvPr>
          <p:cNvSpPr/>
          <p:nvPr/>
        </p:nvSpPr>
        <p:spPr>
          <a:xfrm>
            <a:off x="1498922" y="3672667"/>
            <a:ext cx="5191245" cy="523220"/>
          </a:xfrm>
          <a:prstGeom prst="rect">
            <a:avLst/>
          </a:prstGeom>
        </p:spPr>
        <p:txBody>
          <a:bodyPr wrap="square">
            <a:spAutoFit/>
          </a:bodyPr>
          <a:lstStyle/>
          <a:p>
            <a:r>
              <a:rPr lang="en-US" sz="1400" dirty="0"/>
              <a:t>Reprinted from Revised Common Lectionary Prayers, copyright © 2002 Consultation on Common Texts.</a:t>
            </a:r>
          </a:p>
        </p:txBody>
      </p:sp>
    </p:spTree>
    <p:extLst>
      <p:ext uri="{BB962C8B-B14F-4D97-AF65-F5344CB8AC3E}">
        <p14:creationId xmlns:p14="http://schemas.microsoft.com/office/powerpoint/2010/main" val="1930341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0546" y="353051"/>
            <a:ext cx="610478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5: Organizing a Missional C.O.M.M.U.N.I.T.Y.</a:t>
            </a:r>
          </a:p>
        </p:txBody>
      </p:sp>
      <p:sp>
        <p:nvSpPr>
          <p:cNvPr id="5" name="Content Placeholder 4"/>
          <p:cNvSpPr>
            <a:spLocks noGrp="1"/>
          </p:cNvSpPr>
          <p:nvPr>
            <p:ph idx="1"/>
          </p:nvPr>
        </p:nvSpPr>
        <p:spPr>
          <a:xfrm>
            <a:off x="472666" y="1736052"/>
            <a:ext cx="5199707"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knowledge and skills about how to organize for a missional community and what that means. </a:t>
            </a:r>
            <a:endParaRPr lang="en-US" dirty="0">
              <a:solidFill>
                <a:schemeClr val="tx1"/>
              </a:solidFill>
            </a:endParaRPr>
          </a:p>
          <a:p>
            <a:endParaRPr lang="en-US" sz="2800" dirty="0">
              <a:solidFill>
                <a:schemeClr val="tx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xmlns="" id="{D3026023-E5F1-40EA-B51F-93A57959CA37}"/>
              </a:ext>
            </a:extLst>
          </p:cNvPr>
          <p:cNvPicPr>
            <a:picLocks noChangeAspect="1"/>
          </p:cNvPicPr>
          <p:nvPr/>
        </p:nvPicPr>
        <p:blipFill>
          <a:blip r:embed="rId3"/>
          <a:stretch>
            <a:fillRect/>
          </a:stretch>
        </p:blipFill>
        <p:spPr>
          <a:xfrm>
            <a:off x="6051354" y="313954"/>
            <a:ext cx="2303751" cy="1799217"/>
          </a:xfrm>
          <a:prstGeom prst="rect">
            <a:avLst/>
          </a:prstGeom>
        </p:spPr>
      </p:pic>
      <p:sp>
        <p:nvSpPr>
          <p:cNvPr id="6" name="TextBox 5">
            <a:extLst>
              <a:ext uri="{FF2B5EF4-FFF2-40B4-BE49-F238E27FC236}">
                <a16:creationId xmlns:a16="http://schemas.microsoft.com/office/drawing/2014/main" xmlns="" id="{16C2F6F9-0C69-4495-B693-E58D826AF745}"/>
              </a:ext>
            </a:extLst>
          </p:cNvPr>
          <p:cNvSpPr txBox="1"/>
          <p:nvPr/>
        </p:nvSpPr>
        <p:spPr>
          <a:xfrm>
            <a:off x="6217111" y="2106647"/>
            <a:ext cx="1972236"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Photo credit: www.umc.org</a:t>
            </a:r>
          </a:p>
        </p:txBody>
      </p:sp>
    </p:spTree>
    <p:extLst>
      <p:ext uri="{BB962C8B-B14F-4D97-AF65-F5344CB8AC3E}">
        <p14:creationId xmlns:p14="http://schemas.microsoft.com/office/powerpoint/2010/main" val="15136504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A9532F7-FECC-4DB5-A516-97A5831A6634}"/>
              </a:ext>
            </a:extLst>
          </p:cNvPr>
          <p:cNvSpPr>
            <a:spLocks noGrp="1"/>
          </p:cNvSpPr>
          <p:nvPr>
            <p:ph type="title"/>
          </p:nvPr>
        </p:nvSpPr>
        <p:spPr>
          <a:xfrm>
            <a:off x="289369" y="2270447"/>
            <a:ext cx="8727310" cy="857250"/>
          </a:xfrm>
        </p:spPr>
        <p:txBody>
          <a:bodyPr>
            <a:normAutofit fontScale="90000"/>
          </a:bodyPr>
          <a:lstStyle/>
          <a:p>
            <a:r>
              <a:rPr lang="en-US" sz="3600" dirty="0">
                <a:latin typeface="+mn-lt"/>
              </a:rPr>
              <a:t>“The good you do today, people will often forget tomorrow; do good anyway.</a:t>
            </a:r>
            <a:br>
              <a:rPr lang="en-US" sz="3600" dirty="0">
                <a:latin typeface="+mn-lt"/>
              </a:rPr>
            </a:br>
            <a:r>
              <a:rPr lang="en-US" sz="3600" dirty="0">
                <a:latin typeface="+mn-lt"/>
              </a:rPr>
              <a:t>Give the world the best you have, and it may never be enough; give the world the best you’ve got anyway.</a:t>
            </a:r>
            <a:br>
              <a:rPr lang="en-US" sz="3600" dirty="0">
                <a:latin typeface="+mn-lt"/>
              </a:rPr>
            </a:br>
            <a:r>
              <a:rPr lang="en-US" sz="3600" dirty="0">
                <a:latin typeface="+mn-lt"/>
              </a:rPr>
              <a:t>You see, in the final analysis, it is between you and God;</a:t>
            </a:r>
            <a:br>
              <a:rPr lang="en-US" sz="3600" dirty="0">
                <a:latin typeface="+mn-lt"/>
              </a:rPr>
            </a:br>
            <a:r>
              <a:rPr lang="en-US" sz="3600" dirty="0">
                <a:latin typeface="+mn-lt"/>
              </a:rPr>
              <a:t>it was never between you and them anyway.”</a:t>
            </a:r>
            <a:br>
              <a:rPr lang="en-US" sz="3600" dirty="0">
                <a:latin typeface="+mn-lt"/>
              </a:rPr>
            </a:br>
            <a:r>
              <a:rPr lang="en-US" sz="3600" dirty="0">
                <a:latin typeface="+mn-lt"/>
              </a:rPr>
              <a:t>--Mother Teresa</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30127019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DC5465-0627-4A01-899B-9FF520526FE5}"/>
              </a:ext>
            </a:extLst>
          </p:cNvPr>
          <p:cNvPicPr>
            <a:picLocks noChangeAspect="1"/>
          </p:cNvPicPr>
          <p:nvPr/>
        </p:nvPicPr>
        <p:blipFill>
          <a:blip r:embed="rId3"/>
          <a:stretch>
            <a:fillRect/>
          </a:stretch>
        </p:blipFill>
        <p:spPr>
          <a:xfrm>
            <a:off x="3150391" y="0"/>
            <a:ext cx="5993610" cy="4363656"/>
          </a:xfrm>
          <a:prstGeom prst="rect">
            <a:avLst/>
          </a:prstGeom>
        </p:spPr>
      </p:pic>
      <p:sp>
        <p:nvSpPr>
          <p:cNvPr id="2" name="Title 1"/>
          <p:cNvSpPr>
            <a:spLocks noGrp="1"/>
          </p:cNvSpPr>
          <p:nvPr>
            <p:ph type="title"/>
          </p:nvPr>
        </p:nvSpPr>
        <p:spPr>
          <a:xfrm rot="16200000">
            <a:off x="270306" y="1831944"/>
            <a:ext cx="3867213" cy="857250"/>
          </a:xfrm>
        </p:spPr>
        <p:txBody>
          <a:bodyPr>
            <a:noAutofit/>
          </a:bodyPr>
          <a:lstStyle/>
          <a:p>
            <a:pPr algn="ctr"/>
            <a:r>
              <a:rPr lang="en-US" sz="4800" dirty="0"/>
              <a:t>Worshiping Together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607" y="266668"/>
            <a:ext cx="2750208" cy="3987802"/>
          </a:xfrm>
          <a:prstGeom prst="rect">
            <a:avLst/>
          </a:prstGeom>
        </p:spPr>
      </p:pic>
      <p:pic>
        <p:nvPicPr>
          <p:cNvPr id="6" name="Picture 5">
            <a:extLst>
              <a:ext uri="{FF2B5EF4-FFF2-40B4-BE49-F238E27FC236}">
                <a16:creationId xmlns:a16="http://schemas.microsoft.com/office/drawing/2014/main" xmlns="" id="{0F3F21A3-16BC-4631-A52D-2BAB90477168}"/>
              </a:ext>
            </a:extLst>
          </p:cNvPr>
          <p:cNvPicPr>
            <a:picLocks noChangeAspect="1"/>
          </p:cNvPicPr>
          <p:nvPr/>
        </p:nvPicPr>
        <p:blipFill>
          <a:blip r:embed="rId5"/>
          <a:stretch>
            <a:fillRect/>
          </a:stretch>
        </p:blipFill>
        <p:spPr>
          <a:xfrm>
            <a:off x="4527946" y="1474051"/>
            <a:ext cx="3238500" cy="32385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0630" y="1871159"/>
            <a:ext cx="819990" cy="2268640"/>
          </a:xfrm>
          <a:prstGeom prst="rect">
            <a:avLst/>
          </a:prstGeom>
        </p:spPr>
      </p:pic>
      <p:pic>
        <p:nvPicPr>
          <p:cNvPr id="3" name="Picture 2">
            <a:extLst>
              <a:ext uri="{FF2B5EF4-FFF2-40B4-BE49-F238E27FC236}">
                <a16:creationId xmlns:a16="http://schemas.microsoft.com/office/drawing/2014/main" xmlns="" id="{8F500844-1577-4194-9EE7-927CA2CC4507}"/>
              </a:ext>
            </a:extLst>
          </p:cNvPr>
          <p:cNvPicPr>
            <a:picLocks noChangeAspect="1"/>
          </p:cNvPicPr>
          <p:nvPr/>
        </p:nvPicPr>
        <p:blipFill>
          <a:blip r:embed="rId7"/>
          <a:stretch>
            <a:fillRect/>
          </a:stretch>
        </p:blipFill>
        <p:spPr>
          <a:xfrm>
            <a:off x="3349770" y="3519011"/>
            <a:ext cx="3590855" cy="1798476"/>
          </a:xfrm>
          <a:prstGeom prst="rect">
            <a:avLst/>
          </a:prstGeom>
        </p:spPr>
      </p:pic>
      <p:pic>
        <p:nvPicPr>
          <p:cNvPr id="9" name="Picture 8">
            <a:extLst>
              <a:ext uri="{FF2B5EF4-FFF2-40B4-BE49-F238E27FC236}">
                <a16:creationId xmlns:a16="http://schemas.microsoft.com/office/drawing/2014/main" xmlns="" id="{0E51B19A-A2D8-4A11-8033-F70EB70E0EDF}"/>
              </a:ext>
            </a:extLst>
          </p:cNvPr>
          <p:cNvPicPr>
            <a:picLocks noChangeAspect="1"/>
          </p:cNvPicPr>
          <p:nvPr/>
        </p:nvPicPr>
        <p:blipFill>
          <a:blip r:embed="rId8"/>
          <a:stretch>
            <a:fillRect/>
          </a:stretch>
        </p:blipFill>
        <p:spPr>
          <a:xfrm>
            <a:off x="6091028" y="3160712"/>
            <a:ext cx="2519184" cy="1903383"/>
          </a:xfrm>
          <a:prstGeom prst="rect">
            <a:avLst/>
          </a:prstGeom>
        </p:spPr>
      </p:pic>
      <p:pic>
        <p:nvPicPr>
          <p:cNvPr id="10" name="Picture 9">
            <a:extLst>
              <a:ext uri="{FF2B5EF4-FFF2-40B4-BE49-F238E27FC236}">
                <a16:creationId xmlns:a16="http://schemas.microsoft.com/office/drawing/2014/main" xmlns="" id="{F1C057E3-AFD6-4497-9893-8257722D97CA}"/>
              </a:ext>
            </a:extLst>
          </p:cNvPr>
          <p:cNvPicPr>
            <a:picLocks noChangeAspect="1"/>
          </p:cNvPicPr>
          <p:nvPr/>
        </p:nvPicPr>
        <p:blipFill>
          <a:blip r:embed="rId9"/>
          <a:stretch>
            <a:fillRect/>
          </a:stretch>
        </p:blipFill>
        <p:spPr>
          <a:xfrm>
            <a:off x="7581643" y="2688185"/>
            <a:ext cx="1277670" cy="1277670"/>
          </a:xfrm>
          <a:prstGeom prst="rect">
            <a:avLst/>
          </a:prstGeom>
        </p:spPr>
      </p:pic>
    </p:spTree>
    <p:extLst>
      <p:ext uri="{BB962C8B-B14F-4D97-AF65-F5344CB8AC3E}">
        <p14:creationId xmlns:p14="http://schemas.microsoft.com/office/powerpoint/2010/main" val="42390548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34" y="180959"/>
            <a:ext cx="7317014" cy="857250"/>
          </a:xfrm>
        </p:spPr>
        <p:txBody>
          <a:bodyPr/>
          <a:lstStyle/>
          <a:p>
            <a:r>
              <a:rPr lang="en-US" sz="2800" b="1" dirty="0"/>
              <a:t>Psalm 86:8-13 (CEB)</a:t>
            </a:r>
          </a:p>
        </p:txBody>
      </p:sp>
      <p:sp>
        <p:nvSpPr>
          <p:cNvPr id="3" name="Content Placeholder 2"/>
          <p:cNvSpPr>
            <a:spLocks noGrp="1"/>
          </p:cNvSpPr>
          <p:nvPr>
            <p:ph idx="1"/>
          </p:nvPr>
        </p:nvSpPr>
        <p:spPr>
          <a:xfrm>
            <a:off x="404015" y="777705"/>
            <a:ext cx="7906607" cy="2972706"/>
          </a:xfrm>
        </p:spPr>
        <p:txBody>
          <a:bodyPr/>
          <a:lstStyle/>
          <a:p>
            <a:pPr marL="0" indent="0">
              <a:buNone/>
            </a:pPr>
            <a:r>
              <a:rPr lang="en-US" sz="2800" dirty="0">
                <a:solidFill>
                  <a:schemeClr val="tx1"/>
                </a:solidFill>
              </a:rPr>
              <a:t>My Lord! There is no one like you among the gods!</a:t>
            </a:r>
          </a:p>
          <a:p>
            <a:pPr marL="0" indent="0">
              <a:buNone/>
            </a:pPr>
            <a:r>
              <a:rPr lang="en-US" sz="2800" dirty="0">
                <a:solidFill>
                  <a:schemeClr val="tx1"/>
                </a:solidFill>
              </a:rPr>
              <a:t>There is nothing that can compare to your works!</a:t>
            </a:r>
          </a:p>
          <a:p>
            <a:pPr marL="0" indent="0">
              <a:buNone/>
            </a:pPr>
            <a:r>
              <a:rPr lang="en-US" sz="2800" b="1" dirty="0">
                <a:solidFill>
                  <a:schemeClr val="tx1"/>
                </a:solidFill>
              </a:rPr>
              <a:t>All the nations that you’ve made will come and bow down before you, Lord; they will glorify your name because you are awesome and a wonder worker. </a:t>
            </a:r>
          </a:p>
          <a:p>
            <a:pPr marL="0" indent="0">
              <a:buNone/>
            </a:pPr>
            <a:r>
              <a:rPr lang="en-US" sz="2800" b="1" dirty="0">
                <a:solidFill>
                  <a:schemeClr val="tx1"/>
                </a:solidFill>
              </a:rPr>
              <a:t>You are God. Just you.</a:t>
            </a:r>
          </a:p>
          <a:p>
            <a:pPr marL="0" indent="0">
              <a:buNone/>
            </a:pPr>
            <a:endParaRPr lang="en-US" sz="2400" b="1" dirty="0">
              <a:solidFill>
                <a:schemeClr val="tx1"/>
              </a:solidFill>
            </a:endParaRPr>
          </a:p>
        </p:txBody>
      </p:sp>
    </p:spTree>
    <p:extLst>
      <p:ext uri="{BB962C8B-B14F-4D97-AF65-F5344CB8AC3E}">
        <p14:creationId xmlns:p14="http://schemas.microsoft.com/office/powerpoint/2010/main" val="16701115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34" y="180959"/>
            <a:ext cx="7317014" cy="857250"/>
          </a:xfrm>
        </p:spPr>
        <p:txBody>
          <a:bodyPr/>
          <a:lstStyle/>
          <a:p>
            <a:r>
              <a:rPr lang="en-US" sz="2800" b="1" dirty="0"/>
              <a:t>Psalm 86:8-13 (CEB)</a:t>
            </a:r>
          </a:p>
        </p:txBody>
      </p:sp>
      <p:sp>
        <p:nvSpPr>
          <p:cNvPr id="3" name="Content Placeholder 2"/>
          <p:cNvSpPr>
            <a:spLocks noGrp="1"/>
          </p:cNvSpPr>
          <p:nvPr>
            <p:ph idx="1"/>
          </p:nvPr>
        </p:nvSpPr>
        <p:spPr>
          <a:xfrm>
            <a:off x="404015" y="916601"/>
            <a:ext cx="7906607" cy="2972706"/>
          </a:xfrm>
        </p:spPr>
        <p:txBody>
          <a:bodyPr/>
          <a:lstStyle/>
          <a:p>
            <a:pPr marL="0" indent="0">
              <a:buNone/>
            </a:pPr>
            <a:r>
              <a:rPr lang="en-US" sz="2800" dirty="0">
                <a:solidFill>
                  <a:schemeClr val="tx1"/>
                </a:solidFill>
              </a:rPr>
              <a:t>Teach me your way, Lord, so that I can walk in your truth.</a:t>
            </a:r>
          </a:p>
          <a:p>
            <a:pPr marL="0" indent="0">
              <a:buNone/>
            </a:pPr>
            <a:r>
              <a:rPr lang="en-US" sz="2800" dirty="0">
                <a:solidFill>
                  <a:schemeClr val="tx1"/>
                </a:solidFill>
              </a:rPr>
              <a:t>Make my heart focused only on honoring your name.</a:t>
            </a:r>
          </a:p>
          <a:p>
            <a:pPr marL="0" indent="0">
              <a:buNone/>
            </a:pPr>
            <a:r>
              <a:rPr lang="en-US" sz="2800" b="1" dirty="0">
                <a:solidFill>
                  <a:schemeClr val="tx1"/>
                </a:solidFill>
              </a:rPr>
              <a:t>I give thanks to you, my Lord, my God, with all my heart, and I will glorify your name forever</a:t>
            </a:r>
            <a:endParaRPr lang="en-US" sz="2400" b="1" dirty="0">
              <a:solidFill>
                <a:schemeClr val="tx1"/>
              </a:solidFill>
            </a:endParaRPr>
          </a:p>
        </p:txBody>
      </p:sp>
    </p:spTree>
    <p:extLst>
      <p:ext uri="{BB962C8B-B14F-4D97-AF65-F5344CB8AC3E}">
        <p14:creationId xmlns:p14="http://schemas.microsoft.com/office/powerpoint/2010/main" val="23740481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34" y="180959"/>
            <a:ext cx="7317014" cy="857250"/>
          </a:xfrm>
        </p:spPr>
        <p:txBody>
          <a:bodyPr/>
          <a:lstStyle/>
          <a:p>
            <a:r>
              <a:rPr lang="en-US" sz="2800" b="1" dirty="0"/>
              <a:t>Psalm 86:8-13 (CEB)</a:t>
            </a:r>
          </a:p>
        </p:txBody>
      </p:sp>
      <p:sp>
        <p:nvSpPr>
          <p:cNvPr id="3" name="Content Placeholder 2"/>
          <p:cNvSpPr>
            <a:spLocks noGrp="1"/>
          </p:cNvSpPr>
          <p:nvPr>
            <p:ph idx="1"/>
          </p:nvPr>
        </p:nvSpPr>
        <p:spPr>
          <a:xfrm>
            <a:off x="404015" y="916601"/>
            <a:ext cx="7906607" cy="2972706"/>
          </a:xfrm>
        </p:spPr>
        <p:txBody>
          <a:bodyPr/>
          <a:lstStyle/>
          <a:p>
            <a:pPr marL="0" indent="0">
              <a:buNone/>
            </a:pPr>
            <a:r>
              <a:rPr lang="en-US" sz="2800" dirty="0">
                <a:solidFill>
                  <a:schemeClr val="tx1"/>
                </a:solidFill>
              </a:rPr>
              <a:t>Because your faithful love toward me is awesome</a:t>
            </a:r>
          </a:p>
          <a:p>
            <a:pPr marL="0" indent="0">
              <a:buNone/>
            </a:pPr>
            <a:r>
              <a:rPr lang="en-US" sz="2800" b="1" dirty="0">
                <a:solidFill>
                  <a:schemeClr val="tx1"/>
                </a:solidFill>
              </a:rPr>
              <a:t>And because you’ve rescued my life from the lowest part of hell.</a:t>
            </a:r>
            <a:endParaRPr lang="en-US" sz="2400" b="1" dirty="0">
              <a:solidFill>
                <a:schemeClr val="tx1"/>
              </a:solidFill>
            </a:endParaRPr>
          </a:p>
        </p:txBody>
      </p:sp>
    </p:spTree>
    <p:extLst>
      <p:ext uri="{BB962C8B-B14F-4D97-AF65-F5344CB8AC3E}">
        <p14:creationId xmlns:p14="http://schemas.microsoft.com/office/powerpoint/2010/main" val="12253958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340" y="146856"/>
            <a:ext cx="7970983" cy="2972706"/>
          </a:xfrm>
        </p:spPr>
        <p:txBody>
          <a:bodyPr/>
          <a:lstStyle/>
          <a:p>
            <a:pPr marL="0" indent="0">
              <a:buNone/>
            </a:pPr>
            <a:r>
              <a:rPr lang="en-US" sz="2800" dirty="0">
                <a:solidFill>
                  <a:schemeClr val="tx1"/>
                </a:solidFill>
              </a:rPr>
              <a:t>“God of hope, you call us home from the exile of selfish oppression to the freedom of justice, the balm of healing, and the joy of sharing. Make us strong to join you in your holy work, as friends of strangers and victims, companions of those who others shun, and as the happiness of those whose hearts are broken. We make our prayer through Jesus Christ our Lord. Amen.” </a:t>
            </a:r>
          </a:p>
        </p:txBody>
      </p:sp>
      <p:sp>
        <p:nvSpPr>
          <p:cNvPr id="2" name="Rectangle 1">
            <a:extLst>
              <a:ext uri="{FF2B5EF4-FFF2-40B4-BE49-F238E27FC236}">
                <a16:creationId xmlns:a16="http://schemas.microsoft.com/office/drawing/2014/main" xmlns="" id="{BF694F03-2A89-4A66-A050-2570DA35A873}"/>
              </a:ext>
            </a:extLst>
          </p:cNvPr>
          <p:cNvSpPr/>
          <p:nvPr/>
        </p:nvSpPr>
        <p:spPr>
          <a:xfrm>
            <a:off x="293341" y="3666943"/>
            <a:ext cx="6720917" cy="523220"/>
          </a:xfrm>
          <a:prstGeom prst="rect">
            <a:avLst/>
          </a:prstGeom>
        </p:spPr>
        <p:txBody>
          <a:bodyPr wrap="square">
            <a:spAutoFit/>
          </a:bodyPr>
          <a:lstStyle/>
          <a:p>
            <a:r>
              <a:rPr lang="en-US" sz="1400" dirty="0"/>
              <a:t>Reprinted from Revised Common Lectionary Prayers, copyright © 2002 Consultation on Common Texts.</a:t>
            </a:r>
          </a:p>
        </p:txBody>
      </p:sp>
    </p:spTree>
    <p:extLst>
      <p:ext uri="{BB962C8B-B14F-4D97-AF65-F5344CB8AC3E}">
        <p14:creationId xmlns:p14="http://schemas.microsoft.com/office/powerpoint/2010/main" val="2365903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9985" y="125352"/>
            <a:ext cx="7564056" cy="857250"/>
          </a:xfrm>
        </p:spPr>
        <p:txBody>
          <a:bodyPr>
            <a:normAutofit/>
          </a:bodyPr>
          <a:lstStyle/>
          <a:p>
            <a:r>
              <a:rPr lang="en-US" dirty="0"/>
              <a:t>Building a Missional Community</a:t>
            </a:r>
          </a:p>
        </p:txBody>
      </p:sp>
      <p:pic>
        <p:nvPicPr>
          <p:cNvPr id="4" name="Picture 3">
            <a:extLst>
              <a:ext uri="{FF2B5EF4-FFF2-40B4-BE49-F238E27FC236}">
                <a16:creationId xmlns:a16="http://schemas.microsoft.com/office/drawing/2014/main" xmlns="" id="{42DF6A38-4FC2-4F55-9E03-C376BE1B616F}"/>
              </a:ext>
            </a:extLst>
          </p:cNvPr>
          <p:cNvPicPr>
            <a:picLocks noChangeAspect="1"/>
          </p:cNvPicPr>
          <p:nvPr/>
        </p:nvPicPr>
        <p:blipFill>
          <a:blip r:embed="rId3"/>
          <a:stretch>
            <a:fillRect/>
          </a:stretch>
        </p:blipFill>
        <p:spPr>
          <a:xfrm>
            <a:off x="1469985" y="861583"/>
            <a:ext cx="6867645" cy="4104802"/>
          </a:xfrm>
          <a:prstGeom prst="rect">
            <a:avLst/>
          </a:prstGeom>
        </p:spPr>
      </p:pic>
    </p:spTree>
    <p:extLst>
      <p:ext uri="{BB962C8B-B14F-4D97-AF65-F5344CB8AC3E}">
        <p14:creationId xmlns:p14="http://schemas.microsoft.com/office/powerpoint/2010/main" val="580248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F5CD444F-9FCF-49D8-B597-5D2183911C43}"/>
              </a:ext>
            </a:extLst>
          </p:cNvPr>
          <p:cNvPicPr>
            <a:picLocks noChangeAspect="1"/>
          </p:cNvPicPr>
          <p:nvPr/>
        </p:nvPicPr>
        <p:blipFill>
          <a:blip r:embed="rId3"/>
          <a:stretch>
            <a:fillRect/>
          </a:stretch>
        </p:blipFill>
        <p:spPr>
          <a:xfrm>
            <a:off x="134470" y="181554"/>
            <a:ext cx="5124243" cy="3843599"/>
          </a:xfrm>
          <a:prstGeom prst="rect">
            <a:avLst/>
          </a:prstGeom>
        </p:spPr>
      </p:pic>
      <p:sp>
        <p:nvSpPr>
          <p:cNvPr id="12" name="TextBox 11">
            <a:extLst>
              <a:ext uri="{FF2B5EF4-FFF2-40B4-BE49-F238E27FC236}">
                <a16:creationId xmlns:a16="http://schemas.microsoft.com/office/drawing/2014/main" xmlns="" id="{5AFEE865-A342-4337-9E25-99A651ADD5B4}"/>
              </a:ext>
            </a:extLst>
          </p:cNvPr>
          <p:cNvSpPr txBox="1"/>
          <p:nvPr/>
        </p:nvSpPr>
        <p:spPr>
          <a:xfrm>
            <a:off x="5796596" y="181554"/>
            <a:ext cx="2540581" cy="2585323"/>
          </a:xfrm>
          <a:prstGeom prst="rect">
            <a:avLst/>
          </a:prstGeom>
          <a:noFill/>
        </p:spPr>
        <p:txBody>
          <a:bodyPr wrap="square" rtlCol="0">
            <a:spAutoFit/>
          </a:bodyPr>
          <a:lstStyle/>
          <a:p>
            <a:r>
              <a:rPr lang="en-US" sz="5400" b="1" dirty="0">
                <a:solidFill>
                  <a:srgbClr val="FF0000"/>
                </a:solidFill>
              </a:rPr>
              <a:t>MEANS OF GRACE</a:t>
            </a:r>
          </a:p>
        </p:txBody>
      </p:sp>
    </p:spTree>
    <p:extLst>
      <p:ext uri="{BB962C8B-B14F-4D97-AF65-F5344CB8AC3E}">
        <p14:creationId xmlns:p14="http://schemas.microsoft.com/office/powerpoint/2010/main" val="20080559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D66CEEEF-65F9-4ACB-85EE-D165CEEB6BC2}"/>
              </a:ext>
            </a:extLst>
          </p:cNvPr>
          <p:cNvSpPr txBox="1">
            <a:spLocks/>
          </p:cNvSpPr>
          <p:nvPr/>
        </p:nvSpPr>
        <p:spPr>
          <a:xfrm rot="16200000">
            <a:off x="-629009" y="1724199"/>
            <a:ext cx="4312370" cy="857250"/>
          </a:xfrm>
          <a:prstGeom prst="rect">
            <a:avLst/>
          </a:prstGeom>
        </p:spPr>
        <p:txBody>
          <a:bodyPr vert="horz" lIns="91440" tIns="45720" rIns="91440" bIns="45720" rtlCol="0" anchor="ctr">
            <a:normAutofit fontScale="92500"/>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SMALL GROUP</a:t>
            </a:r>
          </a:p>
        </p:txBody>
      </p:sp>
      <p:pic>
        <p:nvPicPr>
          <p:cNvPr id="5" name="Content Placeholder 4">
            <a:extLst>
              <a:ext uri="{FF2B5EF4-FFF2-40B4-BE49-F238E27FC236}">
                <a16:creationId xmlns:a16="http://schemas.microsoft.com/office/drawing/2014/main" xmlns="" id="{63928E2F-66C4-4D6C-9B9F-53995FDCE732}"/>
              </a:ext>
            </a:extLst>
          </p:cNvPr>
          <p:cNvPicPr>
            <a:picLocks noGrp="1" noChangeAspect="1"/>
          </p:cNvPicPr>
          <p:nvPr>
            <p:ph idx="1"/>
          </p:nvPr>
        </p:nvPicPr>
        <p:blipFill>
          <a:blip r:embed="rId3"/>
          <a:stretch>
            <a:fillRect/>
          </a:stretch>
        </p:blipFill>
        <p:spPr>
          <a:xfrm>
            <a:off x="2893671" y="0"/>
            <a:ext cx="6250329" cy="5139159"/>
          </a:xfrm>
        </p:spPr>
      </p:pic>
    </p:spTree>
    <p:extLst>
      <p:ext uri="{BB962C8B-B14F-4D97-AF65-F5344CB8AC3E}">
        <p14:creationId xmlns:p14="http://schemas.microsoft.com/office/powerpoint/2010/main" val="4154342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0066" y="553977"/>
            <a:ext cx="7564056" cy="857250"/>
          </a:xfrm>
        </p:spPr>
        <p:txBody>
          <a:bodyPr>
            <a:noAutofit/>
          </a:bodyPr>
          <a:lstStyle/>
          <a:p>
            <a:r>
              <a:rPr lang="en-US" sz="8000" dirty="0">
                <a:latin typeface="+mn-lt"/>
              </a:rPr>
              <a:t>C.O.M.M.U.N.I.T.Y.</a:t>
            </a:r>
          </a:p>
        </p:txBody>
      </p:sp>
      <p:pic>
        <p:nvPicPr>
          <p:cNvPr id="4" name="Picture 3">
            <a:extLst>
              <a:ext uri="{FF2B5EF4-FFF2-40B4-BE49-F238E27FC236}">
                <a16:creationId xmlns:a16="http://schemas.microsoft.com/office/drawing/2014/main" xmlns="" id="{42DF6A38-4FC2-4F55-9E03-C376BE1B616F}"/>
              </a:ext>
            </a:extLst>
          </p:cNvPr>
          <p:cNvPicPr>
            <a:picLocks noChangeAspect="1"/>
          </p:cNvPicPr>
          <p:nvPr/>
        </p:nvPicPr>
        <p:blipFill>
          <a:blip r:embed="rId3"/>
          <a:stretch>
            <a:fillRect/>
          </a:stretch>
        </p:blipFill>
        <p:spPr>
          <a:xfrm>
            <a:off x="2818027" y="1699817"/>
            <a:ext cx="3848436" cy="2300216"/>
          </a:xfrm>
          <a:prstGeom prst="rect">
            <a:avLst/>
          </a:prstGeom>
        </p:spPr>
      </p:pic>
    </p:spTree>
    <p:extLst>
      <p:ext uri="{BB962C8B-B14F-4D97-AF65-F5344CB8AC3E}">
        <p14:creationId xmlns:p14="http://schemas.microsoft.com/office/powerpoint/2010/main" val="20550536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9" name="Picture 8">
            <a:extLst>
              <a:ext uri="{FF2B5EF4-FFF2-40B4-BE49-F238E27FC236}">
                <a16:creationId xmlns:a16="http://schemas.microsoft.com/office/drawing/2014/main" xmlns=""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41917493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41541564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F26633E-51CE-4778-B3EB-1B69D8E5DBA4}"/>
              </a:ext>
            </a:extLst>
          </p:cNvPr>
          <p:cNvPicPr>
            <a:picLocks noChangeAspect="1"/>
          </p:cNvPicPr>
          <p:nvPr/>
        </p:nvPicPr>
        <p:blipFill>
          <a:blip r:embed="rId3"/>
          <a:stretch>
            <a:fillRect/>
          </a:stretch>
        </p:blipFill>
        <p:spPr>
          <a:xfrm>
            <a:off x="0" y="0"/>
            <a:ext cx="5705057" cy="4155464"/>
          </a:xfrm>
          <a:prstGeom prst="rect">
            <a:avLst/>
          </a:prstGeom>
        </p:spPr>
      </p:pic>
      <p:pic>
        <p:nvPicPr>
          <p:cNvPr id="5" name="Picture 4">
            <a:extLst>
              <a:ext uri="{FF2B5EF4-FFF2-40B4-BE49-F238E27FC236}">
                <a16:creationId xmlns:a16="http://schemas.microsoft.com/office/drawing/2014/main" xmlns="" id="{FC887EF4-B95B-4F3F-8768-6AE7F8CF2793}"/>
              </a:ext>
            </a:extLst>
          </p:cNvPr>
          <p:cNvPicPr>
            <a:picLocks noChangeAspect="1"/>
          </p:cNvPicPr>
          <p:nvPr/>
        </p:nvPicPr>
        <p:blipFill>
          <a:blip r:embed="rId4"/>
          <a:stretch>
            <a:fillRect/>
          </a:stretch>
        </p:blipFill>
        <p:spPr>
          <a:xfrm>
            <a:off x="504195" y="2871618"/>
            <a:ext cx="3590855" cy="179847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2528" y="183578"/>
            <a:ext cx="2750208" cy="398780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8231" y="1802993"/>
            <a:ext cx="819990" cy="2268640"/>
          </a:xfrm>
          <a:prstGeom prst="rect">
            <a:avLst/>
          </a:prstGeom>
        </p:spPr>
      </p:pic>
      <p:sp>
        <p:nvSpPr>
          <p:cNvPr id="3" name="Title 2"/>
          <p:cNvSpPr>
            <a:spLocks noGrp="1"/>
          </p:cNvSpPr>
          <p:nvPr>
            <p:ph type="title"/>
          </p:nvPr>
        </p:nvSpPr>
        <p:spPr>
          <a:xfrm>
            <a:off x="5705057" y="320562"/>
            <a:ext cx="3173506" cy="3271931"/>
          </a:xfrm>
        </p:spPr>
        <p:txBody>
          <a:bodyPr/>
          <a:lstStyle/>
          <a:p>
            <a:r>
              <a:rPr lang="en-US" sz="5400" dirty="0"/>
              <a:t>Celebrate Together</a:t>
            </a:r>
          </a:p>
        </p:txBody>
      </p:sp>
      <p:pic>
        <p:nvPicPr>
          <p:cNvPr id="9" name="Picture 8">
            <a:extLst>
              <a:ext uri="{FF2B5EF4-FFF2-40B4-BE49-F238E27FC236}">
                <a16:creationId xmlns:a16="http://schemas.microsoft.com/office/drawing/2014/main" xmlns="" id="{251CE4CE-3696-4196-B84F-95777BD381A5}"/>
              </a:ext>
            </a:extLst>
          </p:cNvPr>
          <p:cNvPicPr>
            <a:picLocks noChangeAspect="1"/>
          </p:cNvPicPr>
          <p:nvPr/>
        </p:nvPicPr>
        <p:blipFill>
          <a:blip r:embed="rId7"/>
          <a:stretch>
            <a:fillRect/>
          </a:stretch>
        </p:blipFill>
        <p:spPr>
          <a:xfrm>
            <a:off x="3762673" y="1309693"/>
            <a:ext cx="3238500" cy="3238500"/>
          </a:xfrm>
          <a:prstGeom prst="rect">
            <a:avLst/>
          </a:prstGeom>
        </p:spPr>
      </p:pic>
      <p:pic>
        <p:nvPicPr>
          <p:cNvPr id="4" name="Picture 3">
            <a:extLst>
              <a:ext uri="{FF2B5EF4-FFF2-40B4-BE49-F238E27FC236}">
                <a16:creationId xmlns:a16="http://schemas.microsoft.com/office/drawing/2014/main" xmlns="" id="{CBCDFEF0-D063-4210-8ECC-22E839AE9F2E}"/>
              </a:ext>
            </a:extLst>
          </p:cNvPr>
          <p:cNvPicPr>
            <a:picLocks noChangeAspect="1"/>
          </p:cNvPicPr>
          <p:nvPr/>
        </p:nvPicPr>
        <p:blipFill>
          <a:blip r:embed="rId8"/>
          <a:stretch>
            <a:fillRect/>
          </a:stretch>
        </p:blipFill>
        <p:spPr>
          <a:xfrm>
            <a:off x="3762673" y="2928943"/>
            <a:ext cx="2517866" cy="1908213"/>
          </a:xfrm>
          <a:prstGeom prst="rect">
            <a:avLst/>
          </a:prstGeom>
        </p:spPr>
      </p:pic>
      <p:pic>
        <p:nvPicPr>
          <p:cNvPr id="6" name="Picture 5">
            <a:extLst>
              <a:ext uri="{FF2B5EF4-FFF2-40B4-BE49-F238E27FC236}">
                <a16:creationId xmlns:a16="http://schemas.microsoft.com/office/drawing/2014/main" xmlns="" id="{E517C4CB-7290-4085-AC42-34B5A11234B3}"/>
              </a:ext>
            </a:extLst>
          </p:cNvPr>
          <p:cNvPicPr>
            <a:picLocks noChangeAspect="1"/>
          </p:cNvPicPr>
          <p:nvPr/>
        </p:nvPicPr>
        <p:blipFill>
          <a:blip r:embed="rId9"/>
          <a:stretch>
            <a:fillRect/>
          </a:stretch>
        </p:blipFill>
        <p:spPr>
          <a:xfrm>
            <a:off x="5355711" y="2679164"/>
            <a:ext cx="1274174" cy="1280271"/>
          </a:xfrm>
          <a:prstGeom prst="rect">
            <a:avLst/>
          </a:prstGeom>
        </p:spPr>
      </p:pic>
    </p:spTree>
    <p:extLst>
      <p:ext uri="{BB962C8B-B14F-4D97-AF65-F5344CB8AC3E}">
        <p14:creationId xmlns:p14="http://schemas.microsoft.com/office/powerpoint/2010/main" val="29752183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340" y="3004852"/>
            <a:ext cx="1499367" cy="1370154"/>
          </a:xfrm>
          <a:prstGeom prst="rect">
            <a:avLst/>
          </a:prstGeom>
        </p:spPr>
      </p:pic>
      <p:sp>
        <p:nvSpPr>
          <p:cNvPr id="6" name="Content Placeholder 5">
            <a:extLst>
              <a:ext uri="{FF2B5EF4-FFF2-40B4-BE49-F238E27FC236}">
                <a16:creationId xmlns:a16="http://schemas.microsoft.com/office/drawing/2014/main" xmlns="" id="{1F49B173-8B92-40F1-A49C-E2C3BA1B3359}"/>
              </a:ext>
            </a:extLst>
          </p:cNvPr>
          <p:cNvSpPr>
            <a:spLocks noGrp="1"/>
          </p:cNvSpPr>
          <p:nvPr>
            <p:ph idx="1"/>
          </p:nvPr>
        </p:nvSpPr>
        <p:spPr>
          <a:xfrm>
            <a:off x="344701" y="193155"/>
            <a:ext cx="8093244" cy="2972706"/>
          </a:xfrm>
        </p:spPr>
        <p:txBody>
          <a:bodyPr/>
          <a:lstStyle/>
          <a:p>
            <a:pPr marL="0" indent="0">
              <a:buNone/>
            </a:pPr>
            <a:r>
              <a:rPr lang="en-US" sz="2800" dirty="0">
                <a:solidFill>
                  <a:schemeClr val="tx1"/>
                </a:solidFill>
              </a:rPr>
              <a:t>“God of grace and glory, you call us with your voice of flame to be your people, faithful and courageous. As your beloved Son embraced his mission in the waters of baptism, inspire us with the fire of your Spirit to join in his transforming work. We ask this in the name of our Savior Jesus Christ, who lives and reigns for ever and ever. Amen.” </a:t>
            </a:r>
          </a:p>
        </p:txBody>
      </p:sp>
      <p:sp>
        <p:nvSpPr>
          <p:cNvPr id="9" name="Rectangle 8">
            <a:extLst>
              <a:ext uri="{FF2B5EF4-FFF2-40B4-BE49-F238E27FC236}">
                <a16:creationId xmlns:a16="http://schemas.microsoft.com/office/drawing/2014/main" xmlns="" id="{9B0A2142-E38D-4AC9-A862-2F720AF3FEDC}"/>
              </a:ext>
            </a:extLst>
          </p:cNvPr>
          <p:cNvSpPr/>
          <p:nvPr/>
        </p:nvSpPr>
        <p:spPr>
          <a:xfrm>
            <a:off x="344701" y="3428319"/>
            <a:ext cx="3995805" cy="523220"/>
          </a:xfrm>
          <a:prstGeom prst="rect">
            <a:avLst/>
          </a:prstGeom>
        </p:spPr>
        <p:txBody>
          <a:bodyPr wrap="square">
            <a:spAutoFit/>
          </a:bodyPr>
          <a:lstStyle/>
          <a:p>
            <a:r>
              <a:rPr lang="en-US" sz="1400" dirty="0"/>
              <a:t>Reprinted from Revised Common Lectionary Prayers, copyright © 2002 Consultation on Common Texts.</a:t>
            </a:r>
          </a:p>
        </p:txBody>
      </p:sp>
    </p:spTree>
    <p:extLst>
      <p:ext uri="{BB962C8B-B14F-4D97-AF65-F5344CB8AC3E}">
        <p14:creationId xmlns:p14="http://schemas.microsoft.com/office/powerpoint/2010/main" val="29670002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0DC5465-0627-4A01-899B-9FF520526FE5}"/>
              </a:ext>
            </a:extLst>
          </p:cNvPr>
          <p:cNvPicPr>
            <a:picLocks noChangeAspect="1"/>
          </p:cNvPicPr>
          <p:nvPr/>
        </p:nvPicPr>
        <p:blipFill>
          <a:blip r:embed="rId3"/>
          <a:stretch>
            <a:fillRect/>
          </a:stretch>
        </p:blipFill>
        <p:spPr>
          <a:xfrm>
            <a:off x="3150391" y="0"/>
            <a:ext cx="5993610" cy="4363656"/>
          </a:xfrm>
          <a:prstGeom prst="rect">
            <a:avLst/>
          </a:prstGeom>
        </p:spPr>
      </p:pic>
      <p:sp>
        <p:nvSpPr>
          <p:cNvPr id="2" name="Title 1"/>
          <p:cNvSpPr>
            <a:spLocks noGrp="1"/>
          </p:cNvSpPr>
          <p:nvPr>
            <p:ph type="title"/>
          </p:nvPr>
        </p:nvSpPr>
        <p:spPr>
          <a:xfrm rot="16200000">
            <a:off x="270306" y="1831944"/>
            <a:ext cx="3867213" cy="857250"/>
          </a:xfrm>
        </p:spPr>
        <p:txBody>
          <a:bodyPr>
            <a:noAutofit/>
          </a:bodyPr>
          <a:lstStyle/>
          <a:p>
            <a:pPr algn="ctr"/>
            <a:r>
              <a:rPr lang="en-US" sz="4800" dirty="0"/>
              <a:t>THANK YOU!</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607" y="266668"/>
            <a:ext cx="2750208" cy="3987802"/>
          </a:xfrm>
          <a:prstGeom prst="rect">
            <a:avLst/>
          </a:prstGeom>
        </p:spPr>
      </p:pic>
      <p:pic>
        <p:nvPicPr>
          <p:cNvPr id="6" name="Picture 5">
            <a:extLst>
              <a:ext uri="{FF2B5EF4-FFF2-40B4-BE49-F238E27FC236}">
                <a16:creationId xmlns:a16="http://schemas.microsoft.com/office/drawing/2014/main" xmlns="" id="{0F3F21A3-16BC-4631-A52D-2BAB90477168}"/>
              </a:ext>
            </a:extLst>
          </p:cNvPr>
          <p:cNvPicPr>
            <a:picLocks noChangeAspect="1"/>
          </p:cNvPicPr>
          <p:nvPr/>
        </p:nvPicPr>
        <p:blipFill>
          <a:blip r:embed="rId5"/>
          <a:stretch>
            <a:fillRect/>
          </a:stretch>
        </p:blipFill>
        <p:spPr>
          <a:xfrm>
            <a:off x="4527946" y="1474051"/>
            <a:ext cx="3238500" cy="32385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0630" y="1871159"/>
            <a:ext cx="819990" cy="2268640"/>
          </a:xfrm>
          <a:prstGeom prst="rect">
            <a:avLst/>
          </a:prstGeom>
        </p:spPr>
      </p:pic>
      <p:pic>
        <p:nvPicPr>
          <p:cNvPr id="3" name="Picture 2">
            <a:extLst>
              <a:ext uri="{FF2B5EF4-FFF2-40B4-BE49-F238E27FC236}">
                <a16:creationId xmlns:a16="http://schemas.microsoft.com/office/drawing/2014/main" xmlns="" id="{8F500844-1577-4194-9EE7-927CA2CC4507}"/>
              </a:ext>
            </a:extLst>
          </p:cNvPr>
          <p:cNvPicPr>
            <a:picLocks noChangeAspect="1"/>
          </p:cNvPicPr>
          <p:nvPr/>
        </p:nvPicPr>
        <p:blipFill>
          <a:blip r:embed="rId7"/>
          <a:stretch>
            <a:fillRect/>
          </a:stretch>
        </p:blipFill>
        <p:spPr>
          <a:xfrm>
            <a:off x="3349770" y="3519011"/>
            <a:ext cx="3590855" cy="1798476"/>
          </a:xfrm>
          <a:prstGeom prst="rect">
            <a:avLst/>
          </a:prstGeom>
        </p:spPr>
      </p:pic>
      <p:pic>
        <p:nvPicPr>
          <p:cNvPr id="9" name="Picture 8">
            <a:extLst>
              <a:ext uri="{FF2B5EF4-FFF2-40B4-BE49-F238E27FC236}">
                <a16:creationId xmlns:a16="http://schemas.microsoft.com/office/drawing/2014/main" xmlns="" id="{0E51B19A-A2D8-4A11-8033-F70EB70E0EDF}"/>
              </a:ext>
            </a:extLst>
          </p:cNvPr>
          <p:cNvPicPr>
            <a:picLocks noChangeAspect="1"/>
          </p:cNvPicPr>
          <p:nvPr/>
        </p:nvPicPr>
        <p:blipFill>
          <a:blip r:embed="rId8"/>
          <a:stretch>
            <a:fillRect/>
          </a:stretch>
        </p:blipFill>
        <p:spPr>
          <a:xfrm>
            <a:off x="6091028" y="3160712"/>
            <a:ext cx="2519184" cy="1903383"/>
          </a:xfrm>
          <a:prstGeom prst="rect">
            <a:avLst/>
          </a:prstGeom>
        </p:spPr>
      </p:pic>
      <p:pic>
        <p:nvPicPr>
          <p:cNvPr id="10" name="Picture 9">
            <a:extLst>
              <a:ext uri="{FF2B5EF4-FFF2-40B4-BE49-F238E27FC236}">
                <a16:creationId xmlns:a16="http://schemas.microsoft.com/office/drawing/2014/main" xmlns="" id="{F1C057E3-AFD6-4497-9893-8257722D97CA}"/>
              </a:ext>
            </a:extLst>
          </p:cNvPr>
          <p:cNvPicPr>
            <a:picLocks noChangeAspect="1"/>
          </p:cNvPicPr>
          <p:nvPr/>
        </p:nvPicPr>
        <p:blipFill>
          <a:blip r:embed="rId9"/>
          <a:stretch>
            <a:fillRect/>
          </a:stretch>
        </p:blipFill>
        <p:spPr>
          <a:xfrm>
            <a:off x="7581643" y="2688185"/>
            <a:ext cx="1277670" cy="1277670"/>
          </a:xfrm>
          <a:prstGeom prst="rect">
            <a:avLst/>
          </a:prstGeom>
        </p:spPr>
      </p:pic>
    </p:spTree>
    <p:extLst>
      <p:ext uri="{BB962C8B-B14F-4D97-AF65-F5344CB8AC3E}">
        <p14:creationId xmlns:p14="http://schemas.microsoft.com/office/powerpoint/2010/main" val="1856618365"/>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24027</TotalTime>
  <Words>4435</Words>
  <Application>Microsoft Macintosh PowerPoint</Application>
  <PresentationFormat>On-screen Show (16:9)</PresentationFormat>
  <Paragraphs>571</Paragraphs>
  <Slides>68</Slides>
  <Notes>67</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68</vt:i4>
      </vt:variant>
    </vt:vector>
  </HeadingPairs>
  <TitlesOfParts>
    <vt:vector size="75" baseType="lpstr">
      <vt:lpstr>Calibri</vt:lpstr>
      <vt:lpstr>Times New Roman</vt:lpstr>
      <vt:lpstr>Arial</vt:lpstr>
      <vt:lpstr>Title Slide</vt:lpstr>
      <vt:lpstr>Content Slide 2 - Red</vt:lpstr>
      <vt:lpstr>1_Content Slide 1 - White</vt:lpstr>
      <vt:lpstr>Content Slide 1 - White</vt:lpstr>
      <vt:lpstr>Leading Missional  Small Groups</vt:lpstr>
      <vt:lpstr>Leading Missional Small Groups</vt:lpstr>
      <vt:lpstr>COURSE GOALS— To gain a better understanding of…</vt:lpstr>
      <vt:lpstr>1: Missional Beginnings—The Holy Club</vt:lpstr>
      <vt:lpstr>PowerPoint Presentation</vt:lpstr>
      <vt:lpstr>Worshiping Together</vt:lpstr>
      <vt:lpstr>Psalm 119:33-40 (CEB)</vt:lpstr>
      <vt:lpstr>Psalm 119:33-40 (CEB)</vt:lpstr>
      <vt:lpstr>Psalm 119:33-40 (CEB)</vt:lpstr>
      <vt:lpstr>Dear God,  “O that we could begin this day in devout meditations, in joy unspeakable, and in blessing and praising thee, who hast given us such good hope and everlasting consolation. </vt:lpstr>
      <vt:lpstr>Lift up our minds above all these little things below, which are apt to distract our thoughts; and keep them above, till our hearts are fully bent to seek thee every day, in the way wherein Jesus hath gone before us, though it should be with the loss of all we here possess. Amen.” (Wesley) </vt:lpstr>
      <vt:lpstr>WESLEYAN  TRIVIA!</vt:lpstr>
      <vt:lpstr>PowerPoint Presentation</vt:lpstr>
      <vt:lpstr>PowerPoint Presentation</vt:lpstr>
      <vt:lpstr>PowerPoint Presentation</vt:lpstr>
      <vt:lpstr>SMALL GROUPS</vt:lpstr>
      <vt:lpstr>PowerPoint Presentation</vt:lpstr>
      <vt:lpstr>Celebrate Together</vt:lpstr>
      <vt:lpstr>Prayer…</vt:lpstr>
      <vt:lpstr>2: Being Missional—  The Pursuit of Holiness</vt:lpstr>
      <vt:lpstr>Whom do you consider ‘holy’ and why?</vt:lpstr>
      <vt:lpstr>Worshiping Together</vt:lpstr>
      <vt:lpstr>PowerPoint Presentation</vt:lpstr>
      <vt:lpstr>PowerPoint Presentation</vt:lpstr>
      <vt:lpstr>SMALL GROUPS</vt:lpstr>
      <vt:lpstr>PowerPoint Presentation</vt:lpstr>
      <vt:lpstr>PowerPoint Presentation</vt:lpstr>
      <vt:lpstr>PowerPoint Presentation</vt:lpstr>
      <vt:lpstr>SMALL GROUPS</vt:lpstr>
      <vt:lpstr>Celebrate Together</vt:lpstr>
      <vt:lpstr>3: Living Missional—Acts  of Piety/Acts of Mercy</vt:lpstr>
      <vt:lpstr>PowerPoint Presentation</vt:lpstr>
      <vt:lpstr>Worshiping Together</vt:lpstr>
      <vt:lpstr>PowerPoint Presentation</vt:lpstr>
      <vt:lpstr>The Nature of Discipleship</vt:lpstr>
      <vt:lpstr>PowerPoint Presentation</vt:lpstr>
      <vt:lpstr>SMALL GROUPS</vt:lpstr>
      <vt:lpstr>PowerPoint Presentation</vt:lpstr>
      <vt:lpstr>SMALL GROUPS</vt:lpstr>
      <vt:lpstr>PowerPoint Presentation</vt:lpstr>
      <vt:lpstr>Celebrate Together</vt:lpstr>
      <vt:lpstr>4: The Missional Community—The World is Our Parish</vt:lpstr>
      <vt:lpstr>Salvation is… To be a witness is… To be authentic means…</vt:lpstr>
      <vt:lpstr>Worshiping Together</vt:lpstr>
      <vt:lpstr>PowerPoint Presentation</vt:lpstr>
      <vt:lpstr>THE WORLD THROUGH GOD’S EYES</vt:lpstr>
      <vt:lpstr>PowerPoint Presentation</vt:lpstr>
      <vt:lpstr>THE MIRROR OF THE SOUL</vt:lpstr>
      <vt:lpstr>SMALL GROUPS</vt:lpstr>
      <vt:lpstr>PowerPoint Presentation</vt:lpstr>
      <vt:lpstr>Celebrate Together</vt:lpstr>
      <vt:lpstr>PowerPoint Presentation</vt:lpstr>
      <vt:lpstr>5: Organizing a Missional C.O.M.M.U.N.I.T.Y.</vt:lpstr>
      <vt:lpstr>“The good you do today, people will often forget tomorrow; do good anyway. Give the world the best you have, and it may never be enough; give the world the best you’ve got anyway. You see, in the final analysis, it is between you and God; it was never between you and them anyway.” --Mother Teresa  </vt:lpstr>
      <vt:lpstr>Worshiping Together</vt:lpstr>
      <vt:lpstr>Psalm 86:8-13 (CEB)</vt:lpstr>
      <vt:lpstr>Psalm 86:8-13 (CEB)</vt:lpstr>
      <vt:lpstr>Psalm 86:8-13 (CEB)</vt:lpstr>
      <vt:lpstr>PowerPoint Presentation</vt:lpstr>
      <vt:lpstr>Building a Missional Community</vt:lpstr>
      <vt:lpstr>PowerPoint Presentation</vt:lpstr>
      <vt:lpstr>PowerPoint Presentation</vt:lpstr>
      <vt:lpstr>C.O.M.M.U.N.I.T.Y.</vt:lpstr>
      <vt:lpstr>PowerPoint Presentation</vt:lpstr>
      <vt:lpstr>SMALL GROUPS</vt:lpstr>
      <vt:lpstr>Celebrate Together</vt:lpstr>
      <vt:lpstr>PowerPoint Presentation</vt:lpstr>
      <vt:lpstr>THANK YOU!</vt:lpstr>
    </vt:vector>
  </TitlesOfParts>
  <Company>GBOD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Cheryl Capshaw</cp:lastModifiedBy>
  <cp:revision>223</cp:revision>
  <cp:lastPrinted>2014-03-25T22:03:37Z</cp:lastPrinted>
  <dcterms:created xsi:type="dcterms:W3CDTF">2014-03-25T13:59:52Z</dcterms:created>
  <dcterms:modified xsi:type="dcterms:W3CDTF">2017-11-30T22:18:50Z</dcterms:modified>
</cp:coreProperties>
</file>