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2" r:id="rId1"/>
    <p:sldMasterId id="2147483707" r:id="rId2"/>
    <p:sldMasterId id="2147483710" r:id="rId3"/>
    <p:sldMasterId id="2147483717" r:id="rId4"/>
  </p:sldMasterIdLst>
  <p:notesMasterIdLst>
    <p:notesMasterId r:id="rId44"/>
  </p:notesMasterIdLst>
  <p:handoutMasterIdLst>
    <p:handoutMasterId r:id="rId45"/>
  </p:handoutMasterIdLst>
  <p:sldIdLst>
    <p:sldId id="256" r:id="rId5"/>
    <p:sldId id="257" r:id="rId6"/>
    <p:sldId id="404" r:id="rId7"/>
    <p:sldId id="258" r:id="rId8"/>
    <p:sldId id="260" r:id="rId9"/>
    <p:sldId id="405" r:id="rId10"/>
    <p:sldId id="406" r:id="rId11"/>
    <p:sldId id="407" r:id="rId12"/>
    <p:sldId id="408" r:id="rId13"/>
    <p:sldId id="409" r:id="rId14"/>
    <p:sldId id="410" r:id="rId15"/>
    <p:sldId id="411" r:id="rId16"/>
    <p:sldId id="412" r:id="rId17"/>
    <p:sldId id="413" r:id="rId18"/>
    <p:sldId id="414" r:id="rId19"/>
    <p:sldId id="415" r:id="rId20"/>
    <p:sldId id="416" r:id="rId21"/>
    <p:sldId id="417" r:id="rId22"/>
    <p:sldId id="418" r:id="rId23"/>
    <p:sldId id="419" r:id="rId24"/>
    <p:sldId id="420" r:id="rId25"/>
    <p:sldId id="421" r:id="rId26"/>
    <p:sldId id="422" r:id="rId27"/>
    <p:sldId id="424" r:id="rId28"/>
    <p:sldId id="425" r:id="rId29"/>
    <p:sldId id="426" r:id="rId30"/>
    <p:sldId id="427" r:id="rId31"/>
    <p:sldId id="428" r:id="rId32"/>
    <p:sldId id="429" r:id="rId33"/>
    <p:sldId id="430" r:id="rId34"/>
    <p:sldId id="431" r:id="rId35"/>
    <p:sldId id="432" r:id="rId36"/>
    <p:sldId id="433" r:id="rId37"/>
    <p:sldId id="434" r:id="rId38"/>
    <p:sldId id="435" r:id="rId39"/>
    <p:sldId id="436" r:id="rId40"/>
    <p:sldId id="437" r:id="rId41"/>
    <p:sldId id="438" r:id="rId42"/>
    <p:sldId id="439" r:id="rId4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7F623A4-0B23-2A4D-ABAC-680B599EB1DE}">
          <p14:sldIdLst>
            <p14:sldId id="256"/>
            <p14:sldId id="257"/>
            <p14:sldId id="404"/>
            <p14:sldId id="258"/>
            <p14:sldId id="260"/>
            <p14:sldId id="405"/>
            <p14:sldId id="406"/>
            <p14:sldId id="407"/>
            <p14:sldId id="408"/>
            <p14:sldId id="409"/>
            <p14:sldId id="410"/>
          </p14:sldIdLst>
        </p14:section>
        <p14:section name="Untitled Section" id="{CF9D4A4A-EA0B-EC46-AA49-09D3C158EB7A}">
          <p14:sldIdLst>
            <p14:sldId id="411"/>
            <p14:sldId id="412"/>
            <p14:sldId id="413"/>
            <p14:sldId id="414"/>
            <p14:sldId id="415"/>
            <p14:sldId id="416"/>
            <p14:sldId id="417"/>
            <p14:sldId id="418"/>
            <p14:sldId id="419"/>
            <p14:sldId id="420"/>
            <p14:sldId id="421"/>
            <p14:sldId id="422"/>
            <p14:sldId id="424"/>
            <p14:sldId id="425"/>
            <p14:sldId id="426"/>
            <p14:sldId id="427"/>
            <p14:sldId id="428"/>
            <p14:sldId id="429"/>
            <p14:sldId id="430"/>
            <p14:sldId id="431"/>
            <p14:sldId id="432"/>
            <p14:sldId id="433"/>
            <p14:sldId id="434"/>
            <p14:sldId id="435"/>
            <p14:sldId id="436"/>
            <p14:sldId id="437"/>
            <p14:sldId id="438"/>
            <p14:sldId id="439"/>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0C25"/>
    <a:srgbClr val="F9F7ED"/>
    <a:srgbClr val="C00000"/>
    <a:srgbClr val="FF0000"/>
    <a:srgbClr val="ABA0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2" autoAdjust="0"/>
    <p:restoredTop sz="78452" autoAdjust="0"/>
  </p:normalViewPr>
  <p:slideViewPr>
    <p:cSldViewPr snapToGrid="0" snapToObjects="1">
      <p:cViewPr varScale="1">
        <p:scale>
          <a:sx n="124" d="100"/>
          <a:sy n="124" d="100"/>
        </p:scale>
        <p:origin x="978" y="10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10" d="100"/>
          <a:sy n="110" d="100"/>
        </p:scale>
        <p:origin x="-5240"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2C7E1B-0FB2-EF49-BD61-34156D2B3363}" type="datetimeFigureOut">
              <a:rPr lang="en-US" smtClean="0"/>
              <a:t>6/5/2018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1EEC095-0C61-8349-94A1-92AD29238D98}" type="slidenum">
              <a:rPr lang="en-US" smtClean="0"/>
              <a:t>‹#›</a:t>
            </a:fld>
            <a:endParaRPr lang="en-US" dirty="0"/>
          </a:p>
        </p:txBody>
      </p:sp>
    </p:spTree>
    <p:extLst>
      <p:ext uri="{BB962C8B-B14F-4D97-AF65-F5344CB8AC3E}">
        <p14:creationId xmlns:p14="http://schemas.microsoft.com/office/powerpoint/2010/main" val="271102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DEAC70-5B47-CE46-9873-4A38F887EC72}" type="datetimeFigureOut">
              <a:rPr lang="en-US" smtClean="0"/>
              <a:t>6/5/2018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F22888-E826-FB40-BAF4-ED638D1B1E99}" type="slidenum">
              <a:rPr lang="en-US" smtClean="0"/>
              <a:t>‹#›</a:t>
            </a:fld>
            <a:endParaRPr lang="en-US" dirty="0"/>
          </a:p>
        </p:txBody>
      </p:sp>
    </p:spTree>
    <p:extLst>
      <p:ext uri="{BB962C8B-B14F-4D97-AF65-F5344CB8AC3E}">
        <p14:creationId xmlns:p14="http://schemas.microsoft.com/office/powerpoint/2010/main" val="34333802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 and welcome participants. Invite participants to make brief introductions and to use cardstock and markers to create large tent-style name cards so everyone can easily read everyone else’s name. </a:t>
            </a:r>
          </a:p>
        </p:txBody>
      </p:sp>
      <p:sp>
        <p:nvSpPr>
          <p:cNvPr id="4" name="Slide Number Placeholder 3"/>
          <p:cNvSpPr>
            <a:spLocks noGrp="1"/>
          </p:cNvSpPr>
          <p:nvPr>
            <p:ph type="sldNum" sz="quarter" idx="10"/>
          </p:nvPr>
        </p:nvSpPr>
        <p:spPr/>
        <p:txBody>
          <a:bodyPr/>
          <a:lstStyle/>
          <a:p>
            <a:fld id="{36F22888-E826-FB40-BAF4-ED638D1B1E99}" type="slidenum">
              <a:rPr lang="en-US" smtClean="0"/>
              <a:t>2</a:t>
            </a:fld>
            <a:endParaRPr lang="en-US" dirty="0"/>
          </a:p>
        </p:txBody>
      </p:sp>
    </p:spTree>
    <p:extLst>
      <p:ext uri="{BB962C8B-B14F-4D97-AF65-F5344CB8AC3E}">
        <p14:creationId xmlns:p14="http://schemas.microsoft.com/office/powerpoint/2010/main" val="816839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course goals.</a:t>
            </a:r>
          </a:p>
        </p:txBody>
      </p:sp>
      <p:sp>
        <p:nvSpPr>
          <p:cNvPr id="4" name="Slide Number Placeholder 3"/>
          <p:cNvSpPr>
            <a:spLocks noGrp="1"/>
          </p:cNvSpPr>
          <p:nvPr>
            <p:ph type="sldNum" sz="quarter" idx="10"/>
          </p:nvPr>
        </p:nvSpPr>
        <p:spPr/>
        <p:txBody>
          <a:bodyPr/>
          <a:lstStyle/>
          <a:p>
            <a:fld id="{36F22888-E826-FB40-BAF4-ED638D1B1E99}" type="slidenum">
              <a:rPr lang="en-US" smtClean="0"/>
              <a:t>3</a:t>
            </a:fld>
            <a:endParaRPr lang="en-US" dirty="0"/>
          </a:p>
        </p:txBody>
      </p:sp>
    </p:spTree>
    <p:extLst>
      <p:ext uri="{BB962C8B-B14F-4D97-AF65-F5344CB8AC3E}">
        <p14:creationId xmlns:p14="http://schemas.microsoft.com/office/powerpoint/2010/main" val="4237795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this session, you should have a better understanding of the purpose of denominations and the uniqueness, purpose, and overall structure of the United Methodist connectional system and its order of missionary preachers.</a:t>
            </a:r>
          </a:p>
        </p:txBody>
      </p:sp>
      <p:sp>
        <p:nvSpPr>
          <p:cNvPr id="4" name="Slide Number Placeholder 3"/>
          <p:cNvSpPr>
            <a:spLocks noGrp="1"/>
          </p:cNvSpPr>
          <p:nvPr>
            <p:ph type="sldNum" sz="quarter" idx="10"/>
          </p:nvPr>
        </p:nvSpPr>
        <p:spPr/>
        <p:txBody>
          <a:bodyPr/>
          <a:lstStyle/>
          <a:p>
            <a:fld id="{36F22888-E826-FB40-BAF4-ED638D1B1E99}" type="slidenum">
              <a:rPr lang="en-US" smtClean="0"/>
              <a:t>4</a:t>
            </a:fld>
            <a:endParaRPr lang="en-US" dirty="0"/>
          </a:p>
        </p:txBody>
      </p:sp>
    </p:spTree>
    <p:extLst>
      <p:ext uri="{BB962C8B-B14F-4D97-AF65-F5344CB8AC3E}">
        <p14:creationId xmlns:p14="http://schemas.microsoft.com/office/powerpoint/2010/main" val="1299428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night in which Jesus gave himself up for us, he hosted a dinner for his closest friends. They came to the table, and he washed their feet as a servant, saying they should serve one another in the same way. He broke bread and shared wine with them. And then he prayed for them, and this is some of what he said:  </a:t>
            </a:r>
          </a:p>
          <a:p>
            <a:endParaRPr lang="en-US" dirty="0"/>
          </a:p>
          <a:p>
            <a:r>
              <a:rPr lang="en-US" dirty="0"/>
              <a:t>“And now I am no longer in the world, but they are in the world, and I am coming to you. Holy Father, protect them in your name that you have given me, so that they may be one, as we are one. While I was with them, I protected them in your name that you have given me. I guarded them, and not one of them was lost except the one destined to be lost, so that the scripture might be fulfilled. …  I ask not only on behalf of these, but also on behalf of those who will believe in me through their word, that they may all be one. As you, Father, are in me and I am in you, may they also be in us, so that the world may believe that you have sent me. The glory that you have given me I have given them, so that they may be one, as we are one, I in them and you in me, that they may become completely one, so that the world may know that you have sent me and have loved them even as you have loved me” (John 17:11-12, 20-23, NRSV). </a:t>
            </a:r>
          </a:p>
          <a:p>
            <a:endParaRPr lang="en-US" dirty="0"/>
          </a:p>
          <a:p>
            <a:r>
              <a:rPr lang="en-US" dirty="0"/>
              <a:t>Then they left the Table and went out into the world. Jesus knew that if they stayed connected with one another, they would accomplish amazing things for his kingdom. But if they split up, they would accomplish nothing and be lost themselves from his fellowship.  </a:t>
            </a:r>
          </a:p>
          <a:p>
            <a:endParaRPr lang="en-US" dirty="0"/>
          </a:p>
          <a:p>
            <a:r>
              <a:rPr lang="en-US" dirty="0"/>
              <a:t>When we celebrate the sacrament of the Lord’s Supper, it is a sacrament of connection, the sacrament of unity with Christ and with one another. We come to the Table, bringing offerings of bread and wine to be consecrated. The bread of heaven is broken for us, and the fruit of the vine is poured and then distributed and shared. When we share Christ’s body and blood, we are united, bound together, connected in Christ’s body and blood, and we receive spiritual nourishment for doing Christ’s work in our world.  </a:t>
            </a:r>
          </a:p>
          <a:p>
            <a:endParaRPr lang="en-US" dirty="0"/>
          </a:p>
          <a:p>
            <a:r>
              <a:rPr lang="en-US" dirty="0"/>
              <a:t>In the same way, in The United Methodist Church, we are united, bound together, connected. We call ourselves a connection. And we bring offerings of prayers, presence, financial and spiritual gifts, service, and witness. These are also gathered at a table – they</a:t>
            </a:r>
            <a:r>
              <a:rPr lang="en-US" baseline="0" dirty="0"/>
              <a:t> are</a:t>
            </a:r>
            <a:r>
              <a:rPr lang="en-US" dirty="0"/>
              <a:t> called the administrative board or ad council, annual conference or General Conference, or something else – they are consecrated to Christ’s service, divided, and shared. And so, connected, united, we accomplish amazing things for Christ’s kingdom. Separately, we could accomplish nothing and would be lost ourselves from Christ’s fellowship. Let us pray as we sing… </a:t>
            </a:r>
          </a:p>
          <a:p>
            <a:endParaRPr lang="en-US" dirty="0"/>
          </a:p>
          <a:p>
            <a:r>
              <a:rPr lang="en-US" dirty="0"/>
              <a:t>[Select one of the following songs:]  </a:t>
            </a:r>
          </a:p>
          <a:p>
            <a:r>
              <a:rPr lang="en-US" dirty="0"/>
              <a:t>“Bind Us Together,” 2226 in </a:t>
            </a:r>
            <a:r>
              <a:rPr lang="en-US" i="1" dirty="0"/>
              <a:t>The Faith We Sing </a:t>
            </a:r>
          </a:p>
          <a:p>
            <a:r>
              <a:rPr lang="en-US" dirty="0"/>
              <a:t>“Blest Be the Tie that Binds,” </a:t>
            </a:r>
            <a:r>
              <a:rPr lang="en-US" i="1" dirty="0"/>
              <a:t>United Methodist Hymnal</a:t>
            </a:r>
            <a:r>
              <a:rPr lang="en-US" dirty="0"/>
              <a:t>, 557 </a:t>
            </a:r>
          </a:p>
          <a:p>
            <a:r>
              <a:rPr lang="en-US" dirty="0"/>
              <a:t>“We Are the Church,” </a:t>
            </a:r>
            <a:r>
              <a:rPr lang="en-US" i="1" dirty="0"/>
              <a:t>United Methodist Hymnal</a:t>
            </a:r>
            <a:r>
              <a:rPr lang="en-US" dirty="0"/>
              <a:t>, 558 </a:t>
            </a:r>
          </a:p>
          <a:p>
            <a:r>
              <a:rPr lang="en-US" dirty="0"/>
              <a:t>“Jesus, United by Thy Grace,” </a:t>
            </a:r>
            <a:r>
              <a:rPr lang="en-US" i="1" dirty="0"/>
              <a:t>United Methodist Hymnal</a:t>
            </a:r>
            <a:r>
              <a:rPr lang="en-US" dirty="0"/>
              <a:t>,  561 </a:t>
            </a:r>
          </a:p>
          <a:p>
            <a:r>
              <a:rPr lang="en-US" dirty="0"/>
              <a:t>“Blest Be the Dear Uniting Love,” </a:t>
            </a:r>
            <a:r>
              <a:rPr lang="en-US" i="1" dirty="0"/>
              <a:t>United Methodist Hymnal</a:t>
            </a:r>
            <a:r>
              <a:rPr lang="en-US" dirty="0"/>
              <a:t>,  566 </a:t>
            </a:r>
          </a:p>
          <a:p>
            <a:r>
              <a:rPr lang="en-US" dirty="0"/>
              <a:t> </a:t>
            </a:r>
          </a:p>
        </p:txBody>
      </p:sp>
      <p:sp>
        <p:nvSpPr>
          <p:cNvPr id="4" name="Slide Number Placeholder 3"/>
          <p:cNvSpPr>
            <a:spLocks noGrp="1"/>
          </p:cNvSpPr>
          <p:nvPr>
            <p:ph type="sldNum" sz="quarter" idx="10"/>
          </p:nvPr>
        </p:nvSpPr>
        <p:spPr/>
        <p:txBody>
          <a:bodyPr/>
          <a:lstStyle/>
          <a:p>
            <a:fld id="{36F22888-E826-FB40-BAF4-ED638D1B1E99}" type="slidenum">
              <a:rPr lang="en-US" smtClean="0"/>
              <a:t>5</a:t>
            </a:fld>
            <a:endParaRPr lang="en-US" dirty="0"/>
          </a:p>
        </p:txBody>
      </p:sp>
    </p:spTree>
    <p:extLst>
      <p:ext uri="{BB962C8B-B14F-4D97-AF65-F5344CB8AC3E}">
        <p14:creationId xmlns:p14="http://schemas.microsoft.com/office/powerpoint/2010/main" val="23924630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with participants the idea that what we call The United Methodist Church  </a:t>
            </a:r>
          </a:p>
          <a:p>
            <a:r>
              <a:rPr lang="en-US" dirty="0"/>
              <a:t>	 Is not a church in the European sense of a national, tax-supported church to which citizens are expected to belong (like the Church of England), nor in the Orthodox sense of an ethnic, national church to which all members of an ethnic group belong (like the Russian Orthodox Church).  </a:t>
            </a:r>
          </a:p>
          <a:p>
            <a:r>
              <a:rPr lang="en-US" dirty="0"/>
              <a:t>	 Nor is it a sect in the sense of a small, defensive minority within the boundaries of a national or ethnic church.  </a:t>
            </a:r>
          </a:p>
          <a:p>
            <a:r>
              <a:rPr lang="en-US" dirty="0"/>
              <a:t>	 Nor is it a mystical cult focused on one leader, although we appreciate and celebrate the influence of the Wesleys and Asbury, Albright, Otterbein, and Boehm.  </a:t>
            </a:r>
          </a:p>
          <a:p>
            <a:r>
              <a:rPr lang="en-US" dirty="0"/>
              <a:t>	 Rather, when the United States declared its independence from Great Britain with the principle of separation of church and state, something new was born: the denomination, a completely voluntary association. Frank says, “Methodism was the quintessential American voluntary association” (p. 67). </a:t>
            </a:r>
          </a:p>
          <a:p>
            <a:endParaRPr lang="en-US" dirty="0"/>
          </a:p>
          <a:p>
            <a:r>
              <a:rPr lang="en-US" dirty="0"/>
              <a:t>Ask the class: “What do denominations do for us? What’s their purpose?”  </a:t>
            </a:r>
          </a:p>
          <a:p>
            <a:r>
              <a:rPr lang="en-US" dirty="0"/>
              <a:t>Answers could include suggestions such as:  </a:t>
            </a:r>
          </a:p>
          <a:p>
            <a:pPr marL="171450" indent="-171450">
              <a:buFont typeface="Wingdings" panose="05000000000000000000" pitchFamily="2" charset="2"/>
              <a:buChar char="Ø"/>
            </a:pPr>
            <a:r>
              <a:rPr lang="en-US" dirty="0"/>
              <a:t>training and ordaining clergy and holding them accountable for their theology and their behavior  (that is, church discipline) </a:t>
            </a:r>
          </a:p>
          <a:p>
            <a:pPr marL="171450" indent="-171450">
              <a:buFont typeface="Wingdings" panose="05000000000000000000" pitchFamily="2" charset="2"/>
              <a:buChar char="Ø"/>
            </a:pPr>
            <a:r>
              <a:rPr lang="en-US" dirty="0"/>
              <a:t>deploying (or providing a framework for deploying) clergy </a:t>
            </a:r>
          </a:p>
          <a:p>
            <a:pPr marL="171450" indent="-171450">
              <a:buFont typeface="Wingdings" panose="05000000000000000000" pitchFamily="2" charset="2"/>
              <a:buChar char="Ø"/>
            </a:pPr>
            <a:r>
              <a:rPr lang="en-US" dirty="0"/>
              <a:t>organizing and sending missions to evangelize and plant new congregations </a:t>
            </a:r>
          </a:p>
          <a:p>
            <a:pPr marL="171450" indent="-171450">
              <a:buFont typeface="Wingdings" panose="05000000000000000000" pitchFamily="2" charset="2"/>
              <a:buChar char="Ø"/>
            </a:pPr>
            <a:r>
              <a:rPr lang="en-US" dirty="0"/>
              <a:t>providing accountability for and efficient use of funds raised (church discipline) </a:t>
            </a:r>
          </a:p>
          <a:p>
            <a:pPr marL="171450" indent="-171450">
              <a:buFont typeface="Wingdings" panose="05000000000000000000" pitchFamily="2" charset="2"/>
              <a:buChar char="Ø"/>
            </a:pPr>
            <a:r>
              <a:rPr lang="en-US" dirty="0"/>
              <a:t>creating church institutions (hospitals, schools, charities) </a:t>
            </a:r>
          </a:p>
          <a:p>
            <a:pPr marL="171450" indent="-171450">
              <a:buFont typeface="Wingdings" panose="05000000000000000000" pitchFamily="2" charset="2"/>
              <a:buChar char="Ø"/>
            </a:pPr>
            <a:r>
              <a:rPr lang="en-US" dirty="0"/>
              <a:t>providing training and resources for members’ ministries (such as Lay Academy) </a:t>
            </a:r>
          </a:p>
          <a:p>
            <a:pPr marL="171450" indent="-171450">
              <a:buFont typeface="Wingdings" panose="05000000000000000000" pitchFamily="2" charset="2"/>
              <a:buChar char="Ø"/>
            </a:pPr>
            <a:r>
              <a:rPr lang="en-US" dirty="0"/>
              <a:t>handling pension funds for clergy and lay employees </a:t>
            </a:r>
          </a:p>
          <a:p>
            <a:pPr marL="171450" indent="-171450">
              <a:buFont typeface="Wingdings" panose="05000000000000000000" pitchFamily="2" charset="2"/>
              <a:buChar char="Ø"/>
            </a:pPr>
            <a:r>
              <a:rPr lang="en-US" dirty="0"/>
              <a:t>continuing the theology and culture of the denomination through resources for practicing the faith: books, hymnals, liturgy, Sunday school materials, web resources, publications, etc. (church discipline) </a:t>
            </a:r>
          </a:p>
          <a:p>
            <a:pPr marL="171450" indent="-171450">
              <a:buFont typeface="Wingdings" panose="05000000000000000000" pitchFamily="2" charset="2"/>
              <a:buChar char="Ø"/>
            </a:pPr>
            <a:r>
              <a:rPr lang="en-US" dirty="0"/>
              <a:t>providing a sense of unity around shared mission, theology, and culture </a:t>
            </a:r>
          </a:p>
          <a:p>
            <a:pPr marL="171450" indent="-171450">
              <a:buFont typeface="Wingdings" panose="05000000000000000000" pitchFamily="2" charset="2"/>
              <a:buChar char="Ø"/>
            </a:pPr>
            <a:r>
              <a:rPr lang="en-US" dirty="0"/>
              <a:t>marketing – at least a beginning expectation, as people move into a new community, that a church will be similar to others of its denomination in theology, practice, and culture </a:t>
            </a:r>
          </a:p>
          <a:p>
            <a:pPr marL="171450" indent="-171450">
              <a:buFont typeface="Wingdings" panose="05000000000000000000" pitchFamily="2" charset="2"/>
              <a:buChar char="Ø"/>
            </a:pPr>
            <a:r>
              <a:rPr lang="en-US" dirty="0"/>
              <a:t>presenting an identity, a face to the wider culture, with hoped-for influence  </a:t>
            </a:r>
          </a:p>
          <a:p>
            <a:pPr marL="171450" indent="-171450">
              <a:buFont typeface="Wingdings" panose="05000000000000000000" pitchFamily="2" charset="2"/>
              <a:buChar char="Ø"/>
            </a:pPr>
            <a:r>
              <a:rPr lang="en-US" dirty="0"/>
              <a:t>opportunities for assembly, inspiration, and fellowship (conferences)</a:t>
            </a:r>
          </a:p>
        </p:txBody>
      </p:sp>
      <p:sp>
        <p:nvSpPr>
          <p:cNvPr id="4" name="Slide Number Placeholder 3"/>
          <p:cNvSpPr>
            <a:spLocks noGrp="1"/>
          </p:cNvSpPr>
          <p:nvPr>
            <p:ph type="sldNum" sz="quarter" idx="10"/>
          </p:nvPr>
        </p:nvSpPr>
        <p:spPr/>
        <p:txBody>
          <a:bodyPr/>
          <a:lstStyle/>
          <a:p>
            <a:fld id="{36F22888-E826-FB40-BAF4-ED638D1B1E99}" type="slidenum">
              <a:rPr lang="en-US" smtClean="0"/>
              <a:t>6</a:t>
            </a:fld>
            <a:endParaRPr lang="en-US" dirty="0"/>
          </a:p>
        </p:txBody>
      </p:sp>
    </p:spTree>
    <p:extLst>
      <p:ext uri="{BB962C8B-B14F-4D97-AF65-F5344CB8AC3E}">
        <p14:creationId xmlns:p14="http://schemas.microsoft.com/office/powerpoint/2010/main" val="4108737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with participants principles from Chapter 3:  </a:t>
            </a:r>
          </a:p>
          <a:p>
            <a:endParaRPr lang="en-US" dirty="0"/>
          </a:p>
          <a:p>
            <a:r>
              <a:rPr lang="en-US" dirty="0"/>
              <a:t>Now that we know what we expect our denomination to do, the next question is, how does it do all that – which is the subject of this course. The UMC is organized differently from other large voluntary organizations.   </a:t>
            </a:r>
          </a:p>
          <a:p>
            <a:endParaRPr lang="en-US" dirty="0"/>
          </a:p>
          <a:p>
            <a:r>
              <a:rPr lang="en-US" dirty="0"/>
              <a:t>The United Methodist Church has a constitution and a big </a:t>
            </a:r>
            <a:r>
              <a:rPr lang="en-US" i="1" dirty="0"/>
              <a:t>Book of Discipline </a:t>
            </a:r>
            <a:r>
              <a:rPr lang="en-US" dirty="0"/>
              <a:t>with a lot of organizational details. But does it surprise folks to know that The United Methodist Church as a whole does not exist as a legal entity? Invite folks to open the </a:t>
            </a:r>
            <a:r>
              <a:rPr lang="en-US" i="1" dirty="0"/>
              <a:t>Discipline</a:t>
            </a:r>
            <a:r>
              <a:rPr lang="en-US" dirty="0"/>
              <a:t> and briefly run down the contents. Turn to the Constitution and ¶139, which specifies that the UMC has no legal existence as a sue-able entity  (Frank, p. 140).  </a:t>
            </a:r>
          </a:p>
          <a:p>
            <a:r>
              <a:rPr lang="en-US" dirty="0"/>
              <a:t> </a:t>
            </a:r>
          </a:p>
          <a:p>
            <a:r>
              <a:rPr lang="en-US" dirty="0"/>
              <a:t>Then what is The United Methodist Church? What “constitutes” the church?  </a:t>
            </a:r>
          </a:p>
          <a:p>
            <a:r>
              <a:rPr lang="en-US" dirty="0"/>
              <a:t> </a:t>
            </a:r>
          </a:p>
          <a:p>
            <a:r>
              <a:rPr lang="en-US" dirty="0"/>
              <a:t>The church is a connection, but a connection of what? People, generally, don’t get together and incorporate a congregation and then come asking to join the annual conference. And annual conferences didn’t get together and decide to create General Conference or The United Methodist Church. </a:t>
            </a:r>
          </a:p>
        </p:txBody>
      </p:sp>
      <p:sp>
        <p:nvSpPr>
          <p:cNvPr id="4" name="Slide Number Placeholder 3"/>
          <p:cNvSpPr>
            <a:spLocks noGrp="1"/>
          </p:cNvSpPr>
          <p:nvPr>
            <p:ph type="sldNum" sz="quarter" idx="10"/>
          </p:nvPr>
        </p:nvSpPr>
        <p:spPr/>
        <p:txBody>
          <a:bodyPr/>
          <a:lstStyle/>
          <a:p>
            <a:fld id="{36F22888-E826-FB40-BAF4-ED638D1B1E99}" type="slidenum">
              <a:rPr lang="en-US" smtClean="0"/>
              <a:t>7</a:t>
            </a:fld>
            <a:endParaRPr lang="en-US" dirty="0"/>
          </a:p>
        </p:txBody>
      </p:sp>
    </p:spTree>
    <p:extLst>
      <p:ext uri="{BB962C8B-B14F-4D97-AF65-F5344CB8AC3E}">
        <p14:creationId xmlns:p14="http://schemas.microsoft.com/office/powerpoint/2010/main" val="549076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Frank says that, at its roots, the church is an order of missionary preachers. “Mr. Wesley’s Connexion” consisted of all the preachers who were “in connexion” with him. He gathered them annually in conference, for accountability, for teaching, and for assigning them to the circuits to which they were sent. They were, generally, celibate, serving until they married and “settled.” They agreed to go where they were sent, and Wesley agreed to send them.  </a:t>
            </a:r>
          </a:p>
          <a:p>
            <a:endParaRPr lang="en-US" dirty="0"/>
          </a:p>
          <a:p>
            <a:r>
              <a:rPr lang="en-US" dirty="0"/>
              <a:t>After the revolution in America, the preachers of the connection met together in conference in Baltimore at Christmas, 1784, ordained Francis Asbury an elder in the church, and elected him to the office to which John Wesley had appointed him: superintendent (though he quickly began to be called bishop).  </a:t>
            </a:r>
          </a:p>
          <a:p>
            <a:endParaRPr lang="en-US" dirty="0"/>
          </a:p>
          <a:p>
            <a:r>
              <a:rPr lang="en-US" dirty="0"/>
              <a:t>And so it was the order of missionary preachers, meeting in conference, that constituted the Methodist Episcopal Church. The principle was the same in the Evangelical and United Brethren traditions. Still today, ordained clergy (elders and deacons) hold their membership only in their annual conference. Bishops’ membership is in the Council of Bishops. </a:t>
            </a:r>
          </a:p>
          <a:p>
            <a:endParaRPr lang="en-US" dirty="0"/>
          </a:p>
          <a:p>
            <a:r>
              <a:rPr lang="en-US" dirty="0"/>
              <a:t>The history of the next 300 years is not part of this course, but is taken up in </a:t>
            </a:r>
            <a:r>
              <a:rPr lang="en-US" i="1" dirty="0"/>
              <a:t>Living Our United Methodist Beliefs</a:t>
            </a:r>
            <a:r>
              <a:rPr lang="en-US" dirty="0"/>
              <a:t>. Although a lot has happened in those years– laypeople </a:t>
            </a:r>
          </a:p>
          <a:p>
            <a:r>
              <a:rPr lang="en-US" dirty="0"/>
              <a:t>are now half of all members of annual conference</a:t>
            </a:r>
            <a:r>
              <a:rPr lang="en-US" baseline="0" dirty="0"/>
              <a:t> </a:t>
            </a:r>
            <a:r>
              <a:rPr lang="en-US" dirty="0"/>
              <a:t>and can almost always out-vote clergy if they wish, since many retired clergy don’t attend – our church is still, in a basic sense, an order of missionary preachers covenanting together in conference. </a:t>
            </a:r>
          </a:p>
        </p:txBody>
      </p:sp>
      <p:sp>
        <p:nvSpPr>
          <p:cNvPr id="4" name="Slide Number Placeholder 3"/>
          <p:cNvSpPr>
            <a:spLocks noGrp="1"/>
          </p:cNvSpPr>
          <p:nvPr>
            <p:ph type="sldNum" sz="quarter" idx="10"/>
          </p:nvPr>
        </p:nvSpPr>
        <p:spPr/>
        <p:txBody>
          <a:bodyPr/>
          <a:lstStyle/>
          <a:p>
            <a:fld id="{36F22888-E826-FB40-BAF4-ED638D1B1E99}" type="slidenum">
              <a:rPr lang="en-US" smtClean="0"/>
              <a:t>8</a:t>
            </a:fld>
            <a:endParaRPr lang="en-US" dirty="0"/>
          </a:p>
        </p:txBody>
      </p:sp>
    </p:spTree>
    <p:extLst>
      <p:ext uri="{BB962C8B-B14F-4D97-AF65-F5344CB8AC3E}">
        <p14:creationId xmlns:p14="http://schemas.microsoft.com/office/powerpoint/2010/main" val="3548204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Wesley’s principle of “holy conferencing” pervades the church at every level:  </a:t>
            </a:r>
          </a:p>
          <a:p>
            <a:pPr marL="457200" lvl="1" indent="0">
              <a:buFont typeface="Arial" panose="020B0604020202020204" pitchFamily="34" charset="0"/>
              <a:buNone/>
            </a:pPr>
            <a:endParaRPr lang="en-US" dirty="0"/>
          </a:p>
          <a:p>
            <a:pPr marL="628650" lvl="1" indent="-171450">
              <a:buFont typeface="Arial" panose="020B0604020202020204" pitchFamily="34" charset="0"/>
              <a:buChar char="•"/>
            </a:pPr>
            <a:r>
              <a:rPr lang="en-US" dirty="0"/>
              <a:t>Small groups – the Wesleyan “classes” and “bands” making up the local society (now experiencing a renaissance) </a:t>
            </a:r>
          </a:p>
          <a:p>
            <a:pPr marL="628650" lvl="1" indent="-171450">
              <a:buFont typeface="Arial" panose="020B0604020202020204" pitchFamily="34" charset="0"/>
              <a:buChar char="•"/>
            </a:pPr>
            <a:r>
              <a:rPr lang="en-US" dirty="0"/>
              <a:t>Charge conference, the congregation or congregations assigned to the “charge” of a preacher, at the local level </a:t>
            </a:r>
          </a:p>
          <a:p>
            <a:pPr marL="628650" lvl="1" indent="-171450">
              <a:buFont typeface="Arial" panose="020B0604020202020204" pitchFamily="34" charset="0"/>
              <a:buChar char="•"/>
            </a:pPr>
            <a:r>
              <a:rPr lang="en-US" dirty="0"/>
              <a:t>Districts – which don’t meet in conference but have important committee functions in screening candidates for ministry, encouraging and training laypeople, etc. – District Committee on Ministry (DCOM), Lay Academy </a:t>
            </a:r>
          </a:p>
          <a:p>
            <a:pPr marL="628650" lvl="1" indent="-171450">
              <a:buFont typeface="Arial" panose="020B0604020202020204" pitchFamily="34" charset="0"/>
              <a:buChar char="•"/>
            </a:pPr>
            <a:r>
              <a:rPr lang="en-US" dirty="0"/>
              <a:t>Annual conference at the geographic area level: the locus of the preachers’ covenant </a:t>
            </a:r>
          </a:p>
          <a:p>
            <a:pPr marL="628650" lvl="1" indent="-171450">
              <a:buFont typeface="Arial" panose="020B0604020202020204" pitchFamily="34" charset="0"/>
              <a:buChar char="•"/>
            </a:pPr>
            <a:r>
              <a:rPr lang="en-US" dirty="0"/>
              <a:t>Jurisdictional and central conferences at the regional or national level  (the function of jurisdictional conferences in electing and assigning bishops; they may do programming but only Southeastern Jurisdiction does)  (the function of central conferences in making culturally appropriate changes to the </a:t>
            </a:r>
            <a:r>
              <a:rPr lang="en-US" i="1" dirty="0"/>
              <a:t>Discipline</a:t>
            </a:r>
            <a:r>
              <a:rPr lang="en-US" dirty="0"/>
              <a:t> for their context)</a:t>
            </a:r>
          </a:p>
          <a:p>
            <a:pPr marL="628650" lvl="1" indent="-171450">
              <a:buFont typeface="Arial" panose="020B0604020202020204" pitchFamily="34" charset="0"/>
              <a:buChar char="•"/>
            </a:pPr>
            <a:r>
              <a:rPr lang="en-US" dirty="0"/>
              <a:t>General Conference of the whole worldwide church</a:t>
            </a:r>
          </a:p>
        </p:txBody>
      </p:sp>
      <p:sp>
        <p:nvSpPr>
          <p:cNvPr id="4" name="Slide Number Placeholder 3"/>
          <p:cNvSpPr>
            <a:spLocks noGrp="1"/>
          </p:cNvSpPr>
          <p:nvPr>
            <p:ph type="sldNum" sz="quarter" idx="10"/>
          </p:nvPr>
        </p:nvSpPr>
        <p:spPr/>
        <p:txBody>
          <a:bodyPr/>
          <a:lstStyle/>
          <a:p>
            <a:fld id="{36F22888-E826-FB40-BAF4-ED638D1B1E99}" type="slidenum">
              <a:rPr lang="en-US" smtClean="0"/>
              <a:t>9</a:t>
            </a:fld>
            <a:endParaRPr lang="en-US" dirty="0"/>
          </a:p>
        </p:txBody>
      </p:sp>
    </p:spTree>
    <p:extLst>
      <p:ext uri="{BB962C8B-B14F-4D97-AF65-F5344CB8AC3E}">
        <p14:creationId xmlns:p14="http://schemas.microsoft.com/office/powerpoint/2010/main" val="796017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 up into small groups. Have the groups discuss the following questions:</a:t>
            </a:r>
          </a:p>
          <a:p>
            <a:r>
              <a:rPr lang="en-US" dirty="0"/>
              <a:t>Why do we do this? What are the benefits of this kind of layered organization and connection? What are the drawbacks? </a:t>
            </a:r>
          </a:p>
          <a:p>
            <a:endParaRPr lang="en-US" dirty="0"/>
          </a:p>
          <a:p>
            <a:r>
              <a:rPr lang="en-US" dirty="0"/>
              <a:t>In the whole group, receive reports from the groups. Be sure these points are covered under “benefits”:   </a:t>
            </a:r>
          </a:p>
          <a:p>
            <a:pPr marL="171450" indent="-171450">
              <a:buFont typeface="Arial" panose="020B0604020202020204" pitchFamily="34" charset="0"/>
              <a:buChar char="•"/>
            </a:pPr>
            <a:r>
              <a:rPr lang="en-US" dirty="0"/>
              <a:t>The clergy appointment system, itineracy or itinerancy, avoids the expense in time and money that “call” systems impose on local churches. (Also, if an appointment doesn’t work out, the people can blame the cabinet instead of one another!) And it enables sending preachers to plant new churches.  </a:t>
            </a:r>
          </a:p>
          <a:p>
            <a:pPr marL="171450" indent="-171450">
              <a:buFont typeface="Arial" panose="020B0604020202020204" pitchFamily="34" charset="0"/>
              <a:buChar char="•"/>
            </a:pPr>
            <a:r>
              <a:rPr lang="en-US" dirty="0"/>
              <a:t>Clergy are thoroughly vetted before being ordained, and if they become untrustworthy, they are accountable —there is someone to complain to, who will take action if warranted.  </a:t>
            </a:r>
          </a:p>
          <a:p>
            <a:pPr marL="171450" indent="-171450">
              <a:buFont typeface="Arial" panose="020B0604020202020204" pitchFamily="34" charset="0"/>
              <a:buChar char="•"/>
            </a:pPr>
            <a:r>
              <a:rPr lang="en-US" dirty="0"/>
              <a:t>Even small-membership congregations can have pastoral leadership. </a:t>
            </a:r>
          </a:p>
          <a:p>
            <a:pPr marL="171450" indent="-171450">
              <a:buFont typeface="Arial" panose="020B0604020202020204" pitchFamily="34" charset="0"/>
              <a:buChar char="•"/>
            </a:pPr>
            <a:r>
              <a:rPr lang="en-US" dirty="0"/>
              <a:t>Even small-membership congregations can be part of a worldwide mission and ministry and accomplish great things together that none could do separately.  </a:t>
            </a:r>
          </a:p>
          <a:p>
            <a:pPr marL="171450" indent="-171450">
              <a:buFont typeface="Arial" panose="020B0604020202020204" pitchFamily="34" charset="0"/>
              <a:buChar char="•"/>
            </a:pPr>
            <a:r>
              <a:rPr lang="en-US" dirty="0"/>
              <a:t>The conference provides services to local churches, including: _______________  (Be sure you know your conference’s services!) </a:t>
            </a:r>
          </a:p>
        </p:txBody>
      </p:sp>
      <p:sp>
        <p:nvSpPr>
          <p:cNvPr id="4" name="Slide Number Placeholder 3"/>
          <p:cNvSpPr>
            <a:spLocks noGrp="1"/>
          </p:cNvSpPr>
          <p:nvPr>
            <p:ph type="sldNum" sz="quarter" idx="10"/>
          </p:nvPr>
        </p:nvSpPr>
        <p:spPr/>
        <p:txBody>
          <a:bodyPr/>
          <a:lstStyle/>
          <a:p>
            <a:fld id="{36F22888-E826-FB40-BAF4-ED638D1B1E99}" type="slidenum">
              <a:rPr lang="en-US" smtClean="0"/>
              <a:t>10</a:t>
            </a:fld>
            <a:endParaRPr lang="en-US" dirty="0"/>
          </a:p>
        </p:txBody>
      </p:sp>
    </p:spTree>
    <p:extLst>
      <p:ext uri="{BB962C8B-B14F-4D97-AF65-F5344CB8AC3E}">
        <p14:creationId xmlns:p14="http://schemas.microsoft.com/office/powerpoint/2010/main" val="2096635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Spend some time discussing the organization of your specific annual conference: its districts, district superintendents, the function of the superintendents, the bishop’s cabinet, your conference boundaries and headquarters offices, your bishop (does your bishop preside over an “area” – more than one conference?), your jurisdiction or central conference.  Have maps! </a:t>
            </a:r>
          </a:p>
          <a:p>
            <a:endParaRPr lang="en-US" dirty="0"/>
          </a:p>
          <a:p>
            <a:r>
              <a:rPr lang="en-US" dirty="0"/>
              <a:t>Ask students to share what they know about each of these conferences. Do any of them serve on district or conference committees? Do they hold offices that must report at charge conference?</a:t>
            </a:r>
          </a:p>
          <a:p>
            <a:endParaRPr lang="en-US" dirty="0"/>
          </a:p>
          <a:p>
            <a:r>
              <a:rPr lang="en-US" dirty="0"/>
              <a:t>Say: “Despite the democratic conferencing principle, the United Methodist connection is an amalgam, a practical synthesis, of conferences and the episcopal principle, which we’ll take up next.”  </a:t>
            </a:r>
          </a:p>
          <a:p>
            <a:endParaRPr lang="en-US" dirty="0"/>
          </a:p>
          <a:p>
            <a:r>
              <a:rPr lang="en-US" dirty="0"/>
              <a:t>Ask students to read Chapter 7, pages 195-218, Chapter 8 and Chapter 10 for next time. Assure them that this is the longest assignment of the class. Ask for prayer concerns, and close with prayer. </a:t>
            </a:r>
          </a:p>
        </p:txBody>
      </p:sp>
      <p:sp>
        <p:nvSpPr>
          <p:cNvPr id="4" name="Slide Number Placeholder 3"/>
          <p:cNvSpPr>
            <a:spLocks noGrp="1"/>
          </p:cNvSpPr>
          <p:nvPr>
            <p:ph type="sldNum" sz="quarter" idx="10"/>
          </p:nvPr>
        </p:nvSpPr>
        <p:spPr/>
        <p:txBody>
          <a:bodyPr/>
          <a:lstStyle/>
          <a:p>
            <a:fld id="{36F22888-E826-FB40-BAF4-ED638D1B1E99}" type="slidenum">
              <a:rPr lang="en-US" smtClean="0"/>
              <a:t>11</a:t>
            </a:fld>
            <a:endParaRPr lang="en-US" dirty="0"/>
          </a:p>
        </p:txBody>
      </p:sp>
    </p:spTree>
    <p:extLst>
      <p:ext uri="{BB962C8B-B14F-4D97-AF65-F5344CB8AC3E}">
        <p14:creationId xmlns:p14="http://schemas.microsoft.com/office/powerpoint/2010/main" val="383622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this session, students will understand the uniqueness and purpose of the episcopacy, the itineracy and appointment process, ordering of ministry, and annual conference. </a:t>
            </a:r>
          </a:p>
        </p:txBody>
      </p:sp>
      <p:sp>
        <p:nvSpPr>
          <p:cNvPr id="4" name="Slide Number Placeholder 3"/>
          <p:cNvSpPr>
            <a:spLocks noGrp="1"/>
          </p:cNvSpPr>
          <p:nvPr>
            <p:ph type="sldNum" sz="quarter" idx="10"/>
          </p:nvPr>
        </p:nvSpPr>
        <p:spPr/>
        <p:txBody>
          <a:bodyPr/>
          <a:lstStyle/>
          <a:p>
            <a:fld id="{36F22888-E826-FB40-BAF4-ED638D1B1E99}" type="slidenum">
              <a:rPr lang="en-US" smtClean="0"/>
              <a:t>12</a:t>
            </a:fld>
            <a:endParaRPr lang="en-US" dirty="0"/>
          </a:p>
        </p:txBody>
      </p:sp>
    </p:spTree>
    <p:extLst>
      <p:ext uri="{BB962C8B-B14F-4D97-AF65-F5344CB8AC3E}">
        <p14:creationId xmlns:p14="http://schemas.microsoft.com/office/powerpoint/2010/main" val="3081947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Apostle Paul, on his last journey to Jerusalem, wanted to meet with the leaders of the church at Ephesus, but he was in a hurry. So he stopped at the harbor of Miletus. Luke reports in Acts 20:17-32:  </a:t>
            </a:r>
          </a:p>
          <a:p>
            <a:endParaRPr lang="en-US" dirty="0"/>
          </a:p>
          <a:p>
            <a:pPr lvl="1"/>
            <a:r>
              <a:rPr lang="en-US" dirty="0"/>
              <a:t>From Miletus he sent a message to Ephesus, asking the elders of the church to meet him. When they came to him, he said to them: </a:t>
            </a:r>
          </a:p>
          <a:p>
            <a:pPr lvl="1"/>
            <a:r>
              <a:rPr lang="en-US" dirty="0"/>
              <a:t>‘You yourselves know how I lived among you the entire time from the first day that I set foot in Asia, serving the Lord with all humility and with tears… as I testified to both Jews and Greeks about repentance toward God and faith toward our Lord Jesus. And now, as a captive to the Spirit, I am on my way to Jerusalem, not knowing what will happen to me there, except that the Holy Spirit testifies to me in every city that imprisonment and persecutions are waiting for me. But I do not count my life of any value to myself, if only I may finish my course and the ministry that I received from the Lord Jesus, to testify to the good news of God’s grace. </a:t>
            </a:r>
          </a:p>
          <a:p>
            <a:pPr lvl="1"/>
            <a:endParaRPr lang="en-US" dirty="0"/>
          </a:p>
          <a:p>
            <a:pPr lvl="1"/>
            <a:r>
              <a:rPr lang="en-US" dirty="0"/>
              <a:t>‘And now I know that none of you, among whom I have gone about proclaiming the kingdom, will ever see my face again… Keep watch over yourselves and over all the flock, of which the Holy Spirit has made you overseers, to shepherd the church of God that he obtained with the blood of his own Son. I know that after I have gone, savage wolves will come in among you, not sparing the flock.  Some even from your own group will come distorting the truth in order to entice the disciples to follow them.  Therefore be alert, remembering that for three years I did not cease night or day to warn everyone with tears.  And now I commend you to God and to the message of his grace, a message that is able to build you up and to give you the inheritance among all who are sanctified.’ </a:t>
            </a:r>
          </a:p>
          <a:p>
            <a:endParaRPr lang="en-US" dirty="0"/>
          </a:p>
          <a:p>
            <a:r>
              <a:rPr lang="en-US" dirty="0"/>
              <a:t>The church appoints shepherds – which is what “pastor” means – and chief shepherds, who are named bishops – for the work of overseeing the spiritual well-being and the ministries of God’s people. Paul calls such leaders “overseers,” and though the names and processes may have changed, his warning to “Keep watch over yourselves and over all the flock” still expresses the duty of bishops and their assistants, the district superintendents. </a:t>
            </a:r>
          </a:p>
          <a:p>
            <a:endParaRPr lang="en-US" dirty="0"/>
          </a:p>
          <a:p>
            <a:r>
              <a:rPr lang="en-US" dirty="0"/>
              <a:t>The symbol of the bishop is the crozier, (KROH-zhih-er), a staff shaped like a shepherd’s crook, symbolizing the responsibility of the bishop as chief shepherd of the flock of Christ’s church. In The United Methodist Church, bishops are not a separate order of clergy. They are simply consecrated as bishops, not ordained, for the work of superintendency.  </a:t>
            </a:r>
          </a:p>
          <a:p>
            <a:endParaRPr lang="en-US" dirty="0"/>
          </a:p>
          <a:p>
            <a:r>
              <a:rPr lang="en-US" dirty="0"/>
              <a:t>They remain ordained elders among other elders, set aside, not as the only shepherds, but leading shepherds. The logo of the episcopacy in The United Methodist Church  is shaped like a shield with a crosier running through it, and the symbols of Christ – the Chi Rho in the shape of the cross – and of the Father, the Alpha and Omega (Rev. 1:8) – on a background of red, a symbol of the Holy Spirit.  </a:t>
            </a:r>
          </a:p>
          <a:p>
            <a:endParaRPr lang="en-US" dirty="0"/>
          </a:p>
          <a:p>
            <a:r>
              <a:rPr lang="en-US" dirty="0"/>
              <a:t>Let us close by praying the prayer contained in one of these ordination hymns:  “God the Spirit, Guide and Guardian,” </a:t>
            </a:r>
            <a:r>
              <a:rPr lang="en-US" i="1" dirty="0"/>
              <a:t>United Methodist Hymnal</a:t>
            </a:r>
            <a:r>
              <a:rPr lang="en-US" dirty="0"/>
              <a:t>,</a:t>
            </a:r>
            <a:r>
              <a:rPr lang="en-US" baseline="0" dirty="0"/>
              <a:t> </a:t>
            </a:r>
            <a:r>
              <a:rPr lang="en-US" dirty="0"/>
              <a:t>648; “ Lord, You Give the Great Commission,” vs. 1, 2, 4, </a:t>
            </a:r>
            <a:r>
              <a:rPr lang="en-US" i="1" dirty="0"/>
              <a:t>United Methodist Hymnal,</a:t>
            </a:r>
            <a:r>
              <a:rPr lang="en-US" baseline="0" dirty="0"/>
              <a:t> </a:t>
            </a:r>
            <a:r>
              <a:rPr lang="en-US" dirty="0"/>
              <a:t>584. </a:t>
            </a:r>
          </a:p>
        </p:txBody>
      </p:sp>
      <p:sp>
        <p:nvSpPr>
          <p:cNvPr id="4" name="Slide Number Placeholder 3"/>
          <p:cNvSpPr>
            <a:spLocks noGrp="1"/>
          </p:cNvSpPr>
          <p:nvPr>
            <p:ph type="sldNum" sz="quarter" idx="10"/>
          </p:nvPr>
        </p:nvSpPr>
        <p:spPr/>
        <p:txBody>
          <a:bodyPr/>
          <a:lstStyle/>
          <a:p>
            <a:fld id="{36F22888-E826-FB40-BAF4-ED638D1B1E99}" type="slidenum">
              <a:rPr lang="en-US" smtClean="0"/>
              <a:t>13</a:t>
            </a:fld>
            <a:endParaRPr lang="en-US" dirty="0"/>
          </a:p>
        </p:txBody>
      </p:sp>
    </p:spTree>
    <p:extLst>
      <p:ext uri="{BB962C8B-B14F-4D97-AF65-F5344CB8AC3E}">
        <p14:creationId xmlns:p14="http://schemas.microsoft.com/office/powerpoint/2010/main" val="4512593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participants: “What do we know about the episcopacy?”  In the discussion, be sure to cover these points – OR,  summarize these points about the United Methodist episcopacy:  </a:t>
            </a:r>
          </a:p>
          <a:p>
            <a:endParaRPr lang="en-US" dirty="0"/>
          </a:p>
          <a:p>
            <a:r>
              <a:rPr lang="en-US" dirty="0"/>
              <a:t>United Methodist bishops in the United States have life tenure (but are elected for terms in other countries) – but remain elders. Their membership is in the Council of Bishops. </a:t>
            </a:r>
          </a:p>
          <a:p>
            <a:endParaRPr lang="en-US" dirty="0"/>
          </a:p>
          <a:p>
            <a:r>
              <a:rPr lang="en-US" dirty="0"/>
              <a:t>Bishops’ main power is that of appointing preachers. In appointing authority, John Wesley (who was never called a bishop) and Francis Asbury had absolute power, and that authority, while assisted by the district superintendents, still remains today.  </a:t>
            </a:r>
          </a:p>
          <a:p>
            <a:endParaRPr lang="en-US" dirty="0"/>
          </a:p>
          <a:p>
            <a:r>
              <a:rPr lang="en-US" dirty="0"/>
              <a:t>Bishops ordain clergy, but not alone – always with other bishops, district superintendents, and elders also laying hands on the ordinands.  </a:t>
            </a:r>
          </a:p>
          <a:p>
            <a:endParaRPr lang="en-US" dirty="0"/>
          </a:p>
          <a:p>
            <a:r>
              <a:rPr lang="en-US" dirty="0"/>
              <a:t>Bishops are not administrative CEOs of annual conferences, although they preside at conference sessions and exercise their appointive powers within annual conferences.  </a:t>
            </a:r>
          </a:p>
          <a:p>
            <a:endParaRPr lang="en-US" dirty="0"/>
          </a:p>
          <a:p>
            <a:r>
              <a:rPr lang="en-US" dirty="0"/>
              <a:t>Bishops are elected by jurisdictional conferences and assigned to their “areas” (one or more conferences) by the jurisdictional committee on episcopacy.  </a:t>
            </a:r>
          </a:p>
          <a:p>
            <a:endParaRPr lang="en-US" dirty="0"/>
          </a:p>
          <a:p>
            <a:r>
              <a:rPr lang="en-US" dirty="0"/>
              <a:t>Bishops have tremendous spiritual influence as preachers and teachers. The Council of Bishops has issued pastoral letters that do not speak for the church (only General Conference can do that) but urge consideration as an expression of their wisdom.  </a:t>
            </a:r>
          </a:p>
          <a:p>
            <a:endParaRPr lang="en-US" dirty="0"/>
          </a:p>
          <a:p>
            <a:r>
              <a:rPr lang="en-US" dirty="0"/>
              <a:t>The episcopacy is one of the principles that constitutes the church – after all, its original name was “Methodist Episcopal Church.” Frank says, “The episcopacy is a constitutive principle of United Methodism by traditional practice, influence, and attributed authority far more than by organic law” (Frank, 127). </a:t>
            </a:r>
          </a:p>
          <a:p>
            <a:endParaRPr lang="en-US" dirty="0"/>
          </a:p>
          <a:p>
            <a:r>
              <a:rPr lang="en-US" dirty="0"/>
              <a:t>Ask participants: “When has a bishop’s leadership touched you spiritually? What is going on in your conference that is empowered or enlivened by the bishop?”</a:t>
            </a:r>
          </a:p>
        </p:txBody>
      </p:sp>
      <p:sp>
        <p:nvSpPr>
          <p:cNvPr id="4" name="Slide Number Placeholder 3"/>
          <p:cNvSpPr>
            <a:spLocks noGrp="1"/>
          </p:cNvSpPr>
          <p:nvPr>
            <p:ph type="sldNum" sz="quarter" idx="10"/>
          </p:nvPr>
        </p:nvSpPr>
        <p:spPr/>
        <p:txBody>
          <a:bodyPr/>
          <a:lstStyle/>
          <a:p>
            <a:fld id="{36F22888-E826-FB40-BAF4-ED638D1B1E99}" type="slidenum">
              <a:rPr lang="en-US" smtClean="0"/>
              <a:t>14</a:t>
            </a:fld>
            <a:endParaRPr lang="en-US" dirty="0"/>
          </a:p>
        </p:txBody>
      </p:sp>
    </p:spTree>
    <p:extLst>
      <p:ext uri="{BB962C8B-B14F-4D97-AF65-F5344CB8AC3E}">
        <p14:creationId xmlns:p14="http://schemas.microsoft.com/office/powerpoint/2010/main" val="365617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Outline the appointment process. If your conference’s traditions – or your bishop’s procedures – are a little (or a lot) different from what’s outlined here, explain your procedures instead. If you are a layperson teaching this course, you may wish to check with your pastor about how your conference does appointments. </a:t>
            </a:r>
          </a:p>
          <a:p>
            <a:endParaRPr lang="en-US" dirty="0"/>
          </a:p>
          <a:p>
            <a:r>
              <a:rPr lang="en-US" dirty="0"/>
              <a:t>Each year the church fills out, at charge conference, its church profile form. This is where the church gets the chance to say what is very important to it in pastoral leadership. The cabinet and bishop take these forms seriously. </a:t>
            </a:r>
          </a:p>
          <a:p>
            <a:endParaRPr lang="en-US" dirty="0"/>
          </a:p>
          <a:p>
            <a:r>
              <a:rPr lang="en-US" dirty="0"/>
              <a:t>Each year, each clergy person also fills out a form indicating his or her availability for a move (this doesn’t mean the pastor - or the church - will necessarily get what they ask for).  </a:t>
            </a:r>
          </a:p>
          <a:p>
            <a:endParaRPr lang="en-US" dirty="0"/>
          </a:p>
          <a:p>
            <a:r>
              <a:rPr lang="en-US" dirty="0"/>
              <a:t>The district superintendents, who know the clergy better than the bishop, form the bishop’s cabinet. (Bishops may also meet at times with an “extended cabinet” that includes other conference officers, but that is not about appointments.) Together, the bishop and the cabinet work on appointments.  </a:t>
            </a:r>
          </a:p>
          <a:p>
            <a:endParaRPr lang="en-US" dirty="0"/>
          </a:p>
          <a:p>
            <a:r>
              <a:rPr lang="en-US" dirty="0"/>
              <a:t>Appointment changes may be initiated when:  </a:t>
            </a:r>
          </a:p>
          <a:p>
            <a:pPr marL="171450" indent="-171450">
              <a:buFont typeface="Arial" panose="020B0604020202020204" pitchFamily="34" charset="0"/>
              <a:buChar char="•"/>
            </a:pPr>
            <a:r>
              <a:rPr lang="en-US" dirty="0"/>
              <a:t>a pastor retires or goes on sabbatical leave </a:t>
            </a:r>
          </a:p>
          <a:p>
            <a:pPr marL="171450" indent="-171450">
              <a:buFont typeface="Arial" panose="020B0604020202020204" pitchFamily="34" charset="0"/>
              <a:buChar char="•"/>
            </a:pPr>
            <a:r>
              <a:rPr lang="en-US" dirty="0"/>
              <a:t>a pastor requests a move or a church requests a change </a:t>
            </a:r>
          </a:p>
          <a:p>
            <a:pPr marL="171450" indent="-171450">
              <a:buFont typeface="Arial" panose="020B0604020202020204" pitchFamily="34" charset="0"/>
              <a:buChar char="•"/>
            </a:pPr>
            <a:r>
              <a:rPr lang="en-US" dirty="0"/>
              <a:t>the cabinet feels a particular pastor is needed in a different appointment </a:t>
            </a:r>
          </a:p>
          <a:p>
            <a:pPr marL="171450" indent="-171450">
              <a:buFont typeface="Arial" panose="020B0604020202020204" pitchFamily="34" charset="0"/>
              <a:buChar char="•"/>
            </a:pPr>
            <a:endParaRPr lang="en-US" dirty="0"/>
          </a:p>
          <a:p>
            <a:r>
              <a:rPr lang="en-US" dirty="0"/>
              <a:t>The cabinet and bishop work prayerfully and seriously, trying to match the needs of churches, clergy, and their families. Eventually, they agree to a particular move – and usually, they plan a whole string of moves at the same meeting. The pastor’s district superintendent calls him and (if the proposed move is to a different district) tells the pastor to wait for a call from the DS of the other district. The DS of the church where there is a vacancy calls the pastor and says something like “We would like you to prayerfully consider a move to ______.” This generally means, “You’re moving.” A pastor can raise very serious objections at this point, but they must be very serious indeed. The DS calls the staff-parish chair of the new church and sets a time to meet with the staff-parish relations committee, but without saying who the new pastor is. </a:t>
            </a:r>
          </a:p>
          <a:p>
            <a:endParaRPr lang="en-US" dirty="0"/>
          </a:p>
          <a:p>
            <a:r>
              <a:rPr lang="en-US" dirty="0"/>
              <a:t>Meanwhile, the pastor and spouse are probably feverishly studying the new church’s statistics in the conference Journal, maybe even driving past the church and parsonage – all in great secrecy. Then the DS meets with the pastor and spouse to discuss the new appointment, followed the same evening with the staff-parish committee. The DS brings the pastor and spouse to the committee to “introduce the new pastor.” (The pastor is not a “candidate” or a “proposed” pastor.) If there are very serious reasons that arise in the staff-parish meeting against the appointment, it may be reconsidered, but they must be very serious indeed. If the pastor is going on sabbatical or retiring, his or her current church already knows about the change. Otherwise, the DS calls the staff-parish chair of the pastor’s current church with news of the move, which is not announced until worship the next Sunday. The grieving process begins.  </a:t>
            </a:r>
          </a:p>
          <a:p>
            <a:endParaRPr lang="en-US" dirty="0"/>
          </a:p>
          <a:p>
            <a:r>
              <a:rPr lang="en-US" dirty="0"/>
              <a:t>Simultaneously, the staff-parish chair of the new church announces the name of their new pastor, also not until that same Sunday. The DS calls the next staff-parish chair and pastor in the chain…and so on. Exceptions: founding pastors of megachurches may serve their entire ministries in the same charge. (Their successors will have quite a challenge and will probably serve very short tenures.) If a pastor is moving from one conference to another, the bishop of the receiving conference must ask the bishop of the current conference to make the transfer, and the current conference bishop must agree.) </a:t>
            </a:r>
          </a:p>
        </p:txBody>
      </p:sp>
      <p:sp>
        <p:nvSpPr>
          <p:cNvPr id="4" name="Slide Number Placeholder 3"/>
          <p:cNvSpPr>
            <a:spLocks noGrp="1"/>
          </p:cNvSpPr>
          <p:nvPr>
            <p:ph type="sldNum" sz="quarter" idx="10"/>
          </p:nvPr>
        </p:nvSpPr>
        <p:spPr/>
        <p:txBody>
          <a:bodyPr/>
          <a:lstStyle/>
          <a:p>
            <a:fld id="{36F22888-E826-FB40-BAF4-ED638D1B1E99}" type="slidenum">
              <a:rPr lang="en-US" smtClean="0"/>
              <a:t>15</a:t>
            </a:fld>
            <a:endParaRPr lang="en-US" dirty="0"/>
          </a:p>
        </p:txBody>
      </p:sp>
    </p:spTree>
    <p:extLst>
      <p:ext uri="{BB962C8B-B14F-4D97-AF65-F5344CB8AC3E}">
        <p14:creationId xmlns:p14="http://schemas.microsoft.com/office/powerpoint/2010/main" val="4243964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folks’ general experiences with the appointment process?  </a:t>
            </a:r>
          </a:p>
          <a:p>
            <a:endParaRPr lang="en-US" dirty="0"/>
          </a:p>
          <a:p>
            <a:r>
              <a:rPr lang="en-US" dirty="0"/>
              <a:t>There is no way to keep folks from discussing this at this point. Don’t allow people to discuss personalities or specific appointments in recognizable terms. Guide the conversation to recognize the benefits of the process, including:  </a:t>
            </a:r>
          </a:p>
          <a:p>
            <a:endParaRPr lang="en-US" dirty="0"/>
          </a:p>
          <a:p>
            <a:pPr marL="171450" indent="-171450">
              <a:buFont typeface="Arial" panose="020B0604020202020204" pitchFamily="34" charset="0"/>
              <a:buChar char="•"/>
            </a:pPr>
            <a:r>
              <a:rPr lang="en-US" dirty="0"/>
              <a:t>	That few churches go for long periods without pastors, a common problem in a congregational call system. </a:t>
            </a:r>
          </a:p>
          <a:p>
            <a:pPr marL="171450" indent="-171450">
              <a:buFont typeface="Arial" panose="020B0604020202020204" pitchFamily="34" charset="0"/>
              <a:buChar char="•"/>
            </a:pPr>
            <a:r>
              <a:rPr lang="en-US" dirty="0"/>
              <a:t>	That smaller churches receive pastoral leadership one way or another. </a:t>
            </a:r>
          </a:p>
          <a:p>
            <a:pPr marL="171450" indent="-171450">
              <a:buFont typeface="Arial" panose="020B0604020202020204" pitchFamily="34" charset="0"/>
              <a:buChar char="•"/>
            </a:pPr>
            <a:r>
              <a:rPr lang="en-US" dirty="0"/>
              <a:t>	That if a particular appointment turns out to be a bad match, the people can blame the cabinet rather than one another, which shortens the healing process. </a:t>
            </a:r>
          </a:p>
          <a:p>
            <a:pPr marL="171450" indent="-171450">
              <a:buFont typeface="Arial" panose="020B0604020202020204" pitchFamily="34" charset="0"/>
              <a:buChar char="•"/>
            </a:pPr>
            <a:r>
              <a:rPr lang="en-US" dirty="0"/>
              <a:t>	That if a pastor leaves for another church, it’s usually not because the pastor was asked to leave, but because he or she was needed elsewhere. Again, there is no 	need to cast blame, and this shortens the natural grieving process that is always part of a move.  </a:t>
            </a:r>
          </a:p>
          <a:p>
            <a:pPr marL="171450" indent="-171450">
              <a:buFont typeface="Arial" panose="020B0604020202020204" pitchFamily="34" charset="0"/>
              <a:buChar char="•"/>
            </a:pPr>
            <a:r>
              <a:rPr lang="en-US" baseline="0" dirty="0"/>
              <a:t>      </a:t>
            </a:r>
            <a:r>
              <a:rPr lang="en-US" dirty="0"/>
              <a:t>That, at its best, pastors with specific gifts and passion are matched with churches which need those particular gifts and passion for their mission.  </a:t>
            </a:r>
          </a:p>
          <a:p>
            <a:pPr marL="171450" indent="-171450">
              <a:buFont typeface="Arial" panose="020B0604020202020204" pitchFamily="34" charset="0"/>
              <a:buChar char="•"/>
            </a:pPr>
            <a:r>
              <a:rPr lang="en-US" baseline="0" dirty="0"/>
              <a:t>      </a:t>
            </a:r>
            <a:r>
              <a:rPr lang="en-US" dirty="0"/>
              <a:t>That the itineracy helps to develop strong lay leadership.  </a:t>
            </a:r>
          </a:p>
          <a:p>
            <a:pPr marL="171450" indent="-171450">
              <a:buFont typeface="Arial" panose="020B0604020202020204" pitchFamily="34" charset="0"/>
              <a:buChar char="•"/>
            </a:pPr>
            <a:r>
              <a:rPr lang="en-US" dirty="0"/>
              <a:t>	That the itineracy provides opportunities for women and people of color and different ethnicities to answer God’s call, blessing the church with diversity and many gifts</a:t>
            </a:r>
            <a:r>
              <a:rPr lang="en-US" baseline="0" dirty="0"/>
              <a:t> </a:t>
            </a:r>
            <a:r>
              <a:rPr lang="en-US" dirty="0"/>
              <a:t>that otherwise would be lost. </a:t>
            </a:r>
          </a:p>
          <a:p>
            <a:endParaRPr lang="en-US" dirty="0"/>
          </a:p>
          <a:p>
            <a:r>
              <a:rPr lang="en-US" dirty="0"/>
              <a:t>Do emphasize that lay servants can help to interpret the itineracy system to their congregations, to help avoid the shock and anger that can occur when persons from other denominational backgrounds are suddenly faced with a pastoral change. </a:t>
            </a:r>
          </a:p>
        </p:txBody>
      </p:sp>
      <p:sp>
        <p:nvSpPr>
          <p:cNvPr id="4" name="Slide Number Placeholder 3"/>
          <p:cNvSpPr>
            <a:spLocks noGrp="1"/>
          </p:cNvSpPr>
          <p:nvPr>
            <p:ph type="sldNum" sz="quarter" idx="10"/>
          </p:nvPr>
        </p:nvSpPr>
        <p:spPr/>
        <p:txBody>
          <a:bodyPr/>
          <a:lstStyle/>
          <a:p>
            <a:fld id="{36F22888-E826-FB40-BAF4-ED638D1B1E99}" type="slidenum">
              <a:rPr lang="en-US" smtClean="0"/>
              <a:t>16</a:t>
            </a:fld>
            <a:endParaRPr lang="en-US" dirty="0"/>
          </a:p>
        </p:txBody>
      </p:sp>
    </p:spTree>
    <p:extLst>
      <p:ext uri="{BB962C8B-B14F-4D97-AF65-F5344CB8AC3E}">
        <p14:creationId xmlns:p14="http://schemas.microsoft.com/office/powerpoint/2010/main" val="3419246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main categories of our ordering of ministry. Our terminology and structure of ministry is very confusing. Invite and answer questions! Your folks will be especially interested in certified lay speakers, certifications, and certified lay ministers.  </a:t>
            </a:r>
          </a:p>
          <a:p>
            <a:r>
              <a:rPr lang="en-US" dirty="0"/>
              <a:t>There is an excellent chart which you might display or print. It’s available from the General Board of Higher Education and Ministry at http://www.gbhem.org/atf/cf/%7B0BCEF929BDBA-4AA0-968F-D1986A8EEF80%7D/DOM_MinistryofAllChristiansChart.pdf   </a:t>
            </a:r>
          </a:p>
          <a:p>
            <a:r>
              <a:rPr lang="en-US" dirty="0"/>
              <a:t>Ordained clergy:  </a:t>
            </a:r>
          </a:p>
          <a:p>
            <a:r>
              <a:rPr lang="en-US" dirty="0"/>
              <a:t>  Elders – “traveling elders in full connection,” ordained to ministries of word, service, order and sacrament. Elders are pastors in charge, DS’s, bishops, military chaplains, and in “extension ministries.” Appointed by the bishop with (so far) security of appointment.  </a:t>
            </a:r>
          </a:p>
          <a:p>
            <a:r>
              <a:rPr lang="en-US" dirty="0"/>
              <a:t> Deacons – also members of conference in full connection, ordained to ministries of word, service, compassion, and justice. Deacons are the UMC’s specialist clergy: ministers of music, education, administrators, counselors, and a huge array of “appointments beyond the local church” (ABLC): social workers, teachers, doctors, lawyers, principals, hospital administrators, community organizers, chaplains… Deacons must find their own positions and have no security of appointment but, once the job is found, it must be approved and appointed by the bishop. Deacons who work outside the church also have “secondary appointment” to a local church, but exactly what that means is worked out at the local level. Deacons do not have sacramental authority (except in certain extraordinary situations approved by the bishop). </a:t>
            </a:r>
          </a:p>
          <a:p>
            <a:r>
              <a:rPr lang="en-US" dirty="0"/>
              <a:t>Licensed clergy: </a:t>
            </a:r>
          </a:p>
          <a:p>
            <a:r>
              <a:rPr lang="en-US" dirty="0"/>
              <a:t> Licensed Local Pastors: not members of conference in full connection, LLP’s are counted as clergy and participate in the clergy session of annual conference. They are appointed by the bishop, but do not have security of appointment. They have sacramental authority in their own charge only, an extension of the DS’s sacramental authority. </a:t>
            </a:r>
          </a:p>
          <a:p>
            <a:r>
              <a:rPr lang="en-US" dirty="0"/>
              <a:t>Lay ministry:   </a:t>
            </a:r>
          </a:p>
          <a:p>
            <a:pPr marL="171450" indent="-171450">
              <a:buFont typeface="Arial" panose="020B0604020202020204" pitchFamily="34" charset="0"/>
              <a:buChar char="•"/>
            </a:pPr>
            <a:r>
              <a:rPr lang="en-US" dirty="0"/>
              <a:t>Baptism is the only ordination anyone needs for serving others in Christ’s name. All baptized persons are called to use their spiritual gifts in ministry. Ordained and licensed ministry is rooted in baptism.  </a:t>
            </a:r>
          </a:p>
          <a:p>
            <a:pPr marL="171450" indent="-171450">
              <a:buFont typeface="Arial" panose="020B0604020202020204" pitchFamily="34" charset="0"/>
              <a:buChar char="•"/>
            </a:pPr>
            <a:r>
              <a:rPr lang="en-US" dirty="0"/>
              <a:t>Certified personnel: both laypeople and clergy can take classes in one of many specialized ministry areas and become certified. As of 2012, certifications were available in camp/retreat ministry, children’s ministry, Christian education, collegiate ministry, evangelism, ministry with the poor, ministry with people with disabilities, music ministry, older adult ministry, spiritual formation, urban ministry, youth ministry, church business administration, church communications. They are available in undergraduate, paraprofessional and professional categories. </a:t>
            </a:r>
          </a:p>
          <a:p>
            <a:pPr marL="171450" indent="-171450">
              <a:buFont typeface="Arial" panose="020B0604020202020204" pitchFamily="34" charset="0"/>
              <a:buChar char="•"/>
            </a:pPr>
            <a:r>
              <a:rPr lang="en-US" dirty="0"/>
              <a:t>Deaconesses and Home Missioners:  Commissioned to lifelong full-time ministry of love, service and justice. These are primarily social workers or in other helping professions. In some central conferences, deaconesses are primarily church musicians and educators. They serve under the auspices of the United Methodist Women. </a:t>
            </a:r>
          </a:p>
          <a:p>
            <a:pPr marL="171450" indent="-171450">
              <a:buFont typeface="Arial" panose="020B0604020202020204" pitchFamily="34" charset="0"/>
              <a:buChar char="•"/>
            </a:pPr>
            <a:r>
              <a:rPr lang="en-US" dirty="0"/>
              <a:t>Class Leaders: The United Methodist Church is recovering the tradition of classes (small groups). Certification as a class leader is available.  </a:t>
            </a:r>
          </a:p>
          <a:p>
            <a:pPr marL="171450" indent="-171450">
              <a:buFont typeface="Arial" panose="020B0604020202020204" pitchFamily="34" charset="0"/>
              <a:buChar char="•"/>
            </a:pPr>
            <a:r>
              <a:rPr lang="en-US" dirty="0"/>
              <a:t>Lay Missioner: Bi-vocational (“tentmaking”) Hispanic persons, who are appointed to start and lead new Hispanic congregations as part of the National Plan for Hispanic/Latino Ministries. </a:t>
            </a:r>
          </a:p>
          <a:p>
            <a:pPr marL="171450" indent="-171450">
              <a:buFont typeface="Arial" panose="020B0604020202020204" pitchFamily="34" charset="0"/>
              <a:buChar char="•"/>
            </a:pPr>
            <a:r>
              <a:rPr lang="en-US" dirty="0"/>
              <a:t>Certified Lay Servants: They serve in areas of leading, caring and communicating in the local church and/or beyond. Oftentimes, they will be called on to fill pulpits.</a:t>
            </a:r>
          </a:p>
          <a:p>
            <a:pPr marL="171450" indent="-171450">
              <a:buFont typeface="Arial" panose="020B0604020202020204" pitchFamily="34" charset="0"/>
              <a:buChar char="•"/>
            </a:pPr>
            <a:r>
              <a:rPr lang="en-US" dirty="0"/>
              <a:t>Certified Lay Speakers:  are Certified Lay Servants who have taken seven core classes: Basic, preaching, United Methodist Heritage, United Methodist Polity, leading worship, leading prayer, and spiritual gifts. They are called to a specific ministry of pulpit supply. Pause for a question: How do class members use their lay servant training in ministry? How do they feel called to use it?  </a:t>
            </a:r>
          </a:p>
          <a:p>
            <a:pPr marL="171450" indent="-171450">
              <a:buFont typeface="Arial" panose="020B0604020202020204" pitchFamily="34" charset="0"/>
              <a:buChar char="•"/>
            </a:pPr>
            <a:r>
              <a:rPr lang="en-US" dirty="0"/>
              <a:t>Certified Lay Minister: A relatively new category of bivocational laypersons who serve as part of a ministry team under the supervision of a clergyperson. They might lead in a congregational or community ministry or help lead a small congregation. Certified lay ministers are certified lay servants with advanced training who are recommended by the DS and also are interviewed/recommended by the dCOM. They undergo screening, including all background and psychological checks as required by the individual annual conference. They are assigned by the DS after being certified by the conference committee on lay servant ministries.</a:t>
            </a:r>
          </a:p>
        </p:txBody>
      </p:sp>
      <p:sp>
        <p:nvSpPr>
          <p:cNvPr id="4" name="Slide Number Placeholder 3"/>
          <p:cNvSpPr>
            <a:spLocks noGrp="1"/>
          </p:cNvSpPr>
          <p:nvPr>
            <p:ph type="sldNum" sz="quarter" idx="10"/>
          </p:nvPr>
        </p:nvSpPr>
        <p:spPr/>
        <p:txBody>
          <a:bodyPr/>
          <a:lstStyle/>
          <a:p>
            <a:fld id="{36F22888-E826-FB40-BAF4-ED638D1B1E99}" type="slidenum">
              <a:rPr lang="en-US" smtClean="0"/>
              <a:t>17</a:t>
            </a:fld>
            <a:endParaRPr lang="en-US" dirty="0"/>
          </a:p>
        </p:txBody>
      </p:sp>
    </p:spTree>
    <p:extLst>
      <p:ext uri="{BB962C8B-B14F-4D97-AF65-F5344CB8AC3E}">
        <p14:creationId xmlns:p14="http://schemas.microsoft.com/office/powerpoint/2010/main" val="25993054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United Methodist connection works through a set conferences. It includes:  </a:t>
            </a:r>
          </a:p>
          <a:p>
            <a:pPr marL="171450" indent="-171450">
              <a:buFont typeface="Arial" panose="020B0604020202020204" pitchFamily="34" charset="0"/>
              <a:buChar char="•"/>
            </a:pPr>
            <a:r>
              <a:rPr lang="en-US" dirty="0"/>
              <a:t>General Conference – the worldwide body that meets every four years, and is the only body that can “speak for” the church. </a:t>
            </a:r>
          </a:p>
          <a:p>
            <a:pPr marL="171450" indent="-171450">
              <a:buFont typeface="Arial" panose="020B0604020202020204" pitchFamily="34" charset="0"/>
              <a:buChar char="•"/>
            </a:pPr>
            <a:r>
              <a:rPr lang="en-US" dirty="0"/>
              <a:t>Jurisdictional Conferences and Central Conferences. The primary function of jurisdictional conferences is to elect, appoint and supervise bishops. They also set conference boundaries and have a few other functions (Frank, p 270-272). Only Southeast Jurisdiction also runs programming, such as programs at Lake Junaluska conference center in North Carolina. Central Conferences are national or regional conferences outside the United States; they elect bishops and do much more. We’ll return to these later. </a:t>
            </a:r>
          </a:p>
          <a:p>
            <a:pPr marL="171450" indent="-171450">
              <a:buFont typeface="Arial" panose="020B0604020202020204" pitchFamily="34" charset="0"/>
              <a:buChar char="•"/>
            </a:pPr>
            <a:r>
              <a:rPr lang="en-US" dirty="0"/>
              <a:t>Annual Conferences – the regional body your church belongs to. Remind folks what was covered last time, if this class is a week later: the name of your conference, the number of churches, its districts, its bishop, its offices, and where and when annual conference meets. The membership of annual conference is all clergy, and laypeople elected from each pastoral “charge.” The number of lay members of conference usually needs to be increased to balance the numbers of retired clergy (even though many retirees no longer attend). How does your conference do this?   </a:t>
            </a:r>
          </a:p>
          <a:p>
            <a:endParaRPr lang="en-US" dirty="0"/>
          </a:p>
          <a:p>
            <a:r>
              <a:rPr lang="en-US" dirty="0"/>
              <a:t>The annual conference does not exist between conferences, but it must provide for services to churches and clergy, so it also has staff and offices. Be prepared to share:  </a:t>
            </a:r>
          </a:p>
          <a:p>
            <a:r>
              <a:rPr lang="en-US" dirty="0"/>
              <a:t>	 Who is in charge of arranging for clergy moves – so each church doesn’t have to?  </a:t>
            </a:r>
          </a:p>
          <a:p>
            <a:r>
              <a:rPr lang="en-US" dirty="0"/>
              <a:t>	 Who cares for clergy pension and health benefits?  </a:t>
            </a:r>
          </a:p>
          <a:p>
            <a:r>
              <a:rPr lang="en-US" dirty="0"/>
              <a:t>	 Who does the print or electronic communications?  </a:t>
            </a:r>
          </a:p>
          <a:p>
            <a:r>
              <a:rPr lang="en-US" dirty="0"/>
              <a:t>	 Is there a conference media library that churches can use?  </a:t>
            </a:r>
          </a:p>
          <a:p>
            <a:endParaRPr lang="en-US" dirty="0"/>
          </a:p>
          <a:p>
            <a:r>
              <a:rPr lang="en-US" dirty="0"/>
              <a:t>And there are hundreds of volunteers as well.  </a:t>
            </a:r>
          </a:p>
          <a:p>
            <a:r>
              <a:rPr lang="en-US" dirty="0"/>
              <a:t>	 What sort of committees, councils and task groups are there in your conference? </a:t>
            </a:r>
          </a:p>
          <a:p>
            <a:r>
              <a:rPr lang="en-US" dirty="0"/>
              <a:t>	 Who helps organize new congregations, site churches, care for property and help local churches with building upgrades?  </a:t>
            </a:r>
          </a:p>
          <a:p>
            <a:r>
              <a:rPr lang="en-US" dirty="0"/>
              <a:t>	 Who mentors and recommends candidates for ordination, on the district and conference level?  </a:t>
            </a:r>
          </a:p>
          <a:p>
            <a:r>
              <a:rPr lang="en-US" dirty="0"/>
              <a:t>	 What other conference functions and committees are there? Mission trips? Conference mission agencies? Equitable Salary support?  </a:t>
            </a:r>
          </a:p>
          <a:p>
            <a:endParaRPr lang="en-US" dirty="0"/>
          </a:p>
          <a:p>
            <a:pPr marL="171450" indent="-171450">
              <a:buFont typeface="Arial" panose="020B0604020202020204" pitchFamily="34" charset="0"/>
              <a:buChar char="•"/>
            </a:pPr>
            <a:r>
              <a:rPr lang="en-US" dirty="0"/>
              <a:t>Charge conference – the local congregation is called a “charge” because the pastor is responsible for, or “charged with,” its care. Once a year it will have a charge conference presided over by the district superintendent or another elder appointed by the DS. Special charge conferences may be called with the permission of the DS to approve real estate matters such as capital campaigns, purchases and building projects. </a:t>
            </a:r>
          </a:p>
          <a:p>
            <a:endParaRPr lang="en-US" dirty="0"/>
          </a:p>
          <a:p>
            <a:r>
              <a:rPr lang="en-US" dirty="0"/>
              <a:t>Ask: What district or conference committees or task groups do students serve on?   </a:t>
            </a:r>
          </a:p>
          <a:p>
            <a:endParaRPr lang="en-US" dirty="0"/>
          </a:p>
          <a:p>
            <a:r>
              <a:rPr lang="en-US" dirty="0"/>
              <a:t>Each congregation’s legally required committees (in the United States) are: Trustees, Staff/Pastor-Parish and Nominations. Beyond that, the local church can choose how to organize itself, and what to name its teams or committees or task groups, but every church will need a central “Administrative board” or “Administrative council” to which the committees report, and which cares for keeping the wheels turning between Charge Conferences.  </a:t>
            </a:r>
          </a:p>
          <a:p>
            <a:endParaRPr lang="en-US" dirty="0"/>
          </a:p>
          <a:p>
            <a:r>
              <a:rPr lang="en-US" dirty="0"/>
              <a:t>Ask: How are the your churches organized? </a:t>
            </a:r>
          </a:p>
        </p:txBody>
      </p:sp>
      <p:sp>
        <p:nvSpPr>
          <p:cNvPr id="4" name="Slide Number Placeholder 3"/>
          <p:cNvSpPr>
            <a:spLocks noGrp="1"/>
          </p:cNvSpPr>
          <p:nvPr>
            <p:ph type="sldNum" sz="quarter" idx="10"/>
          </p:nvPr>
        </p:nvSpPr>
        <p:spPr/>
        <p:txBody>
          <a:bodyPr/>
          <a:lstStyle/>
          <a:p>
            <a:fld id="{36F22888-E826-FB40-BAF4-ED638D1B1E99}" type="slidenum">
              <a:rPr lang="en-US" smtClean="0"/>
              <a:t>18</a:t>
            </a:fld>
            <a:endParaRPr lang="en-US" dirty="0"/>
          </a:p>
        </p:txBody>
      </p:sp>
    </p:spTree>
    <p:extLst>
      <p:ext uri="{BB962C8B-B14F-4D97-AF65-F5344CB8AC3E}">
        <p14:creationId xmlns:p14="http://schemas.microsoft.com/office/powerpoint/2010/main" val="24630290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Prepare ahead of time a set of slips of paper listing general church boards and agencies, unofficial caucuses, and their special Sundays (see Addendum for pages to copy and cut up). Choose the most important ones for your class, so that each person will have no more than two slips. Either fold them once and put them in a basket or fan them out on the table (face down) for folks to pick from. Ask them to research their assigned groups and agencies to be able to share them next time. Research can begin with the reading in Frank, Chapter 6 and Chapter 9 pp 275-285, and should include the agency’s website. </a:t>
            </a:r>
          </a:p>
          <a:p>
            <a:endParaRPr lang="en-US" dirty="0"/>
          </a:p>
          <a:p>
            <a:r>
              <a:rPr lang="en-US" dirty="0"/>
              <a:t>Share prayer requests and close in prayer. By the time participants reach this class, they probably have had classes in BASIC, leading worship, leading in prayer, and possibly preaching – so ask one of them to close with prayer.</a:t>
            </a:r>
          </a:p>
        </p:txBody>
      </p:sp>
      <p:sp>
        <p:nvSpPr>
          <p:cNvPr id="4" name="Slide Number Placeholder 3"/>
          <p:cNvSpPr>
            <a:spLocks noGrp="1"/>
          </p:cNvSpPr>
          <p:nvPr>
            <p:ph type="sldNum" sz="quarter" idx="10"/>
          </p:nvPr>
        </p:nvSpPr>
        <p:spPr/>
        <p:txBody>
          <a:bodyPr/>
          <a:lstStyle/>
          <a:p>
            <a:fld id="{36F22888-E826-FB40-BAF4-ED638D1B1E99}" type="slidenum">
              <a:rPr lang="en-US" smtClean="0"/>
              <a:t>19</a:t>
            </a:fld>
            <a:endParaRPr lang="en-US" dirty="0"/>
          </a:p>
        </p:txBody>
      </p:sp>
    </p:spTree>
    <p:extLst>
      <p:ext uri="{BB962C8B-B14F-4D97-AF65-F5344CB8AC3E}">
        <p14:creationId xmlns:p14="http://schemas.microsoft.com/office/powerpoint/2010/main" val="4134386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this session, you will have a wider understanding of the many ways our connection works together to make disciples of Jesus Christ for the transformation of the world </a:t>
            </a:r>
            <a:r>
              <a:rPr lang="en-US" baseline="0" dirty="0"/>
              <a:t>--</a:t>
            </a:r>
            <a:r>
              <a:rPr lang="en-US" dirty="0"/>
              <a:t> from the local church to the global general agencies.</a:t>
            </a:r>
          </a:p>
        </p:txBody>
      </p:sp>
      <p:sp>
        <p:nvSpPr>
          <p:cNvPr id="4" name="Slide Number Placeholder 3"/>
          <p:cNvSpPr>
            <a:spLocks noGrp="1"/>
          </p:cNvSpPr>
          <p:nvPr>
            <p:ph type="sldNum" sz="quarter" idx="10"/>
          </p:nvPr>
        </p:nvSpPr>
        <p:spPr/>
        <p:txBody>
          <a:bodyPr/>
          <a:lstStyle/>
          <a:p>
            <a:fld id="{36F22888-E826-FB40-BAF4-ED638D1B1E99}" type="slidenum">
              <a:rPr lang="en-US" smtClean="0"/>
              <a:t>20</a:t>
            </a:fld>
            <a:endParaRPr lang="en-US" dirty="0"/>
          </a:p>
        </p:txBody>
      </p:sp>
    </p:spTree>
    <p:extLst>
      <p:ext uri="{BB962C8B-B14F-4D97-AF65-F5344CB8AC3E}">
        <p14:creationId xmlns:p14="http://schemas.microsoft.com/office/powerpoint/2010/main" val="620403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Money is part of life, and money is part of the church. From the very first moments of Jesus’ ministry, he and his disciples had a common purse. Sadly, without written records, they couldn’t be sure money coming in matched money going out, and John tells us that Judas, their treasurer, found it too tempting, and easy, to skim.  </a:t>
            </a:r>
          </a:p>
          <a:p>
            <a:r>
              <a:rPr lang="en-US" dirty="0"/>
              <a:t>In the first heady days of the Jerusalem connection after Pentecost, Luke tells us this in Acts 2:41-45: </a:t>
            </a:r>
          </a:p>
          <a:p>
            <a:endParaRPr lang="en-US" dirty="0"/>
          </a:p>
          <a:p>
            <a:pPr lvl="1"/>
            <a:r>
              <a:rPr lang="en-US" dirty="0"/>
              <a:t>“So those who welcomed [Peter’s] message were baptized, and that day about three thousand persons were added. They devoted themselves to the apostles’ teaching and fellowship, to the breaking of bread and the prayers. Awe came upon everyone, because many wonders and signs were being done by the apostles. All who believed were together and had all things in common; they would sell their possessions and goods and distribute the proceeds to all, as any had need.</a:t>
            </a:r>
          </a:p>
          <a:p>
            <a:pPr lvl="1"/>
            <a:endParaRPr lang="en-US" dirty="0"/>
          </a:p>
          <a:p>
            <a:pPr lvl="1"/>
            <a:r>
              <a:rPr lang="en-US" dirty="0"/>
              <a:t>Even when we don’t live communally as the Jerusalem church did, money connects. Collecting and distributing money for the church’s needs and for mission and ministry enables us to accomplish much more than we can do alone – and that in itself knits us together in connection. Paul tells the Corinthians, and us, in 1 Cor. 16:1-5:  </a:t>
            </a:r>
          </a:p>
          <a:p>
            <a:pPr lvl="1"/>
            <a:endParaRPr lang="en-US" dirty="0"/>
          </a:p>
          <a:p>
            <a:pPr lvl="1"/>
            <a:r>
              <a:rPr lang="en-US" dirty="0"/>
              <a:t>“Now concerning the collection for the saints: you should follow the directions I gave to the churches of Galatia. On the first day of every week, each of you is to put aside and save whatever extra you earn, so that collections need not be taken when I come. And when I arrive, I will send any whom you approve with letters to take your gift to Jerusalem. If it seems advisable that I should go also, they will accompany me.” </a:t>
            </a:r>
          </a:p>
          <a:p>
            <a:endParaRPr lang="en-US" dirty="0"/>
          </a:p>
          <a:p>
            <a:r>
              <a:rPr lang="en-US" dirty="0"/>
              <a:t>For Paul, this collection for the struggling mother church at Jerusalem was more than just money or a good cause. It was more than “apportionments.” He knew that the collection was connection. In the giving, it solidified his churches’ desire to be part of the connection. And in the receiving, the Jerusalem church would confirm its acceptance of these Gentile brothers and sisters as equally part of the connection of Christ’s church. Paul did not take the collection alone. He brought with him emissaries of the churches to be sure that their offerings were given and received in full and the message of connecting fellowship taken home. Collection is connection. And money is mission and ministry.  </a:t>
            </a:r>
          </a:p>
          <a:p>
            <a:endParaRPr lang="en-US" dirty="0"/>
          </a:p>
          <a:p>
            <a:r>
              <a:rPr lang="en-US" dirty="0"/>
              <a:t>Let’s close by lifting our prayer through singing [select one of the following hymns]:   </a:t>
            </a:r>
          </a:p>
          <a:p>
            <a:pPr marL="171450" indent="-171450">
              <a:buFont typeface="Arial" panose="020B0604020202020204" pitchFamily="34" charset="0"/>
              <a:buChar char="•"/>
            </a:pPr>
            <a:r>
              <a:rPr lang="en-US" dirty="0"/>
              <a:t>“Rise Up, O Men [or “ye saints”] of God,” </a:t>
            </a:r>
            <a:r>
              <a:rPr lang="en-US" i="1" dirty="0"/>
              <a:t>UM Hymnal </a:t>
            </a:r>
            <a:r>
              <a:rPr lang="en-US" dirty="0"/>
              <a:t>576  </a:t>
            </a:r>
          </a:p>
          <a:p>
            <a:pPr marL="171450" indent="-171450">
              <a:buFont typeface="Arial" panose="020B0604020202020204" pitchFamily="34" charset="0"/>
              <a:buChar char="•"/>
            </a:pPr>
            <a:r>
              <a:rPr lang="en-US" dirty="0"/>
              <a:t>“Lord, Whose Love Through Humble Service,” </a:t>
            </a:r>
            <a:r>
              <a:rPr lang="en-US" i="1" dirty="0"/>
              <a:t>UM Hymnal </a:t>
            </a:r>
            <a:r>
              <a:rPr lang="en-US" dirty="0"/>
              <a:t>581 </a:t>
            </a:r>
          </a:p>
          <a:p>
            <a:r>
              <a:rPr lang="en-US" dirty="0"/>
              <a:t> </a:t>
            </a:r>
          </a:p>
        </p:txBody>
      </p:sp>
      <p:sp>
        <p:nvSpPr>
          <p:cNvPr id="4" name="Slide Number Placeholder 3"/>
          <p:cNvSpPr>
            <a:spLocks noGrp="1"/>
          </p:cNvSpPr>
          <p:nvPr>
            <p:ph type="sldNum" sz="quarter" idx="10"/>
          </p:nvPr>
        </p:nvSpPr>
        <p:spPr/>
        <p:txBody>
          <a:bodyPr/>
          <a:lstStyle/>
          <a:p>
            <a:fld id="{36F22888-E826-FB40-BAF4-ED638D1B1E99}" type="slidenum">
              <a:rPr lang="en-US" smtClean="0"/>
              <a:t>21</a:t>
            </a:fld>
            <a:endParaRPr lang="en-US" dirty="0"/>
          </a:p>
        </p:txBody>
      </p:sp>
    </p:spTree>
    <p:extLst>
      <p:ext uri="{BB962C8B-B14F-4D97-AF65-F5344CB8AC3E}">
        <p14:creationId xmlns:p14="http://schemas.microsoft.com/office/powerpoint/2010/main" val="2784442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students’ sharing of information about the agencies and ethnic caucuses that they researched with a brief overview of the Connectional Table (or whatever structure replaces it. As of 2012, the efforts of General Conference to reorganize and streamline our general church structure had been ruled unconstitutional by the Judicial Council).  </a:t>
            </a:r>
          </a:p>
          <a:p>
            <a:endParaRPr lang="en-US" dirty="0"/>
          </a:p>
          <a:p>
            <a:r>
              <a:rPr lang="en-US" dirty="0"/>
              <a:t>Share this good and simple diagram of the Connectional Table:  http://www.umc.org/who-we-are/structure-and-membership </a:t>
            </a:r>
          </a:p>
          <a:p>
            <a:r>
              <a:rPr lang="en-US" dirty="0"/>
              <a:t>  </a:t>
            </a:r>
          </a:p>
          <a:p>
            <a:r>
              <a:rPr lang="en-US" dirty="0"/>
              <a:t>The purpose of the Connectional Table is to coordinate efforts among the many UMC general agencies. This same web page explains that:  </a:t>
            </a:r>
          </a:p>
          <a:p>
            <a:r>
              <a:rPr lang="en-US" dirty="0"/>
              <a:t>Leadership of the Connectional Table includes an Advisory Team with rotating membership coordinating the work between gatherings. Task groups, each responsible for an area of the Connectional Table's work, make sure the related objectives outlined by </a:t>
            </a:r>
            <a:r>
              <a:rPr lang="en-US" i="1" dirty="0"/>
              <a:t>The Book of Discipline </a:t>
            </a:r>
            <a:r>
              <a:rPr lang="en-US" dirty="0"/>
              <a:t>are accomplished. The task groups are also responsible for sharing information about the work in their particular areas with the entire Connectional Table for discussion at the semi-annual gatherings of the entire body. Such organization has succeeded in distributing the work among the members and in moving forward the dialogue concerning vision and mission. </a:t>
            </a:r>
          </a:p>
        </p:txBody>
      </p:sp>
      <p:sp>
        <p:nvSpPr>
          <p:cNvPr id="4" name="Slide Number Placeholder 3"/>
          <p:cNvSpPr>
            <a:spLocks noGrp="1"/>
          </p:cNvSpPr>
          <p:nvPr>
            <p:ph type="sldNum" sz="quarter" idx="10"/>
          </p:nvPr>
        </p:nvSpPr>
        <p:spPr/>
        <p:txBody>
          <a:bodyPr/>
          <a:lstStyle/>
          <a:p>
            <a:fld id="{36F22888-E826-FB40-BAF4-ED638D1B1E99}" type="slidenum">
              <a:rPr lang="en-US" smtClean="0"/>
              <a:t>22</a:t>
            </a:fld>
            <a:endParaRPr lang="en-US" dirty="0"/>
          </a:p>
        </p:txBody>
      </p:sp>
    </p:spTree>
    <p:extLst>
      <p:ext uri="{BB962C8B-B14F-4D97-AF65-F5344CB8AC3E}">
        <p14:creationId xmlns:p14="http://schemas.microsoft.com/office/powerpoint/2010/main" val="31442178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this overview in front of people, ask the students to share two to three minutes of information about their assigned agencies, special Sundays, or ethnic caucuses. You may need more time for this, or less, depending on students’ brevity – use an egg timer if needed! </a:t>
            </a:r>
          </a:p>
          <a:p>
            <a:endParaRPr lang="en-US" dirty="0"/>
          </a:p>
          <a:p>
            <a:r>
              <a:rPr lang="en-US" dirty="0"/>
              <a:t>Suggestion: Call for the reports in this order, which lists those most important to local churches – more or less, and by one very subjective accounting - first:  </a:t>
            </a:r>
          </a:p>
          <a:p>
            <a:endParaRPr lang="en-US" dirty="0"/>
          </a:p>
          <a:p>
            <a:r>
              <a:rPr lang="en-US" dirty="0"/>
              <a:t>UMCOR </a:t>
            </a:r>
          </a:p>
          <a:p>
            <a:r>
              <a:rPr lang="en-US" dirty="0"/>
              <a:t>GBGM </a:t>
            </a:r>
          </a:p>
          <a:p>
            <a:r>
              <a:rPr lang="en-US" dirty="0"/>
              <a:t>Discipleship Ministries-GBOD </a:t>
            </a:r>
          </a:p>
          <a:p>
            <a:r>
              <a:rPr lang="en-US" dirty="0"/>
              <a:t>UMPH and Cokesbury </a:t>
            </a:r>
          </a:p>
          <a:p>
            <a:r>
              <a:rPr lang="en-US" dirty="0"/>
              <a:t>GCFA </a:t>
            </a:r>
          </a:p>
          <a:p>
            <a:r>
              <a:rPr lang="en-US" dirty="0"/>
              <a:t>UMCOM   </a:t>
            </a:r>
          </a:p>
          <a:p>
            <a:r>
              <a:rPr lang="en-US" dirty="0"/>
              <a:t>UMW </a:t>
            </a:r>
          </a:p>
          <a:p>
            <a:r>
              <a:rPr lang="en-US" dirty="0"/>
              <a:t>UMM </a:t>
            </a:r>
          </a:p>
          <a:p>
            <a:r>
              <a:rPr lang="en-US" dirty="0"/>
              <a:t>GBHEM </a:t>
            </a:r>
          </a:p>
          <a:p>
            <a:r>
              <a:rPr lang="en-US" dirty="0"/>
              <a:t>GBOPHB (WesPath)</a:t>
            </a:r>
          </a:p>
          <a:p>
            <a:r>
              <a:rPr lang="en-US" dirty="0"/>
              <a:t>GBCS </a:t>
            </a:r>
          </a:p>
          <a:p>
            <a:r>
              <a:rPr lang="en-US" dirty="0"/>
              <a:t>GCORR </a:t>
            </a:r>
          </a:p>
          <a:p>
            <a:r>
              <a:rPr lang="en-US" dirty="0"/>
              <a:t>GCSRW </a:t>
            </a:r>
          </a:p>
          <a:p>
            <a:r>
              <a:rPr lang="en-US" dirty="0"/>
              <a:t>GCCUIC       </a:t>
            </a:r>
          </a:p>
          <a:p>
            <a:r>
              <a:rPr lang="en-US" dirty="0"/>
              <a:t>GCAH </a:t>
            </a:r>
          </a:p>
          <a:p>
            <a:r>
              <a:rPr lang="en-US" dirty="0"/>
              <a:t>Ethnic Caucuses </a:t>
            </a:r>
          </a:p>
          <a:p>
            <a:r>
              <a:rPr lang="en-US" dirty="0"/>
              <a:t>Special Sundays </a:t>
            </a:r>
          </a:p>
        </p:txBody>
      </p:sp>
      <p:sp>
        <p:nvSpPr>
          <p:cNvPr id="4" name="Slide Number Placeholder 3"/>
          <p:cNvSpPr>
            <a:spLocks noGrp="1"/>
          </p:cNvSpPr>
          <p:nvPr>
            <p:ph type="sldNum" sz="quarter" idx="10"/>
          </p:nvPr>
        </p:nvSpPr>
        <p:spPr/>
        <p:txBody>
          <a:bodyPr/>
          <a:lstStyle/>
          <a:p>
            <a:fld id="{36F22888-E826-FB40-BAF4-ED638D1B1E99}" type="slidenum">
              <a:rPr lang="en-US" smtClean="0"/>
              <a:t>23</a:t>
            </a:fld>
            <a:endParaRPr lang="en-US" dirty="0"/>
          </a:p>
        </p:txBody>
      </p:sp>
    </p:spTree>
    <p:extLst>
      <p:ext uri="{BB962C8B-B14F-4D97-AF65-F5344CB8AC3E}">
        <p14:creationId xmlns:p14="http://schemas.microsoft.com/office/powerpoint/2010/main" val="41013638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all that we have been studying is supported by the voluntary giving of United Methodists. Share these figures from “The Financial Commitment of the United Methodist Church,” a publication of the General Council on Finance and Administration, available at www.gcfa.org/sites/default/files/u3/Financial%20Commitment%20Book%202009-12.pdf  This is the 2012 edition. Preferably, use the most recent edition at: http://www.gcfa.org/services/financial-services/the-financial-commitment-booklet-of-2017-2020/ (new version)</a:t>
            </a:r>
          </a:p>
          <a:p>
            <a:endParaRPr lang="en-US" dirty="0"/>
          </a:p>
          <a:p>
            <a:r>
              <a:rPr lang="en-US" dirty="0"/>
              <a:t> About 85 cents of every dollar ($.845) in the collection plate stays in the local church.  </a:t>
            </a:r>
          </a:p>
          <a:p>
            <a:r>
              <a:rPr lang="en-US" dirty="0"/>
              <a:t> Another 12 cents ($.124) goes to the annual conference and districts to support services to the local church and ministries of the district and conference.  </a:t>
            </a:r>
          </a:p>
          <a:p>
            <a:r>
              <a:rPr lang="en-US" dirty="0"/>
              <a:t> Just over two cents ($.22) goes to general church apportionments.  </a:t>
            </a:r>
          </a:p>
          <a:p>
            <a:r>
              <a:rPr lang="en-US" dirty="0"/>
              <a:t> Almost one penny ($.09) goes to other general funds and special offerings, including United Methodist Women </a:t>
            </a:r>
          </a:p>
          <a:p>
            <a:endParaRPr lang="en-US" dirty="0"/>
          </a:p>
          <a:p>
            <a:r>
              <a:rPr lang="en-US" dirty="0"/>
              <a:t>Just over two cents! What an amazing amount of ministry happens through the connection, with only three cents of every dollar.</a:t>
            </a:r>
          </a:p>
        </p:txBody>
      </p:sp>
      <p:sp>
        <p:nvSpPr>
          <p:cNvPr id="4" name="Slide Number Placeholder 3"/>
          <p:cNvSpPr>
            <a:spLocks noGrp="1"/>
          </p:cNvSpPr>
          <p:nvPr>
            <p:ph type="sldNum" sz="quarter" idx="10"/>
          </p:nvPr>
        </p:nvSpPr>
        <p:spPr/>
        <p:txBody>
          <a:bodyPr/>
          <a:lstStyle/>
          <a:p>
            <a:fld id="{36F22888-E826-FB40-BAF4-ED638D1B1E99}" type="slidenum">
              <a:rPr lang="en-US" smtClean="0"/>
              <a:t>24</a:t>
            </a:fld>
            <a:endParaRPr lang="en-US" dirty="0"/>
          </a:p>
        </p:txBody>
      </p:sp>
    </p:spTree>
    <p:extLst>
      <p:ext uri="{BB962C8B-B14F-4D97-AF65-F5344CB8AC3E}">
        <p14:creationId xmlns:p14="http://schemas.microsoft.com/office/powerpoint/2010/main" val="13826730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general church budget, which is passed at General Conference, is divided, or apportioned, to the annual conferences.  </a:t>
            </a:r>
          </a:p>
          <a:p>
            <a:r>
              <a:rPr lang="en-US" dirty="0"/>
              <a:t> The annual conference budget, which is passed at its annual conference, is divided, apportioned, among its churches. (Some conferences still use the district board of stewards, in which apportionments first go to districts to be divided among churches. Find out and share how your conference does it.) </a:t>
            </a:r>
          </a:p>
          <a:p>
            <a:r>
              <a:rPr lang="en-US" dirty="0"/>
              <a:t> The formulas for these apportionments attempt to take into account both membership numbers and economic strength of churches.  </a:t>
            </a:r>
          </a:p>
          <a:p>
            <a:r>
              <a:rPr lang="en-US" dirty="0"/>
              <a:t> There are seven funds in the general church apportionments:  </a:t>
            </a:r>
          </a:p>
          <a:p>
            <a:pPr lvl="1"/>
            <a:r>
              <a:rPr lang="en-US" dirty="0"/>
              <a:t>o World Service Fund – missionaries, overhead, and dozens of specific ministries in the U.S. and worldwide </a:t>
            </a:r>
          </a:p>
          <a:p>
            <a:pPr lvl="1"/>
            <a:r>
              <a:rPr lang="en-US" dirty="0"/>
              <a:t>o Ministerial Education Fund – for recruitment and education of pastors and bishops </a:t>
            </a:r>
          </a:p>
          <a:p>
            <a:pPr lvl="1"/>
            <a:r>
              <a:rPr lang="en-US" dirty="0"/>
              <a:t>o Black College Fund – supporting the historically African-American Methodist colleges </a:t>
            </a:r>
          </a:p>
          <a:p>
            <a:pPr lvl="1"/>
            <a:r>
              <a:rPr lang="en-US" dirty="0"/>
              <a:t>o Africa University Fund </a:t>
            </a:r>
          </a:p>
          <a:p>
            <a:pPr lvl="1"/>
            <a:r>
              <a:rPr lang="en-US" dirty="0"/>
              <a:t>o Episcopal Fund – paying the salaries, office expenses, and benefits for bishops </a:t>
            </a:r>
          </a:p>
          <a:p>
            <a:pPr lvl="1"/>
            <a:r>
              <a:rPr lang="en-US" dirty="0"/>
              <a:t>o General Administration Fund – overhead support for financial controls, General Conference legislation, Judicial Council, records and history </a:t>
            </a:r>
          </a:p>
          <a:p>
            <a:pPr lvl="1"/>
            <a:r>
              <a:rPr lang="en-US" dirty="0"/>
              <a:t>o Interdenominational Cooperation Fund – supports involvement of the church in ecumenical organizations </a:t>
            </a:r>
          </a:p>
          <a:p>
            <a:r>
              <a:rPr lang="en-US" dirty="0"/>
              <a:t> Annual conference apportionments (the 12 cents), of course, support items in the annual conference budget. If possible, have a resource for the students about your conference’s apportioned giving.  </a:t>
            </a:r>
          </a:p>
          <a:p>
            <a:endParaRPr lang="en-US" dirty="0"/>
          </a:p>
          <a:p>
            <a:r>
              <a:rPr lang="en-US" dirty="0"/>
              <a:t>Apportionments are each church’s share of the cost of being part of a worldwide connection and the glory of sharing in this worldwide ministry and mission.  </a:t>
            </a:r>
          </a:p>
          <a:p>
            <a:endParaRPr lang="en-US" dirty="0"/>
          </a:p>
          <a:p>
            <a:r>
              <a:rPr lang="en-US" dirty="0"/>
              <a:t>Please note: The six special Sunday offerings support agencies and projects that are not supported through apportionments – such as UMCOR.  </a:t>
            </a:r>
          </a:p>
          <a:p>
            <a:r>
              <a:rPr lang="en-US" dirty="0"/>
              <a:t>In addition to what’s given through apportionments, the six special Sunday collections, the hundreds of Advance projects around the world, and dozens of partnership projects between conferences or individual churches offer unlimited opportunities for specific, targeted mission giving and involvement. </a:t>
            </a:r>
          </a:p>
        </p:txBody>
      </p:sp>
      <p:sp>
        <p:nvSpPr>
          <p:cNvPr id="4" name="Slide Number Placeholder 3"/>
          <p:cNvSpPr>
            <a:spLocks noGrp="1"/>
          </p:cNvSpPr>
          <p:nvPr>
            <p:ph type="sldNum" sz="quarter" idx="10"/>
          </p:nvPr>
        </p:nvSpPr>
        <p:spPr/>
        <p:txBody>
          <a:bodyPr/>
          <a:lstStyle/>
          <a:p>
            <a:fld id="{36F22888-E826-FB40-BAF4-ED638D1B1E99}" type="slidenum">
              <a:rPr lang="en-US" smtClean="0"/>
              <a:t>25</a:t>
            </a:fld>
            <a:endParaRPr lang="en-US" dirty="0"/>
          </a:p>
        </p:txBody>
      </p:sp>
    </p:spTree>
    <p:extLst>
      <p:ext uri="{BB962C8B-B14F-4D97-AF65-F5344CB8AC3E}">
        <p14:creationId xmlns:p14="http://schemas.microsoft.com/office/powerpoint/2010/main" val="28946811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worldwide connection, we turn to the local church and its charge conference. Review, if needed, the point that the local church has wide latitude in how it organizes itself into committees and ministry teams. There will be a church council which may be named in various ways, to which the committees report. In the United States, the committees required by the Discipline are Lay Leadership (previously known as Nominations), Finance, Staff-Parish Relations (also known as Pastor-Parish Relations) and Trustees. Certain officers and members of certain committees are elected by the charge conference.  </a:t>
            </a:r>
          </a:p>
          <a:p>
            <a:endParaRPr lang="en-US" dirty="0"/>
          </a:p>
          <a:p>
            <a:r>
              <a:rPr lang="en-US" dirty="0"/>
              <a:t>Invite students to turn to the paragraphs in the current Discipline that detail the charge conference, church council, Lay Leadership, Finance, Staff-Parish and Trustees. The point is to find them, not to go over them in detail.  </a:t>
            </a:r>
          </a:p>
          <a:p>
            <a:endParaRPr lang="en-US" dirty="0"/>
          </a:p>
          <a:p>
            <a:r>
              <a:rPr lang="en-US" dirty="0"/>
              <a:t>Discuss these principles. For each point, allow students to ask questions, and try to keep the discussion to the point and in a positive tone. What are the reasons behind each principle, and its benefits? (Paragraph numbers are from the Book of Discipline, 2008.) </a:t>
            </a:r>
          </a:p>
          <a:p>
            <a:endParaRPr lang="en-US" dirty="0"/>
          </a:p>
          <a:p>
            <a:r>
              <a:rPr lang="en-US" dirty="0"/>
              <a:t> The local charge conference is part of the connection.  ¶¶ 256-251. A United Methodist church is not “congregation” in the sense that, say, Presbyterian or Lutheran or Baptist churches are independent corporations – because of these facts:  </a:t>
            </a:r>
          </a:p>
          <a:p>
            <a:r>
              <a:rPr lang="en-US" dirty="0"/>
              <a:t> </a:t>
            </a:r>
          </a:p>
          <a:p>
            <a:r>
              <a:rPr lang="en-US" dirty="0"/>
              <a:t> The Trust Clause: first and foremost, the church property itself is held “in trust” for the United Methodist connection. Property cannot be bought, sold, or substantially </a:t>
            </a:r>
          </a:p>
          <a:p>
            <a:r>
              <a:rPr lang="en-US" dirty="0"/>
              <a:t>changed without the involvement of the district superintendent and the district site committee, representing the conference.  ¶2501-2503 </a:t>
            </a:r>
          </a:p>
          <a:p>
            <a:r>
              <a:rPr lang="en-US" dirty="0"/>
              <a:t> </a:t>
            </a:r>
          </a:p>
          <a:p>
            <a:r>
              <a:rPr lang="en-US" dirty="0"/>
              <a:t>A local church cannot decide it would rather be Baptist or independent. The people can so decide, and leave the church, but they cannot take their property with them. This principle dates back to John Wesley, and ensures that property bought and paid for by Methodists remains Methodist.  </a:t>
            </a:r>
          </a:p>
          <a:p>
            <a:r>
              <a:rPr lang="en-US" dirty="0"/>
              <a:t> </a:t>
            </a:r>
          </a:p>
          <a:p>
            <a:r>
              <a:rPr lang="en-US" dirty="0"/>
              <a:t> The local church does not employ their pastors (even though the IRS insists on churches providing W-2’s for them, while also insisting that they are “self-employed” for self-employment tax (FICA) purposes). Rather, the pastor is a missionary appointed to this “preaching outpost” by the annual conference, and his or her “boss” is not the Pastor-Parish Committee but the DS. The pastor certainly pays attention to the annual evaluations filled out by the committee, but only the cabinet and bishop can move pastors. Only the clergy meeting at annual conference, after due process, can “fire” them from the connection. The differing expectations of pastor and people result, of course, not in “rules” but in a continuing dance of working together.  ¶258.2, ¶¶430-433 </a:t>
            </a:r>
          </a:p>
          <a:p>
            <a:r>
              <a:rPr lang="en-US" dirty="0"/>
              <a:t> </a:t>
            </a:r>
          </a:p>
          <a:p>
            <a:r>
              <a:rPr lang="en-US" dirty="0"/>
              <a:t> The finance committee cannot direct how the church spends its money. The finance committee’s job is to help the church raise the money to cover its ministry, which is determined by the church council. ¶258.4 </a:t>
            </a:r>
          </a:p>
          <a:p>
            <a:r>
              <a:rPr lang="en-US" dirty="0"/>
              <a:t> </a:t>
            </a:r>
          </a:p>
          <a:p>
            <a:r>
              <a:rPr lang="en-US" dirty="0"/>
              <a:t> One important rule for financial accountability is that the church treasurer (who signs the checks) and the financial secretary (who receives and records people’s donations) are not the same person, nor members of the same family. ¶258.4 </a:t>
            </a:r>
          </a:p>
          <a:p>
            <a:r>
              <a:rPr lang="en-US" dirty="0"/>
              <a:t> </a:t>
            </a:r>
          </a:p>
          <a:p>
            <a:r>
              <a:rPr lang="en-US" dirty="0"/>
              <a:t> The trustees do not direct how the church building can be used. They care for the building. The church council obviously has great influence on what ministries will be housed in the building, but ultimately, in fact, it is actually the pastor’s responsibility who gets to meet there. ¶2532 </a:t>
            </a:r>
          </a:p>
          <a:p>
            <a:endParaRPr lang="en-US" dirty="0"/>
          </a:p>
          <a:p>
            <a:r>
              <a:rPr lang="en-US" dirty="0"/>
              <a:t>Assignment: Read Chapter 9, 268-275, and Chapter 12. Share prayer requests and close in prayer. </a:t>
            </a:r>
          </a:p>
          <a:p>
            <a:r>
              <a:rPr lang="en-US" dirty="0"/>
              <a:t> </a:t>
            </a:r>
          </a:p>
        </p:txBody>
      </p:sp>
      <p:sp>
        <p:nvSpPr>
          <p:cNvPr id="4" name="Slide Number Placeholder 3"/>
          <p:cNvSpPr>
            <a:spLocks noGrp="1"/>
          </p:cNvSpPr>
          <p:nvPr>
            <p:ph type="sldNum" sz="quarter" idx="10"/>
          </p:nvPr>
        </p:nvSpPr>
        <p:spPr/>
        <p:txBody>
          <a:bodyPr/>
          <a:lstStyle/>
          <a:p>
            <a:fld id="{36F22888-E826-FB40-BAF4-ED638D1B1E99}" type="slidenum">
              <a:rPr lang="en-US" smtClean="0"/>
              <a:t>26</a:t>
            </a:fld>
            <a:endParaRPr lang="en-US" dirty="0"/>
          </a:p>
        </p:txBody>
      </p:sp>
    </p:spTree>
    <p:extLst>
      <p:ext uri="{BB962C8B-B14F-4D97-AF65-F5344CB8AC3E}">
        <p14:creationId xmlns:p14="http://schemas.microsoft.com/office/powerpoint/2010/main" val="178252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the end of this session, you will have a better understanding of the connection beyond the borders of the annual conference: Jurisdictions, General Conference, Judicial Council, and central conferences, as well as other international affiliated churches. </a:t>
            </a:r>
          </a:p>
        </p:txBody>
      </p:sp>
      <p:sp>
        <p:nvSpPr>
          <p:cNvPr id="4" name="Slide Number Placeholder 3"/>
          <p:cNvSpPr>
            <a:spLocks noGrp="1"/>
          </p:cNvSpPr>
          <p:nvPr>
            <p:ph type="sldNum" sz="quarter" idx="10"/>
          </p:nvPr>
        </p:nvSpPr>
        <p:spPr/>
        <p:txBody>
          <a:bodyPr/>
          <a:lstStyle/>
          <a:p>
            <a:fld id="{36F22888-E826-FB40-BAF4-ED638D1B1E99}" type="slidenum">
              <a:rPr lang="en-US" smtClean="0"/>
              <a:t>27</a:t>
            </a:fld>
            <a:endParaRPr lang="en-US" dirty="0"/>
          </a:p>
        </p:txBody>
      </p:sp>
    </p:spTree>
    <p:extLst>
      <p:ext uri="{BB962C8B-B14F-4D97-AF65-F5344CB8AC3E}">
        <p14:creationId xmlns:p14="http://schemas.microsoft.com/office/powerpoint/2010/main" val="15900851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church structure even necessary? It’s tempting to ask - Wouldn’t it be great just to go back to the days of the early church and forget conferences and structures and councils and rules and laws? Well, let’s return to those early days, and to the very first “General Conference” – what the universal church calls the first “Ecumenical Council” – the “Jerusalem Council,” which Luke relates in Acts 15:1-29:  </a:t>
            </a:r>
          </a:p>
          <a:p>
            <a:r>
              <a:rPr lang="en-US" dirty="0"/>
              <a:t>	Then certain individuals came down from Judea and were teaching the brothers, ‘Unless you are circumcised according to the custom of Moses, you cannot be 	saved.’ And after Paul and Barnabas had no small dissension and debate with them, Paul and Barnabas and some of the others were appointed to go up to 	Jerusalem to discuss this question with the apostles and the elders. …  </a:t>
            </a:r>
          </a:p>
          <a:p>
            <a:endParaRPr lang="en-US" dirty="0"/>
          </a:p>
          <a:p>
            <a:r>
              <a:rPr lang="en-US" dirty="0"/>
              <a:t>	The apostles and the elders met together to consider this matter. After there had been much debate, Peter stood up and said to them, ‘My brothers, you know that 	in the early days God made a choice among you, that I should be the one through whom the Gentiles would hear the message of the good news and become 	believers. And God, who knows the human heart, testified to them by giving them the Holy Spirit, just as he did to us; and in cleansing their hearts by faith he has made no distinction between them and us. Now therefore why are you putting God to the test by placing on the neck of the disciples a yoke that neither our 	ancestors nor we have been able to bear? On the contrary, we believe that we will be saved through the grace of the Lord Jesus, just as they will.’  </a:t>
            </a:r>
          </a:p>
          <a:p>
            <a:r>
              <a:rPr lang="en-US" dirty="0"/>
              <a:t> </a:t>
            </a:r>
          </a:p>
          <a:p>
            <a:r>
              <a:rPr lang="en-US" dirty="0"/>
              <a:t>	… After they finished speaking, James replied, ‘My brothers, listen to me. … I have reached the decision that we should not trouble those Gentiles who are turning to 	God, but we should write to them to abstain only from things polluted by idols and from fornication and from whatever has been strangled and from blood.’  </a:t>
            </a:r>
          </a:p>
          <a:p>
            <a:endParaRPr lang="en-US" dirty="0"/>
          </a:p>
          <a:p>
            <a:r>
              <a:rPr lang="en-US" dirty="0"/>
              <a:t>	Then the apostles and the elders, with the consent of the whole church, … sent Judas called Barsabbas, and Silas, … with the following letter: ‘The brothers, both the 	apostles and the elders, to the believers of Gentile origin in Antioch and Syria and Cilicia, greetings. Since we have heard that certain persons who have gone out 	from us, though with no instructions from us, have said things to disturb you and have unsettled your minds, we have decided unanimously to choose representatives and send them to you, along with our beloved Barnabas and Paul…. For it has seemed good to the Holy Spirit and to us to impose on you no further burden than these essentials: that you abstain from what has been sacrificed to idols and from blood and from what is strangled  and from fornication. If you keep yourselves from these, you will do well. Farewell.’ </a:t>
            </a:r>
          </a:p>
          <a:p>
            <a:endParaRPr lang="en-US" dirty="0"/>
          </a:p>
          <a:p>
            <a:r>
              <a:rPr lang="en-US" dirty="0"/>
              <a:t>Conferences, and the election of delegates, and the sending of missionary preachers, and yes, even the passing of resolutions and the writing of minutes, have been part of the church from the beginning.  </a:t>
            </a:r>
          </a:p>
          <a:p>
            <a:endParaRPr lang="en-US" dirty="0"/>
          </a:p>
          <a:p>
            <a:r>
              <a:rPr lang="en-US" dirty="0"/>
              <a:t>Let’s lift our prayer for unity by singing that grand hymn by Charles Wesley that opens every Methodist conference: </a:t>
            </a:r>
          </a:p>
          <a:p>
            <a:r>
              <a:rPr lang="en-US" dirty="0"/>
              <a:t>“And Are We Yet Alive?” 553 in the </a:t>
            </a:r>
            <a:r>
              <a:rPr lang="en-US" i="1" dirty="0"/>
              <a:t>United Methodist Hymnal</a:t>
            </a:r>
            <a:r>
              <a:rPr lang="en-US" dirty="0"/>
              <a:t>. [Sing at least verses 1-4.]  </a:t>
            </a:r>
          </a:p>
          <a:p>
            <a:r>
              <a:rPr lang="en-US" dirty="0"/>
              <a:t> </a:t>
            </a:r>
          </a:p>
        </p:txBody>
      </p:sp>
      <p:sp>
        <p:nvSpPr>
          <p:cNvPr id="4" name="Slide Number Placeholder 3"/>
          <p:cNvSpPr>
            <a:spLocks noGrp="1"/>
          </p:cNvSpPr>
          <p:nvPr>
            <p:ph type="sldNum" sz="quarter" idx="10"/>
          </p:nvPr>
        </p:nvSpPr>
        <p:spPr/>
        <p:txBody>
          <a:bodyPr/>
          <a:lstStyle/>
          <a:p>
            <a:fld id="{36F22888-E826-FB40-BAF4-ED638D1B1E99}" type="slidenum">
              <a:rPr lang="en-US" smtClean="0"/>
              <a:t>28</a:t>
            </a:fld>
            <a:endParaRPr lang="en-US" dirty="0"/>
          </a:p>
        </p:txBody>
      </p:sp>
    </p:spTree>
    <p:extLst>
      <p:ext uri="{BB962C8B-B14F-4D97-AF65-F5344CB8AC3E}">
        <p14:creationId xmlns:p14="http://schemas.microsoft.com/office/powerpoint/2010/main" val="31408743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Whenever we think about General Conference, our stomachs churn. If you are able to use projection, lighten the moment by playing this two-minute commentary from Western North Carolina Conference on the election of delegates for general and jurisdictional conferences: http://www.youtube.com/watch?v=glouvidNcjg. (If your meeting place does not have internet access, you can download it with one of several free downloaders offered at www.cnet.com.)  </a:t>
            </a:r>
          </a:p>
          <a:p>
            <a:r>
              <a:rPr lang="en-US" dirty="0"/>
              <a:t> </a:t>
            </a:r>
          </a:p>
          <a:p>
            <a:r>
              <a:rPr lang="en-US" dirty="0"/>
              <a:t>After the video, point out that what seems to be an error heightens the humor. With two valid ballots, the number required to elect is two – unless both were voting for Ken Carter! This humorous take does highlight the confusion and frustration that members of annual conferences – and their bishops – often experience during the voting process.  </a:t>
            </a:r>
          </a:p>
          <a:p>
            <a:endParaRPr lang="en-US" dirty="0"/>
          </a:p>
          <a:p>
            <a:r>
              <a:rPr lang="en-US" dirty="0"/>
              <a:t>Highlight and invite questions: </a:t>
            </a:r>
          </a:p>
          <a:p>
            <a:r>
              <a:rPr lang="en-US" dirty="0"/>
              <a:t> The amazing thing about General Conference is that it works at all, with 600 to 1,000 delegates speaking multiple languages.  </a:t>
            </a:r>
          </a:p>
          <a:p>
            <a:r>
              <a:rPr lang="en-US" dirty="0"/>
              <a:t> The General Conference secretary works out how many delegates each annual conference, missionary annual conference, or provisional annual conference may send by a formula based on the number of clergy and lay members of the conference.   </a:t>
            </a:r>
          </a:p>
          <a:p>
            <a:r>
              <a:rPr lang="en-US" dirty="0"/>
              <a:t> Once the number of clergy and lay delegates each conference will send has been established, separate ballots by clergy and laity are taken during the previous annual conference until the delegations, including several alternates, are elected.  </a:t>
            </a:r>
          </a:p>
          <a:p>
            <a:r>
              <a:rPr lang="en-US" dirty="0"/>
              <a:t> Then the balloting continues until an equal number of delegates are elected for jurisdictional conference only.  All General Conference delegates are also jurisdictional conference delegates.  </a:t>
            </a:r>
          </a:p>
          <a:p>
            <a:r>
              <a:rPr lang="en-US" dirty="0"/>
              <a:t> General Conference worship can be richly inspiring and unifying; deliberations can be bitterly depressing and divisive.  We’ll talk about some of the tensions in the next session. </a:t>
            </a:r>
          </a:p>
        </p:txBody>
      </p:sp>
      <p:sp>
        <p:nvSpPr>
          <p:cNvPr id="4" name="Slide Number Placeholder 3"/>
          <p:cNvSpPr>
            <a:spLocks noGrp="1"/>
          </p:cNvSpPr>
          <p:nvPr>
            <p:ph type="sldNum" sz="quarter" idx="10"/>
          </p:nvPr>
        </p:nvSpPr>
        <p:spPr/>
        <p:txBody>
          <a:bodyPr/>
          <a:lstStyle/>
          <a:p>
            <a:fld id="{36F22888-E826-FB40-BAF4-ED638D1B1E99}" type="slidenum">
              <a:rPr lang="en-US" smtClean="0"/>
              <a:t>29</a:t>
            </a:fld>
            <a:endParaRPr lang="en-US" dirty="0"/>
          </a:p>
        </p:txBody>
      </p:sp>
    </p:spTree>
    <p:extLst>
      <p:ext uri="{BB962C8B-B14F-4D97-AF65-F5344CB8AC3E}">
        <p14:creationId xmlns:p14="http://schemas.microsoft.com/office/powerpoint/2010/main" val="34091813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this slide, have the participants identify their annual conference and jurisdictional conference. Point out that jurisdictional conferences have the power to set conference boundaries</a:t>
            </a:r>
            <a:r>
              <a:rPr lang="en-US" baseline="0" dirty="0"/>
              <a:t> </a:t>
            </a:r>
            <a:r>
              <a:rPr lang="en-US" dirty="0"/>
              <a:t>and that conferences have been consolidating over the last 50 years in order to save money. </a:t>
            </a:r>
          </a:p>
          <a:p>
            <a:endParaRPr lang="en-US" dirty="0"/>
          </a:p>
          <a:p>
            <a:r>
              <a:rPr lang="en-US" dirty="0"/>
              <a:t>Ask: “Is your conference the result of such a merger? Are there reasons why a merger might be in your future? What are the arguments for and against merger?”  </a:t>
            </a:r>
          </a:p>
          <a:p>
            <a:r>
              <a:rPr lang="en-US" dirty="0"/>
              <a:t> </a:t>
            </a:r>
          </a:p>
          <a:p>
            <a:r>
              <a:rPr lang="en-US" dirty="0"/>
              <a:t>Review the historical reasons why we have jurisdictions, briefly, but as fully as necessary for your students. Point out that:  </a:t>
            </a:r>
          </a:p>
          <a:p>
            <a:r>
              <a:rPr lang="en-US" dirty="0"/>
              <a:t> The price of the 1939 reunification of the northern Methodist Episcopal Church and the Methodist Episcopal Church South (roughly what now comprises the Southeastern Jurisdiction) was the segregation of African-American churches in a “Central Jurisdiction.” The jurisdiction system ensured that no black bishop (or northern bishop) could ever be appointed to a southern annual conference.  </a:t>
            </a:r>
          </a:p>
          <a:p>
            <a:r>
              <a:rPr lang="en-US" dirty="0"/>
              <a:t> This deal was rejected in the Western Jurisdiction, which always has included all its black churches and clergy in its regular geographical conferences. The Western Jurisdiction is the most diverse of all our jurisdictions.  </a:t>
            </a:r>
          </a:p>
          <a:p>
            <a:r>
              <a:rPr lang="en-US" dirty="0"/>
              <a:t> Although the Central Jurisdiction churches were incorporated into the geographical jurisdictions and annual conferences in 1968, there still are two ethnic conferences: Rio Grande (Hispanic) and the Oklahoma Indian Missionary Conference. There is another missionary conference in the U.S., Red Bird, serving parts of Kentucky. </a:t>
            </a:r>
          </a:p>
          <a:p>
            <a:r>
              <a:rPr lang="en-US" dirty="0"/>
              <a:t> All powers of jurisdictional conferences are conferred by General Conference, as are the central conferences’ powers. </a:t>
            </a:r>
          </a:p>
        </p:txBody>
      </p:sp>
      <p:sp>
        <p:nvSpPr>
          <p:cNvPr id="4" name="Slide Number Placeholder 3"/>
          <p:cNvSpPr>
            <a:spLocks noGrp="1"/>
          </p:cNvSpPr>
          <p:nvPr>
            <p:ph type="sldNum" sz="quarter" idx="10"/>
          </p:nvPr>
        </p:nvSpPr>
        <p:spPr/>
        <p:txBody>
          <a:bodyPr/>
          <a:lstStyle/>
          <a:p>
            <a:fld id="{36F22888-E826-FB40-BAF4-ED638D1B1E99}" type="slidenum">
              <a:rPr lang="en-US" smtClean="0"/>
              <a:t>30</a:t>
            </a:fld>
            <a:endParaRPr lang="en-US" dirty="0"/>
          </a:p>
        </p:txBody>
      </p:sp>
    </p:spTree>
    <p:extLst>
      <p:ext uri="{BB962C8B-B14F-4D97-AF65-F5344CB8AC3E}">
        <p14:creationId xmlns:p14="http://schemas.microsoft.com/office/powerpoint/2010/main" val="5398133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There are seven central conferences of The United Methodist Church: Africa, West Africa, Congo, Central and Southern Europe, Northern Europe, Germany, and Philippines. </a:t>
            </a:r>
          </a:p>
          <a:p>
            <a:r>
              <a:rPr lang="en-US" dirty="0"/>
              <a:t> </a:t>
            </a:r>
          </a:p>
          <a:p>
            <a:r>
              <a:rPr lang="en-US" dirty="0"/>
              <a:t>Folks may have heard of the Central Conference Pension Initiative, an effort to provide minimal pensions to pastors and surviving spouses in Africa and eastern Europe.   </a:t>
            </a:r>
          </a:p>
          <a:p>
            <a:r>
              <a:rPr lang="en-US" dirty="0"/>
              <a:t> </a:t>
            </a:r>
          </a:p>
          <a:p>
            <a:r>
              <a:rPr lang="en-US" dirty="0"/>
              <a:t>Frank notes: “Central conferences have wide latitude to adapt United Methodist polity to indigenous cultures and practices…to manage church property according to local laws… They may adopt their own forms of rituals, ministerial preparation, or lay membership qualifications. …[but] they may not enact legislation contrary to the Constitution…this results in constant tests of what is appropriate for cultural adaptation and what is necessary to remain part of one internationally constituted ecclesiastical body …” (p 274) </a:t>
            </a:r>
          </a:p>
          <a:p>
            <a:endParaRPr lang="en-US" dirty="0"/>
          </a:p>
          <a:p>
            <a:r>
              <a:rPr lang="en-US" dirty="0"/>
              <a:t>If you have internet access, give the students a taste of the diversity of the UMC by displaying the episcopal offices, with their lists of conferences, from umc.org (links below). OR, if some students have cell phone-based internet, they can check these out and share in a small group, then report what they found to the whole group. Have them go to umc.org and search the site for international churches . </a:t>
            </a:r>
          </a:p>
          <a:p>
            <a:endParaRPr lang="en-US" dirty="0"/>
          </a:p>
          <a:p>
            <a:r>
              <a:rPr lang="en-US" dirty="0"/>
              <a:t>Africa, West Africa, and Congo Central Conferences:  http://www.umc.org/who-we-are/africa-episcopal-areas</a:t>
            </a:r>
          </a:p>
          <a:p>
            <a:r>
              <a:rPr lang="en-US" dirty="0"/>
              <a:t>Central and Southern Europe, Northern Europe, and Germany:  http://www.umc.org/who-we-are/europe-episcopal-areas</a:t>
            </a:r>
          </a:p>
          <a:p>
            <a:r>
              <a:rPr lang="en-US" dirty="0"/>
              <a:t>Philippines Central Conference:  http://www.umc.org/who-we-are/philippines-episcopal-areas</a:t>
            </a:r>
          </a:p>
          <a:p>
            <a:endParaRPr lang="en-US" dirty="0"/>
          </a:p>
          <a:p>
            <a:r>
              <a:rPr lang="en-US" dirty="0"/>
              <a:t>Notice the “provisional” annual conference designation. These are conferences that aren’t numerous enough to stand on their own as annual conferences.  </a:t>
            </a:r>
          </a:p>
          <a:p>
            <a:r>
              <a:rPr lang="en-US" dirty="0"/>
              <a:t>In all these areas of the world, The United Methodist Church is growing fast and is now sending “missionaries” back to bless churches in the United States.  Ask, “What immigrant pastors – or bishops – in your own conference do your students know?”  </a:t>
            </a:r>
          </a:p>
          <a:p>
            <a:r>
              <a:rPr lang="en-US" dirty="0"/>
              <a:t> </a:t>
            </a:r>
          </a:p>
          <a:p>
            <a:r>
              <a:rPr lang="en-US" dirty="0"/>
              <a:t> Affiliated Autonomous Methodist Churches and Affiliated United Churches </a:t>
            </a:r>
          </a:p>
          <a:p>
            <a:r>
              <a:rPr lang="en-US" dirty="0"/>
              <a:t> 	Some churches planted by U.S. Methodists or others:        </a:t>
            </a:r>
          </a:p>
          <a:p>
            <a:r>
              <a:rPr lang="en-US" dirty="0"/>
              <a:t>	- have chosen to be independent from the United Methodist Church but still retain a covenant affiliation with the UMC. Some planted by British Methodists also are 	affiliates.       </a:t>
            </a:r>
          </a:p>
          <a:p>
            <a:r>
              <a:rPr lang="en-US" dirty="0"/>
              <a:t>	- or have merged with other denominations in their own lands, and the union churches still maintain an affiliate relationship.  </a:t>
            </a:r>
          </a:p>
          <a:p>
            <a:r>
              <a:rPr lang="en-US" dirty="0"/>
              <a:t> </a:t>
            </a:r>
          </a:p>
          <a:p>
            <a:r>
              <a:rPr lang="en-US" dirty="0"/>
              <a:t>	These churches may send non-voting delegates to General Conference, depending on the agreement, and of course their bishops are not members of the Council of 	Bishops.   </a:t>
            </a:r>
          </a:p>
          <a:p>
            <a:r>
              <a:rPr lang="en-US" dirty="0"/>
              <a:t> </a:t>
            </a:r>
          </a:p>
          <a:p>
            <a:r>
              <a:rPr lang="en-US" dirty="0"/>
              <a:t>	If your conference has a relationship with one or more of these churches, point that out. The “International Churches” page at umc.org also has links to these kinds 	of churches. If you have time and technology, check out some of these, either together or in small groups as before. Point out any partnerships with your 	conference.  Ask the students – their churches may also have such partnerships. </a:t>
            </a:r>
          </a:p>
          <a:p>
            <a:r>
              <a:rPr lang="en-US" dirty="0"/>
              <a:t> </a:t>
            </a:r>
          </a:p>
          <a:p>
            <a:pPr lvl="1"/>
            <a:r>
              <a:rPr lang="en-US" dirty="0"/>
              <a:t>Africa: http://www.umc.org/who-we-are/affiliated-churches-africa  </a:t>
            </a:r>
          </a:p>
          <a:p>
            <a:pPr lvl="1"/>
            <a:r>
              <a:rPr lang="en-US" dirty="0"/>
              <a:t>Asia: http://www.umc.org/who-we-are/affiliated-churches-asia</a:t>
            </a:r>
          </a:p>
          <a:p>
            <a:pPr lvl="1"/>
            <a:r>
              <a:rPr lang="en-US" dirty="0"/>
              <a:t>Central America/Caribbean: http://www.umc.org/who-we-are/affiliated-churches-central-america-caribbean</a:t>
            </a:r>
          </a:p>
          <a:p>
            <a:pPr lvl="1"/>
            <a:r>
              <a:rPr lang="en-US" dirty="0"/>
              <a:t>Europe: http://www.umc.org/who-we-are/affiliated-churches-europe</a:t>
            </a:r>
          </a:p>
          <a:p>
            <a:pPr lvl="1"/>
            <a:r>
              <a:rPr lang="en-US" dirty="0"/>
              <a:t>South America: http://www.umc.org/who-we-are/affiliated-churches-south-america</a:t>
            </a:r>
          </a:p>
          <a:p>
            <a:pPr lvl="1"/>
            <a:r>
              <a:rPr lang="en-US" dirty="0"/>
              <a:t> </a:t>
            </a:r>
          </a:p>
          <a:p>
            <a:r>
              <a:rPr lang="en-US" dirty="0"/>
              <a:t> Nonaffiliated autonomous and united churches  </a:t>
            </a:r>
          </a:p>
          <a:p>
            <a:r>
              <a:rPr lang="en-US" dirty="0"/>
              <a:t> 	Conferences and churches and the General Board of Global Ministries, may also have partnerships with Methodist-tradition churches that do not have formal 	agreements or relationship with The United Methodist Church, such as the Church of South India (a union church) and the Methodist Church of Haiti, which are not 	listed as affiliated.  </a:t>
            </a:r>
          </a:p>
          <a:p>
            <a:r>
              <a:rPr lang="en-US" dirty="0"/>
              <a:t> </a:t>
            </a:r>
          </a:p>
          <a:p>
            <a:r>
              <a:rPr lang="en-US" dirty="0"/>
              <a:t>	Invite students to check out the members list at the World Methodist Council site to see how diverse are the descendants of Wesley!   	</a:t>
            </a:r>
            <a:br>
              <a:rPr lang="en-US" dirty="0"/>
            </a:br>
            <a:r>
              <a:rPr lang="en-US" dirty="0"/>
              <a:t>	http://worldmethodistcouncil.org/about/member-churches/  </a:t>
            </a:r>
          </a:p>
          <a:p>
            <a:r>
              <a:rPr lang="en-US" dirty="0"/>
              <a:t> </a:t>
            </a:r>
          </a:p>
        </p:txBody>
      </p:sp>
      <p:sp>
        <p:nvSpPr>
          <p:cNvPr id="4" name="Slide Number Placeholder 3"/>
          <p:cNvSpPr>
            <a:spLocks noGrp="1"/>
          </p:cNvSpPr>
          <p:nvPr>
            <p:ph type="sldNum" sz="quarter" idx="10"/>
          </p:nvPr>
        </p:nvSpPr>
        <p:spPr/>
        <p:txBody>
          <a:bodyPr/>
          <a:lstStyle/>
          <a:p>
            <a:fld id="{36F22888-E826-FB40-BAF4-ED638D1B1E99}" type="slidenum">
              <a:rPr lang="en-US" smtClean="0"/>
              <a:t>31</a:t>
            </a:fld>
            <a:endParaRPr lang="en-US" dirty="0"/>
          </a:p>
        </p:txBody>
      </p:sp>
    </p:spTree>
    <p:extLst>
      <p:ext uri="{BB962C8B-B14F-4D97-AF65-F5344CB8AC3E}">
        <p14:creationId xmlns:p14="http://schemas.microsoft.com/office/powerpoint/2010/main" val="37700789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Chapter 12:  </a:t>
            </a:r>
          </a:p>
          <a:p>
            <a:endParaRPr lang="en-US" dirty="0"/>
          </a:p>
          <a:p>
            <a:r>
              <a:rPr lang="en-US" dirty="0"/>
              <a:t> The judicial council has nine members, five laity and four clergy in one quadrennium, and five clergy and four laity in the next. They serve eight-year terms and may be re-elected. The council elects its own officers and sets its own rules.  </a:t>
            </a:r>
          </a:p>
          <a:p>
            <a:endParaRPr lang="en-US" dirty="0"/>
          </a:p>
          <a:p>
            <a:r>
              <a:rPr lang="en-US" dirty="0"/>
              <a:t> Members are nominated by the Council of Bishops, who name three times the number needed to fill vacancies. General Conference elects the council from this slate.  </a:t>
            </a:r>
          </a:p>
          <a:p>
            <a:r>
              <a:rPr lang="en-US" dirty="0"/>
              <a:t> Judicial Council decisions include:  </a:t>
            </a:r>
          </a:p>
          <a:p>
            <a:r>
              <a:rPr lang="en-US" dirty="0"/>
              <a:t>	o Declaratory judgments about the constitutionality or legality of actions taken by any body in the connection </a:t>
            </a:r>
          </a:p>
          <a:p>
            <a:pPr lvl="1"/>
            <a:r>
              <a:rPr lang="en-US" dirty="0"/>
              <a:t>o Automatic review of legal decisions by bishops presiding over conferences </a:t>
            </a:r>
          </a:p>
          <a:p>
            <a:pPr lvl="1"/>
            <a:r>
              <a:rPr lang="en-US" dirty="0"/>
              <a:t>o Appeals of bishops’ decisions of law that are submitted by a fifth of the annual conference’s members  </a:t>
            </a:r>
          </a:p>
          <a:p>
            <a:pPr lvl="1"/>
            <a:r>
              <a:rPr lang="en-US" dirty="0"/>
              <a:t>o Appeals of legal questions that arise from church trials and similar actions.  </a:t>
            </a:r>
          </a:p>
          <a:p>
            <a:endParaRPr lang="en-US" dirty="0"/>
          </a:p>
          <a:p>
            <a:r>
              <a:rPr lang="en-US" dirty="0"/>
              <a:t>Although we won’t go into details in this class, the 2012 General Conference struggled mightily with efforts to rearrange the church’s administrative structure, only to have all efforts either fail or be declared unconstitutional by the judicial council. </a:t>
            </a:r>
          </a:p>
          <a:p>
            <a:endParaRPr lang="en-US" dirty="0"/>
          </a:p>
          <a:p>
            <a:r>
              <a:rPr lang="en-US" dirty="0"/>
              <a:t>Since only General Conference can speak for The United Methodist Church, General Conference deals with thousands of resolutions. If you have one or more copies of the </a:t>
            </a:r>
            <a:r>
              <a:rPr lang="en-US" i="1" dirty="0"/>
              <a:t>Book of Resolutions</a:t>
            </a:r>
            <a:r>
              <a:rPr lang="en-US" dirty="0"/>
              <a:t>, share them with students to see the wide variety of subjects addressed. Stress that these resolutions are the best efforts of the delegates to faithfully address issues of concern to the world; that sometimes they may even contradict each other (sometimes in the same paragraph), and that they are not church law.  </a:t>
            </a:r>
          </a:p>
          <a:p>
            <a:r>
              <a:rPr lang="en-US" dirty="0"/>
              <a:t> </a:t>
            </a:r>
          </a:p>
          <a:p>
            <a:r>
              <a:rPr lang="en-US" dirty="0"/>
              <a:t>What does all this mean so far? What has been new or surprising to the students? What inspires them? What fills them with pride? What is a miracle that it works at all?  If the students were in charge, how would they change things?  </a:t>
            </a:r>
          </a:p>
          <a:p>
            <a:endParaRPr lang="en-US" dirty="0"/>
          </a:p>
          <a:p>
            <a:r>
              <a:rPr lang="en-US" dirty="0"/>
              <a:t>OR – if you have time, discuss the quote that follows. If not, read it as we move to closing prayer, asking students to think about it as they read the assignment and consider the tensions in the UMC structure, which we’ll take up next session.   </a:t>
            </a:r>
          </a:p>
          <a:p>
            <a:r>
              <a:rPr lang="en-US" dirty="0"/>
              <a:t> </a:t>
            </a:r>
          </a:p>
          <a:p>
            <a:r>
              <a:rPr lang="en-US" dirty="0"/>
              <a:t>Rev. Christy Thomas of Krum First UMC in Krum, Texas, wrote in a blog, also published in the United Methodist Reporter, in Nov. 2012:</a:t>
            </a:r>
          </a:p>
          <a:p>
            <a:r>
              <a:rPr lang="en-US" dirty="0"/>
              <a:t>“The United Methodist Church cannot be re-formed. It’s over for us with our current structure…It’s easy to get frustrated with the Judicial Council for the rulings of the last few months. Their work has thoroughly reversed decisions made by General and Jurisdictional Conferences….Because the members of the Council were faithful to the letter of the law, which is exactly what they are supposed to do, we now know for sure that this emperor has no clothes…[substantial and necessary change under the current rules] can’t work. Period.  </a:t>
            </a:r>
          </a:p>
          <a:p>
            <a:endParaRPr lang="en-US" dirty="0"/>
          </a:p>
          <a:p>
            <a:r>
              <a:rPr lang="en-US" dirty="0"/>
              <a:t>“We are going to have to engender our own revolution/reformation or die slowly of strangulation by methods that no longer support the heart of Methodism….”   </a:t>
            </a:r>
          </a:p>
          <a:p>
            <a:endParaRPr lang="en-US" dirty="0"/>
          </a:p>
          <a:p>
            <a:r>
              <a:rPr lang="en-US" dirty="0"/>
              <a:t>“We have the most powerful theology of grace that has ever infused the human race….Can grace-infused theology hold us together in the revolution that is now necessary? Can we plant ourselves firmly on opposite sides of huge issues, pray, argue and fight our way through this, and see a healthy and actually united Methodist church born yet once more? Can we free ourselves from the death strangle of our current methods and still be Methodists?”</a:t>
            </a:r>
            <a:br>
              <a:rPr lang="en-US" dirty="0"/>
            </a:br>
            <a:r>
              <a:rPr lang="en-US" dirty="0"/>
              <a:t> (http://www.patheos.com/blogs/thoughtfulpastor/2012/11/14/judicial-council-decisions-the-emperor-has-no-clothes/)</a:t>
            </a:r>
          </a:p>
          <a:p>
            <a:endParaRPr lang="en-US" dirty="0"/>
          </a:p>
          <a:p>
            <a:r>
              <a:rPr lang="en-US" dirty="0"/>
              <a:t>Do you agree or disagree, and why?  Think about all this for next time.  </a:t>
            </a:r>
          </a:p>
          <a:p>
            <a:r>
              <a:rPr lang="en-US" dirty="0"/>
              <a:t>Assignment: Chapter 7, pp 218-229</a:t>
            </a:r>
          </a:p>
          <a:p>
            <a:endParaRPr lang="en-US" dirty="0"/>
          </a:p>
          <a:p>
            <a:r>
              <a:rPr lang="en-US" dirty="0"/>
              <a:t>Share prayer concerns, and let one of the students close with prayer.  </a:t>
            </a:r>
          </a:p>
        </p:txBody>
      </p:sp>
      <p:sp>
        <p:nvSpPr>
          <p:cNvPr id="4" name="Slide Number Placeholder 3"/>
          <p:cNvSpPr>
            <a:spLocks noGrp="1"/>
          </p:cNvSpPr>
          <p:nvPr>
            <p:ph type="sldNum" sz="quarter" idx="10"/>
          </p:nvPr>
        </p:nvSpPr>
        <p:spPr/>
        <p:txBody>
          <a:bodyPr/>
          <a:lstStyle/>
          <a:p>
            <a:fld id="{36F22888-E826-FB40-BAF4-ED638D1B1E99}" type="slidenum">
              <a:rPr lang="en-US" smtClean="0"/>
              <a:t>32</a:t>
            </a:fld>
            <a:endParaRPr lang="en-US" dirty="0"/>
          </a:p>
        </p:txBody>
      </p:sp>
    </p:spTree>
    <p:extLst>
      <p:ext uri="{BB962C8B-B14F-4D97-AF65-F5344CB8AC3E}">
        <p14:creationId xmlns:p14="http://schemas.microsoft.com/office/powerpoint/2010/main" val="29228715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session, you will grapple with two of a number of issues of United Methodist life together, using various formats for discussion and conferencing. Through this process, you will be equipped with new insight and tools for discernment in making decisions in the local church and, perhaps, the</a:t>
            </a:r>
            <a:r>
              <a:rPr lang="en-US" baseline="0" dirty="0"/>
              <a:t> annual</a:t>
            </a:r>
            <a:r>
              <a:rPr lang="en-US" dirty="0"/>
              <a:t> conference. </a:t>
            </a:r>
          </a:p>
        </p:txBody>
      </p:sp>
      <p:sp>
        <p:nvSpPr>
          <p:cNvPr id="4" name="Slide Number Placeholder 3"/>
          <p:cNvSpPr>
            <a:spLocks noGrp="1"/>
          </p:cNvSpPr>
          <p:nvPr>
            <p:ph type="sldNum" sz="quarter" idx="10"/>
          </p:nvPr>
        </p:nvSpPr>
        <p:spPr/>
        <p:txBody>
          <a:bodyPr/>
          <a:lstStyle/>
          <a:p>
            <a:fld id="{36F22888-E826-FB40-BAF4-ED638D1B1E99}" type="slidenum">
              <a:rPr lang="en-US" smtClean="0"/>
              <a:t>33</a:t>
            </a:fld>
            <a:endParaRPr lang="en-US" dirty="0"/>
          </a:p>
        </p:txBody>
      </p:sp>
    </p:spTree>
    <p:extLst>
      <p:ext uri="{BB962C8B-B14F-4D97-AF65-F5344CB8AC3E}">
        <p14:creationId xmlns:p14="http://schemas.microsoft.com/office/powerpoint/2010/main" val="22800631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book of Esther, Mordecai asks his ward, Queen Esther, to risk her life to challenge the decree of destruction that has been issued against the Jews in Persia. He says:  </a:t>
            </a:r>
          </a:p>
          <a:p>
            <a:r>
              <a:rPr lang="en-US" dirty="0"/>
              <a:t>	‘Do not think that in the king’s palace you will escape any more than all the other Jews. …  Who knows? Perhaps you have come to royal dignity for just such a time 	as this.’ </a:t>
            </a:r>
          </a:p>
          <a:p>
            <a:endParaRPr lang="en-US" dirty="0"/>
          </a:p>
          <a:p>
            <a:r>
              <a:rPr lang="en-US" dirty="0"/>
              <a:t>We are living at a time of deep turmoil and huge challenges and changes. Perhaps we lay servants have been called to this ministry in our beloved United Methodist Church for just such a time as this. It’s a time very much like another time of deep turmoil and huge challenges and changes in which our Lord Jesus Christ taught:               </a:t>
            </a:r>
          </a:p>
          <a:p>
            <a:endParaRPr lang="en-US" dirty="0"/>
          </a:p>
          <a:p>
            <a:r>
              <a:rPr lang="en-US" dirty="0"/>
              <a:t>[Pause after each, or assign one beatitude to each of 8 readers, for emphasis.] </a:t>
            </a:r>
          </a:p>
          <a:p>
            <a:r>
              <a:rPr lang="en-US" dirty="0"/>
              <a:t>	</a:t>
            </a:r>
          </a:p>
          <a:p>
            <a:r>
              <a:rPr lang="en-US" dirty="0"/>
              <a:t>When Jesus saw the crowds, he went up the mountain; and after he sat down, his disciples came to him. Then he began to speak, and taught them, saying:  </a:t>
            </a:r>
          </a:p>
          <a:p>
            <a:r>
              <a:rPr lang="en-US" dirty="0"/>
              <a:t>	Blessed are the poor in spirit, for theirs is the kingdom of heaven.  </a:t>
            </a:r>
          </a:p>
          <a:p>
            <a:r>
              <a:rPr lang="en-US" dirty="0"/>
              <a:t>	Blessed are those who mourn, for they will be comforted.  </a:t>
            </a:r>
          </a:p>
          <a:p>
            <a:r>
              <a:rPr lang="en-US" dirty="0"/>
              <a:t>	Blessed are the meek, for they will inherit the earth.  </a:t>
            </a:r>
          </a:p>
          <a:p>
            <a:r>
              <a:rPr lang="en-US" dirty="0"/>
              <a:t>	Blessed are those who hunger and thirst for righteousness, for they will be filled.  </a:t>
            </a:r>
          </a:p>
          <a:p>
            <a:r>
              <a:rPr lang="en-US" dirty="0"/>
              <a:t>	Blessed are the merciful, for they will receive mercy.  </a:t>
            </a:r>
          </a:p>
          <a:p>
            <a:r>
              <a:rPr lang="en-US" dirty="0"/>
              <a:t>	Blessed are the pure in heart, for they will see God.  </a:t>
            </a:r>
          </a:p>
          <a:p>
            <a:r>
              <a:rPr lang="en-US" dirty="0"/>
              <a:t>	Blessed are the peacemakers, for they will be called children of God.  </a:t>
            </a:r>
          </a:p>
          <a:p>
            <a:r>
              <a:rPr lang="en-US" dirty="0"/>
              <a:t>	Blessed are those who are persecuted for righteousness’ sake, for theirs is the kingdom of heaven.  </a:t>
            </a:r>
          </a:p>
          <a:p>
            <a:r>
              <a:rPr lang="en-US" dirty="0"/>
              <a:t>	Blessed are you when people revile you and persecute you and utter all kinds of evil against you falsely on my account. Rejoice and be glad, for your reward is great 	in heaven, for in the same way they persecuted the prophets who were before you. </a:t>
            </a:r>
          </a:p>
          <a:p>
            <a:endParaRPr lang="en-US" dirty="0"/>
          </a:p>
          <a:p>
            <a:r>
              <a:rPr lang="en-US" dirty="0"/>
              <a:t>	… “You are the light of the world. A city built on a hill cannot be hid.</a:t>
            </a:r>
            <a:r>
              <a:rPr lang="en-US" baseline="0" dirty="0"/>
              <a:t> </a:t>
            </a:r>
            <a:r>
              <a:rPr lang="en-US" dirty="0"/>
              <a:t>No one after lighting a lamp puts it under the bushel basket, but on the lampstand, and it 	gives light to all in the house. In the same way, let your light shine before others, so that they may see your good works and give glory to your Father in heaven”  (Matthew 5:1-14, NRSV).</a:t>
            </a:r>
          </a:p>
          <a:p>
            <a:endParaRPr lang="en-US" dirty="0"/>
          </a:p>
          <a:p>
            <a:r>
              <a:rPr lang="en-US" dirty="0"/>
              <a:t>Sometimes the wrangling in our churches and conferences dims God’s light and fails to give glory to God. Sometimes we finite human beings must admit, in all humility, that we can’t be sure what gives glory to God in any given situation.  And as St. Paul noted, there have to be disagreements in the church if the church is to work its way through them to the truth of God’s call in such a time as this. But can we learn to disagree with love and grace, with humility, meekness, hunger for righteousness, mercy, purity, and peacemaking? Can it be that even in our conflicts, God is glorified? Let us pray so, as we sing:   </a:t>
            </a:r>
          </a:p>
          <a:p>
            <a:r>
              <a:rPr lang="en-US" dirty="0"/>
              <a:t>[Select one of these:]   </a:t>
            </a:r>
          </a:p>
          <a:p>
            <a:pPr marL="171450" indent="-171450">
              <a:buFont typeface="Arial" panose="020B0604020202020204" pitchFamily="34" charset="0"/>
              <a:buChar char="•"/>
            </a:pPr>
            <a:r>
              <a:rPr lang="en-US" dirty="0"/>
              <a:t>“Christ Has Risen” (</a:t>
            </a:r>
            <a:r>
              <a:rPr lang="en-US" i="1" dirty="0"/>
              <a:t>The Faith We Sing</a:t>
            </a:r>
            <a:r>
              <a:rPr lang="en-US" dirty="0"/>
              <a:t>,</a:t>
            </a:r>
            <a:r>
              <a:rPr lang="en-US" baseline="0" dirty="0"/>
              <a:t> </a:t>
            </a:r>
            <a:r>
              <a:rPr lang="en-US" dirty="0"/>
              <a:t>2115)    </a:t>
            </a:r>
          </a:p>
          <a:p>
            <a:pPr marL="171450" indent="-171450">
              <a:buFont typeface="Arial" panose="020B0604020202020204" pitchFamily="34" charset="0"/>
              <a:buChar char="•"/>
            </a:pPr>
            <a:r>
              <a:rPr lang="en-US" dirty="0"/>
              <a:t>“Lord, be Glorified” (</a:t>
            </a:r>
            <a:r>
              <a:rPr lang="en-US" i="1" dirty="0"/>
              <a:t>The Faith We Sing, </a:t>
            </a:r>
            <a:r>
              <a:rPr lang="en-US" dirty="0"/>
              <a:t>2150)     </a:t>
            </a:r>
          </a:p>
          <a:p>
            <a:pPr marL="171450" indent="-171450">
              <a:buFont typeface="Arial" panose="020B0604020202020204" pitchFamily="34" charset="0"/>
              <a:buChar char="•"/>
            </a:pPr>
            <a:r>
              <a:rPr lang="en-US" dirty="0"/>
              <a:t>“I’m Gonna Live so Christ Can Use Me” (</a:t>
            </a:r>
            <a:r>
              <a:rPr lang="en-US" i="1" dirty="0"/>
              <a:t>The Faith We Sing, </a:t>
            </a:r>
            <a:r>
              <a:rPr lang="en-US" dirty="0"/>
              <a:t>2153)     </a:t>
            </a:r>
          </a:p>
          <a:p>
            <a:pPr marL="171450" indent="-171450">
              <a:buFont typeface="Arial" panose="020B0604020202020204" pitchFamily="34" charset="0"/>
              <a:buChar char="•"/>
            </a:pPr>
            <a:r>
              <a:rPr lang="en-US" dirty="0"/>
              <a:t>“Let There Be Peace on Earth” </a:t>
            </a:r>
            <a:r>
              <a:rPr lang="en-US" i="1" dirty="0"/>
              <a:t>(UM Hymnal,</a:t>
            </a:r>
            <a:r>
              <a:rPr lang="en-US" i="1" baseline="0" dirty="0"/>
              <a:t> </a:t>
            </a:r>
            <a:r>
              <a:rPr lang="en-US" dirty="0"/>
              <a:t>431) </a:t>
            </a:r>
          </a:p>
        </p:txBody>
      </p:sp>
      <p:sp>
        <p:nvSpPr>
          <p:cNvPr id="4" name="Slide Number Placeholder 3"/>
          <p:cNvSpPr>
            <a:spLocks noGrp="1"/>
          </p:cNvSpPr>
          <p:nvPr>
            <p:ph type="sldNum" sz="quarter" idx="10"/>
          </p:nvPr>
        </p:nvSpPr>
        <p:spPr/>
        <p:txBody>
          <a:bodyPr/>
          <a:lstStyle/>
          <a:p>
            <a:fld id="{36F22888-E826-FB40-BAF4-ED638D1B1E99}" type="slidenum">
              <a:rPr lang="en-US" smtClean="0"/>
              <a:t>34</a:t>
            </a:fld>
            <a:endParaRPr lang="en-US" dirty="0"/>
          </a:p>
        </p:txBody>
      </p:sp>
    </p:spTree>
    <p:extLst>
      <p:ext uri="{BB962C8B-B14F-4D97-AF65-F5344CB8AC3E}">
        <p14:creationId xmlns:p14="http://schemas.microsoft.com/office/powerpoint/2010/main" val="809685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briefly some of the general characteristics of the change in world culture in the early 21st century, from your own observations or from your reading of Phyllis Tickle or Brian McLaren. Don’t dwell on negative statistics, and resist getting sidetracked into discussion, but Include:  </a:t>
            </a:r>
          </a:p>
          <a:p>
            <a:endParaRPr lang="en-US" dirty="0"/>
          </a:p>
          <a:p>
            <a:r>
              <a:rPr lang="en-US" dirty="0"/>
              <a:t> The change in communication systems from primarily print-based to primarily digital, which has wrenching implications for every culture in the world, including how we work, our attention span, how we worship, and even how we think - now primarily in story rather than logical explanation  </a:t>
            </a:r>
          </a:p>
          <a:p>
            <a:r>
              <a:rPr lang="en-US" dirty="0"/>
              <a:t> The demographic  shift of “the center of Christianity” to the southern hemisphere, and the demographic shift of the center of The United Methodist Church to Africa and Asia </a:t>
            </a:r>
          </a:p>
          <a:p>
            <a:r>
              <a:rPr lang="en-US" dirty="0"/>
              <a:t> The consumer attitude in those in the U.S. who do attend church, in which shopping for a church that meets my and my family’s needs is much more important than denominational loyalty or theology </a:t>
            </a:r>
          </a:p>
          <a:p>
            <a:r>
              <a:rPr lang="en-US" dirty="0"/>
              <a:t> The deep suspicion of (or is it disappointment in?) “organized religion,” and the rise of secular and parachurch organizations doing much of the mission and ministry that used to be the province of the denominations: Oxfam, CARE, Heifer Project, Habitat for Humanity, Church World Service, Doctors Without Borders, the Gates Foundation, and thousands of local specific-purpose charities and government programs: Food pantries, homeless shelters, free clinics, park district programs, etc.  </a:t>
            </a:r>
          </a:p>
          <a:p>
            <a:r>
              <a:rPr lang="en-US" dirty="0"/>
              <a:t> The rising challenge to authority of all sorts, especially religious authority and hierarchy, as knowledge and authority become democratized – “crowd-sourced.” </a:t>
            </a:r>
          </a:p>
          <a:p>
            <a:r>
              <a:rPr lang="en-US" dirty="0"/>
              <a:t> The rising interest in the work of the Holy Spirit throughout the church, giving rise to charismatic and Pentecostal movements worldwide as well as renewed efforts in spiritual formation in mainline denominations (Upper Room, Walk to Emmaus, Academy for Spiritual Formation, spiritual direction, covenant groups, Taize music and worship) </a:t>
            </a:r>
          </a:p>
          <a:p>
            <a:r>
              <a:rPr lang="en-US" dirty="0"/>
              <a:t> “Ancient-future” church, meaning renewed interest in deeply meaningful celebration of the sacraments of Communion and baptism, and other physical acts and sensory elements in worship such as candles, incense, fountains, foot-washing, reaffirmation of baptism, labyrinths, etc.  </a:t>
            </a:r>
          </a:p>
          <a:p>
            <a:r>
              <a:rPr lang="en-US" dirty="0"/>
              <a:t> The challenge of the digital age: What of worship is appropriate to put online? Where churches stream their worship services, or congregations exist only online such as several now in Second Life, or megachurches rescue struggling nearby churches by streaming the sermon, and people learn online, how can the full dimensions of discipleship be cared for: sacraments, small-group interaction, service?  </a:t>
            </a:r>
          </a:p>
          <a:p>
            <a:r>
              <a:rPr lang="en-US" dirty="0"/>
              <a:t> The challenge of increasing diversity of all kinds, in every city, rural village, and often, even in our families as our children marry across racial and religious lines, change denominations or even faiths, or are more open about sexual orientation.  </a:t>
            </a:r>
          </a:p>
          <a:p>
            <a:endParaRPr lang="en-US" dirty="0"/>
          </a:p>
          <a:p>
            <a:r>
              <a:rPr lang="en-US" dirty="0"/>
              <a:t>What does all this mean for the church? This is simply the reality of our time</a:t>
            </a:r>
            <a:r>
              <a:rPr lang="en-US" baseline="0" dirty="0"/>
              <a:t> </a:t>
            </a:r>
            <a:r>
              <a:rPr lang="en-US" dirty="0"/>
              <a:t>and the background against which our church’s polity must work, or must change. </a:t>
            </a:r>
          </a:p>
        </p:txBody>
      </p:sp>
      <p:sp>
        <p:nvSpPr>
          <p:cNvPr id="4" name="Slide Number Placeholder 3"/>
          <p:cNvSpPr>
            <a:spLocks noGrp="1"/>
          </p:cNvSpPr>
          <p:nvPr>
            <p:ph type="sldNum" sz="quarter" idx="10"/>
          </p:nvPr>
        </p:nvSpPr>
        <p:spPr/>
        <p:txBody>
          <a:bodyPr/>
          <a:lstStyle/>
          <a:p>
            <a:fld id="{36F22888-E826-FB40-BAF4-ED638D1B1E99}" type="slidenum">
              <a:rPr lang="en-US" smtClean="0"/>
              <a:t>35</a:t>
            </a:fld>
            <a:endParaRPr lang="en-US" dirty="0"/>
          </a:p>
        </p:txBody>
      </p:sp>
    </p:spTree>
    <p:extLst>
      <p:ext uri="{BB962C8B-B14F-4D97-AF65-F5344CB8AC3E}">
        <p14:creationId xmlns:p14="http://schemas.microsoft.com/office/powerpoint/2010/main" val="26359379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rest of the session, divide into small groups of three or four persons. Each group will receive a challenge assignment to discuss using the information about the church’s polity that they have learned in this course.  Assign a facilitator for each group to read the assignment. Each group will choose a recorder to report.  The topic assignments are in the addenda to this leader’s guide.  </a:t>
            </a:r>
          </a:p>
          <a:p>
            <a:endParaRPr lang="en-US" dirty="0"/>
          </a:p>
          <a:p>
            <a:r>
              <a:rPr lang="en-US" dirty="0"/>
              <a:t>Let the group recorders share: </a:t>
            </a:r>
          </a:p>
          <a:p>
            <a:pPr marL="171450" indent="-171450">
              <a:buFont typeface="Arial" panose="020B0604020202020204" pitchFamily="34" charset="0"/>
              <a:buChar char="•"/>
            </a:pPr>
            <a:r>
              <a:rPr lang="en-US" dirty="0"/>
              <a:t>What was the issue? </a:t>
            </a:r>
          </a:p>
          <a:p>
            <a:pPr marL="171450" indent="-171450">
              <a:buFont typeface="Arial" panose="020B0604020202020204" pitchFamily="34" charset="0"/>
              <a:buChar char="•"/>
            </a:pPr>
            <a:r>
              <a:rPr lang="en-US" dirty="0"/>
              <a:t>What, if anything, did the </a:t>
            </a:r>
            <a:r>
              <a:rPr lang="en-US" i="1" dirty="0"/>
              <a:t>Discipline</a:t>
            </a:r>
            <a:r>
              <a:rPr lang="en-US" dirty="0"/>
              <a:t> have to say about it? </a:t>
            </a:r>
          </a:p>
          <a:p>
            <a:pPr marL="171450" indent="-171450">
              <a:buFont typeface="Arial" panose="020B0604020202020204" pitchFamily="34" charset="0"/>
              <a:buChar char="•"/>
            </a:pPr>
            <a:r>
              <a:rPr lang="en-US" dirty="0"/>
              <a:t>Did everyone get a chance to share? </a:t>
            </a:r>
          </a:p>
          <a:p>
            <a:pPr marL="171450" indent="-171450">
              <a:buFont typeface="Arial" panose="020B0604020202020204" pitchFamily="34" charset="0"/>
              <a:buChar char="•"/>
            </a:pPr>
            <a:r>
              <a:rPr lang="en-US" dirty="0"/>
              <a:t>Was Christian love in evidence?   </a:t>
            </a:r>
          </a:p>
          <a:p>
            <a:endParaRPr lang="en-US" dirty="0"/>
          </a:p>
          <a:p>
            <a:r>
              <a:rPr lang="en-US" dirty="0"/>
              <a:t>Hand out new assignments. If you wish, you can scramble the groups for the second small-group session, but the change of topic will probably be enough variety.  </a:t>
            </a:r>
          </a:p>
          <a:p>
            <a:r>
              <a:rPr lang="en-US" dirty="0"/>
              <a:t>Let the group recorders share. If the groups did their work extra quickly so there is time, you can always assign a third discussion. </a:t>
            </a:r>
          </a:p>
        </p:txBody>
      </p:sp>
      <p:sp>
        <p:nvSpPr>
          <p:cNvPr id="4" name="Slide Number Placeholder 3"/>
          <p:cNvSpPr>
            <a:spLocks noGrp="1"/>
          </p:cNvSpPr>
          <p:nvPr>
            <p:ph type="sldNum" sz="quarter" idx="10"/>
          </p:nvPr>
        </p:nvSpPr>
        <p:spPr/>
        <p:txBody>
          <a:bodyPr/>
          <a:lstStyle/>
          <a:p>
            <a:fld id="{36F22888-E826-FB40-BAF4-ED638D1B1E99}" type="slidenum">
              <a:rPr lang="en-US" smtClean="0"/>
              <a:t>36</a:t>
            </a:fld>
            <a:endParaRPr lang="en-US" dirty="0"/>
          </a:p>
        </p:txBody>
      </p:sp>
    </p:spTree>
    <p:extLst>
      <p:ext uri="{BB962C8B-B14F-4D97-AF65-F5344CB8AC3E}">
        <p14:creationId xmlns:p14="http://schemas.microsoft.com/office/powerpoint/2010/main" val="30778297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several students to share in reading this, from John Wesley and a contemporary pastor:  </a:t>
            </a:r>
          </a:p>
          <a:p>
            <a:r>
              <a:rPr lang="en-US" dirty="0"/>
              <a:t>Rev. Christy Thomas, a pastor in Texas, posted in the wake of the 2012 General Conference and the Judicial Council decisions reversing its restructuring efforts:  </a:t>
            </a:r>
          </a:p>
          <a:p>
            <a:r>
              <a:rPr lang="en-US" dirty="0"/>
              <a:t>“We have the most powerful theology of grace that has ever infused the human race….Can grace-infused theology hold us together in the revolution that is now necessary? Can we plant ourselves firmly on opposite sides of huge issues, pray, argue and fight our way through this, and see a healthy and actually united Methodist church born yet once more? Can we free ourselves from the death strangle of our current methods and still be Methodists?”  </a:t>
            </a:r>
          </a:p>
          <a:p>
            <a:endParaRPr lang="en-US" dirty="0"/>
          </a:p>
          <a:p>
            <a:r>
              <a:rPr lang="en-US" dirty="0"/>
              <a:t>If we can’t, or we won’t, then we need to die anyway. We deserve no better than to slowly lose oxygen as we wander forever lost through the dead-end maze known as the </a:t>
            </a:r>
            <a:r>
              <a:rPr lang="en-US" i="1" dirty="0"/>
              <a:t>Book of Discipline</a:t>
            </a:r>
            <a:r>
              <a:rPr lang="en-US" dirty="0"/>
              <a:t>. If we can and we will, then we will unleash the Spirit of God yet once more. It’s time. (http://www.patheos.com/blogs/thoughtfulpastor/2012/11/14/judicial-council-decisions-the-emperor-has-no-clothes)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37</a:t>
            </a:fld>
            <a:endParaRPr lang="en-US" dirty="0"/>
          </a:p>
        </p:txBody>
      </p:sp>
    </p:spTree>
    <p:extLst>
      <p:ext uri="{BB962C8B-B14F-4D97-AF65-F5344CB8AC3E}">
        <p14:creationId xmlns:p14="http://schemas.microsoft.com/office/powerpoint/2010/main" val="346542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John Wesley’s sermon 39, Catholic Spirit, he lifts up many Scriptural comments on the Great Commandment. He writes:  </a:t>
            </a:r>
          </a:p>
          <a:p>
            <a:r>
              <a:rPr lang="en-US" dirty="0"/>
              <a:t>[Jesus said,] “A new commandment I give unto you, That ye love one another: as I have loved you, that ye also love one another. By this shall all men know that ye are My disciples, if ye have love one to another” … This is that love on which the Apostle John so frequently and strongly insists… “Not that we loved God, but that he loved us, and sent his Son to be the propitiation for our sins. Beloved, if God so loved us, we ought also to love one another.” </a:t>
            </a:r>
          </a:p>
          <a:p>
            <a:r>
              <a:rPr lang="en-US" dirty="0"/>
              <a:t> </a:t>
            </a:r>
          </a:p>
          <a:p>
            <a:r>
              <a:rPr lang="en-US" dirty="0"/>
              <a:t>…All men approve of this; but do all men practice it? Daily experience shows the contrary. Where are even the Christians who “love one another as he hath given us commandment?” How many hindrances lie in the way! The two grand, general hindrances are, first, that they cannot all think alike and, in consequence of this, secondly, they cannot all walk alike; but in several smaller points their practice must differ in proportion to the difference of their sentiments. </a:t>
            </a:r>
          </a:p>
          <a:p>
            <a:endParaRPr lang="en-US" dirty="0"/>
          </a:p>
          <a:p>
            <a:r>
              <a:rPr lang="en-US" dirty="0"/>
              <a:t>…But although a difference in opinions or modes of worship may prevent an entire external union, yet need it prevent our union in affection? Though we cannot think alike, may we not love alike? May we not be of one heart, though we are not of one opinion? Without all doubt, we may. Herein all the children of God may unite, notwithstanding these smaller differences. These remaining as they are, they may forward one another in love and in good works.        </a:t>
            </a:r>
          </a:p>
          <a:p>
            <a:r>
              <a:rPr lang="en-US" dirty="0"/>
              <a:t>(www.ccel.org/ccel/wesley/sermons.pdf)</a:t>
            </a:r>
          </a:p>
          <a:p>
            <a:endParaRPr lang="en-US" dirty="0"/>
          </a:p>
          <a:p>
            <a:r>
              <a:rPr lang="en-US" dirty="0"/>
              <a:t>As Methodists in the 21st century, we need, somehow, to renew our connection in ways that will, as our founder put it, “forward one another in love and in good works” even though we cannot all think alike or worship alike or walk alike. We need the Holy Spirit’s help to renew our life together.  </a:t>
            </a:r>
          </a:p>
          <a:p>
            <a:endParaRPr lang="en-US" dirty="0"/>
          </a:p>
          <a:p>
            <a:r>
              <a:rPr lang="en-US" dirty="0"/>
              <a:t>[Spend some time in silent prayer, and close with prayer, or in singing They’ll Know We Are Christians by Our Love, The Faith We Sing, 2223.]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38</a:t>
            </a:fld>
            <a:endParaRPr lang="en-US" dirty="0"/>
          </a:p>
        </p:txBody>
      </p:sp>
    </p:spTree>
    <p:extLst>
      <p:ext uri="{BB962C8B-B14F-4D97-AF65-F5344CB8AC3E}">
        <p14:creationId xmlns:p14="http://schemas.microsoft.com/office/powerpoint/2010/main" val="2469863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3951" y="1839688"/>
            <a:ext cx="7772406" cy="717549"/>
          </a:xfrm>
          <a:prstGeom prst="rect">
            <a:avLst/>
          </a:prstGeom>
        </p:spPr>
        <p:txBody>
          <a:bodyPr/>
          <a:lstStyle>
            <a:lvl1pPr algn="l">
              <a:defRPr sz="4000" b="1" i="1" spc="-150">
                <a:solidFill>
                  <a:srgbClr val="E10C25"/>
                </a:solidFill>
                <a:latin typeface="Arial"/>
                <a:cs typeface="Arial"/>
              </a:defRPr>
            </a:lvl1pPr>
          </a:lstStyle>
          <a:p>
            <a:r>
              <a:rPr lang="en-US" dirty="0"/>
              <a:t>Presentation Title</a:t>
            </a:r>
          </a:p>
        </p:txBody>
      </p:sp>
      <p:sp>
        <p:nvSpPr>
          <p:cNvPr id="3" name="Subtitle 2"/>
          <p:cNvSpPr>
            <a:spLocks noGrp="1"/>
          </p:cNvSpPr>
          <p:nvPr>
            <p:ph type="subTitle" idx="1" hasCustomPrompt="1"/>
          </p:nvPr>
        </p:nvSpPr>
        <p:spPr>
          <a:xfrm>
            <a:off x="292093" y="2566308"/>
            <a:ext cx="7291620" cy="432707"/>
          </a:xfrm>
          <a:prstGeom prst="rect">
            <a:avLst/>
          </a:prstGeom>
        </p:spPr>
        <p:txBody>
          <a:bodyPr/>
          <a:lstStyle>
            <a:lvl1pPr marL="0" indent="0" algn="l">
              <a:buNone/>
              <a:defRPr sz="2000" b="1" i="0">
                <a:solidFill>
                  <a:schemeClr val="tx1">
                    <a:lumMod val="50000"/>
                    <a:lumOff val="50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Subtitle/Date</a:t>
            </a:r>
          </a:p>
        </p:txBody>
      </p:sp>
    </p:spTree>
    <p:extLst>
      <p:ext uri="{BB962C8B-B14F-4D97-AF65-F5344CB8AC3E}">
        <p14:creationId xmlns:p14="http://schemas.microsoft.com/office/powerpoint/2010/main" val="3471248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150"/>
            </a:lvl1pPr>
          </a:lstStyle>
          <a:p>
            <a:r>
              <a:rPr lang="en-US" dirty="0"/>
              <a:t>Title</a:t>
            </a:r>
          </a:p>
        </p:txBody>
      </p:sp>
      <p:sp>
        <p:nvSpPr>
          <p:cNvPr id="3" name="Content Placeholder 2"/>
          <p:cNvSpPr>
            <a:spLocks noGrp="1"/>
          </p:cNvSpPr>
          <p:nvPr>
            <p:ph idx="1" hasCustomPrompt="1"/>
          </p:nvPr>
        </p:nvSpPr>
        <p:spPr/>
        <p:txBody>
          <a:bodyPr/>
          <a:lstStyle/>
          <a:p>
            <a:pPr lvl="0"/>
            <a:r>
              <a:rPr lang="en-US" dirty="0"/>
              <a:t>Content</a:t>
            </a:r>
          </a:p>
        </p:txBody>
      </p:sp>
    </p:spTree>
    <p:extLst>
      <p:ext uri="{BB962C8B-B14F-4D97-AF65-F5344CB8AC3E}">
        <p14:creationId xmlns:p14="http://schemas.microsoft.com/office/powerpoint/2010/main" val="374965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150"/>
            </a:lvl1pPr>
          </a:lstStyle>
          <a:p>
            <a:r>
              <a:rPr lang="en-US" dirty="0"/>
              <a:t>Title</a:t>
            </a:r>
          </a:p>
        </p:txBody>
      </p:sp>
      <p:sp>
        <p:nvSpPr>
          <p:cNvPr id="3" name="Content Placeholder 2"/>
          <p:cNvSpPr>
            <a:spLocks noGrp="1"/>
          </p:cNvSpPr>
          <p:nvPr>
            <p:ph idx="1" hasCustomPrompt="1"/>
          </p:nvPr>
        </p:nvSpPr>
        <p:spPr/>
        <p:txBody>
          <a:bodyPr/>
          <a:lstStyle>
            <a:lvl1pPr>
              <a:defRPr>
                <a:solidFill>
                  <a:schemeClr val="bg1"/>
                </a:solidFill>
              </a:defRPr>
            </a:lvl1pPr>
          </a:lstStyle>
          <a:p>
            <a:pPr lvl="0"/>
            <a:r>
              <a:rPr lang="en-US" dirty="0"/>
              <a:t>Content</a:t>
            </a:r>
          </a:p>
        </p:txBody>
      </p:sp>
    </p:spTree>
    <p:extLst>
      <p:ext uri="{BB962C8B-B14F-4D97-AF65-F5344CB8AC3E}">
        <p14:creationId xmlns:p14="http://schemas.microsoft.com/office/powerpoint/2010/main" val="1240857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150"/>
            </a:lvl1pPr>
          </a:lstStyle>
          <a:p>
            <a:r>
              <a:rPr lang="en-US" dirty="0"/>
              <a:t>Title</a:t>
            </a:r>
          </a:p>
        </p:txBody>
      </p:sp>
      <p:sp>
        <p:nvSpPr>
          <p:cNvPr id="3" name="Content Placeholder 2"/>
          <p:cNvSpPr>
            <a:spLocks noGrp="1"/>
          </p:cNvSpPr>
          <p:nvPr>
            <p:ph idx="1" hasCustomPrompt="1"/>
          </p:nvPr>
        </p:nvSpPr>
        <p:spPr/>
        <p:txBody>
          <a:bodyPr/>
          <a:lstStyle>
            <a:lvl1pPr>
              <a:defRPr>
                <a:solidFill>
                  <a:schemeClr val="bg1"/>
                </a:solidFill>
              </a:defRPr>
            </a:lvl1pPr>
          </a:lstStyle>
          <a:p>
            <a:pPr lvl="0"/>
            <a:r>
              <a:rPr lang="en-US" dirty="0"/>
              <a:t>Content</a:t>
            </a:r>
          </a:p>
        </p:txBody>
      </p:sp>
    </p:spTree>
    <p:extLst>
      <p:ext uri="{BB962C8B-B14F-4D97-AF65-F5344CB8AC3E}">
        <p14:creationId xmlns:p14="http://schemas.microsoft.com/office/powerpoint/2010/main" val="34391049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EXTERNAL_AUD.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3935127"/>
            <a:ext cx="4151387" cy="1208371"/>
          </a:xfrm>
          <a:prstGeom prst="rect">
            <a:avLst/>
          </a:prstGeom>
        </p:spPr>
      </p:pic>
      <p:pic>
        <p:nvPicPr>
          <p:cNvPr id="2" name="Picture 1" descr="flame-top-01.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819675" y="0"/>
            <a:ext cx="3324325" cy="5143500"/>
          </a:xfrm>
          <a:prstGeom prst="rect">
            <a:avLst/>
          </a:prstGeom>
        </p:spPr>
      </p:pic>
    </p:spTree>
    <p:extLst>
      <p:ext uri="{BB962C8B-B14F-4D97-AF65-F5344CB8AC3E}">
        <p14:creationId xmlns:p14="http://schemas.microsoft.com/office/powerpoint/2010/main" val="1016058925"/>
      </p:ext>
    </p:extLst>
  </p:cSld>
  <p:clrMap bg1="lt1" tx1="dk1" bg2="lt2" tx2="dk2" accent1="accent1" accent2="accent2" accent3="accent3" accent4="accent4" accent5="accent5" accent6="accent6" hlink="hlink" folHlink="folHlink"/>
  <p:sldLayoutIdLst>
    <p:sldLayoutId id="2147483723"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5" descr="flame-top-01.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19675" y="0"/>
            <a:ext cx="3324325" cy="5143500"/>
          </a:xfrm>
          <a:prstGeom prst="rect">
            <a:avLst/>
          </a:prstGeom>
        </p:spPr>
      </p:pic>
      <p:pic>
        <p:nvPicPr>
          <p:cNvPr id="7" name="Picture 6" descr="EXTERNAL_AUD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320119" y="4312917"/>
            <a:ext cx="2802149" cy="815640"/>
          </a:xfrm>
          <a:prstGeom prst="rect">
            <a:avLst/>
          </a:prstGeom>
        </p:spPr>
      </p:pic>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Content</a:t>
            </a:r>
          </a:p>
        </p:txBody>
      </p:sp>
    </p:spTree>
    <p:extLst>
      <p:ext uri="{BB962C8B-B14F-4D97-AF65-F5344CB8AC3E}">
        <p14:creationId xmlns:p14="http://schemas.microsoft.com/office/powerpoint/2010/main" val="3034955193"/>
      </p:ext>
    </p:extLst>
  </p:cSld>
  <p:clrMap bg1="lt1" tx1="dk1" bg2="lt2" tx2="dk2" accent1="accent1" accent2="accent2" accent3="accent3" accent4="accent4" accent5="accent5" accent6="accent6" hlink="hlink" folHlink="folHlink"/>
  <p:sldLayoutIdLst>
    <p:sldLayoutId id="2147483709" r:id="rId1"/>
  </p:sldLayoutIdLst>
  <p:txStyles>
    <p:titleStyle>
      <a:lvl1pPr algn="l" defTabSz="457200" rtl="0" eaLnBrk="1" latinLnBrk="0" hangingPunct="1">
        <a:spcBef>
          <a:spcPct val="0"/>
        </a:spcBef>
        <a:buNone/>
        <a:defRPr sz="4000" b="1" i="0" kern="1200" spc="-150">
          <a:solidFill>
            <a:srgbClr val="E10C25"/>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b="0" i="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b="0" i="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10C25"/>
        </a:solidFill>
        <a:effectLst/>
      </p:bgPr>
    </p:bg>
    <p:spTree>
      <p:nvGrpSpPr>
        <p:cNvPr id="1" name=""/>
        <p:cNvGrpSpPr/>
        <p:nvPr/>
      </p:nvGrpSpPr>
      <p:grpSpPr>
        <a:xfrm>
          <a:off x="0" y="0"/>
          <a:ext cx="0" cy="0"/>
          <a:chOff x="0" y="0"/>
          <a:chExt cx="0" cy="0"/>
        </a:xfrm>
      </p:grpSpPr>
      <p:pic>
        <p:nvPicPr>
          <p:cNvPr id="5" name="Picture 4" descr="flame-top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19675" y="0"/>
            <a:ext cx="3324325" cy="5143500"/>
          </a:xfrm>
          <a:prstGeom prst="rect">
            <a:avLst/>
          </a:prstGeom>
        </p:spPr>
      </p:pic>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Content</a:t>
            </a:r>
          </a:p>
        </p:txBody>
      </p:sp>
      <p:pic>
        <p:nvPicPr>
          <p:cNvPr id="9" name="Picture 8" descr="EXTERNAL_AUD.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320118" y="4327860"/>
            <a:ext cx="2802149" cy="815640"/>
          </a:xfrm>
          <a:prstGeom prst="rect">
            <a:avLst/>
          </a:prstGeom>
        </p:spPr>
      </p:pic>
    </p:spTree>
    <p:extLst>
      <p:ext uri="{BB962C8B-B14F-4D97-AF65-F5344CB8AC3E}">
        <p14:creationId xmlns:p14="http://schemas.microsoft.com/office/powerpoint/2010/main" val="2897564906"/>
      </p:ext>
    </p:extLst>
  </p:cSld>
  <p:clrMap bg1="lt1" tx1="dk1" bg2="lt2" tx2="dk2" accent1="accent1" accent2="accent2" accent3="accent3" accent4="accent4" accent5="accent5" accent6="accent6" hlink="hlink" folHlink="folHlink"/>
  <p:sldLayoutIdLst>
    <p:sldLayoutId id="2147483711" r:id="rId1"/>
  </p:sldLayoutIdLst>
  <p:txStyles>
    <p:titleStyle>
      <a:lvl1pPr algn="l" defTabSz="457200" rtl="0" eaLnBrk="1" latinLnBrk="0" hangingPunct="1">
        <a:spcBef>
          <a:spcPct val="0"/>
        </a:spcBef>
        <a:buNone/>
        <a:defRPr sz="4000" b="1" i="0" kern="1200" spc="-150">
          <a:solidFill>
            <a:schemeClr val="bg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b="0" i="0" kern="1200">
          <a:solidFill>
            <a:srgbClr val="FFFFFF"/>
          </a:solidFill>
          <a:latin typeface="Arial"/>
          <a:ea typeface="+mn-ea"/>
          <a:cs typeface="Arial"/>
        </a:defRPr>
      </a:lvl1pPr>
      <a:lvl2pPr marL="742950" indent="-285750" algn="l" defTabSz="457200" rtl="0" eaLnBrk="1" latinLnBrk="0" hangingPunct="1">
        <a:spcBef>
          <a:spcPct val="20000"/>
        </a:spcBef>
        <a:buFont typeface="Arial"/>
        <a:buChar char="–"/>
        <a:defRPr sz="2400" b="0" i="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E10C2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69787" y="206375"/>
            <a:ext cx="7317014" cy="85725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1369787" y="1200152"/>
            <a:ext cx="7317014" cy="2972706"/>
          </a:xfrm>
          <a:prstGeom prst="rect">
            <a:avLst/>
          </a:prstGeom>
        </p:spPr>
        <p:txBody>
          <a:bodyPr vert="horz" lIns="91440" tIns="45720" rIns="91440" bIns="45720" rtlCol="0">
            <a:normAutofit/>
          </a:bodyPr>
          <a:lstStyle/>
          <a:p>
            <a:pPr lvl="0"/>
            <a:r>
              <a:rPr lang="en-US" dirty="0"/>
              <a:t>Content</a:t>
            </a:r>
          </a:p>
        </p:txBody>
      </p:sp>
      <p:sp>
        <p:nvSpPr>
          <p:cNvPr id="10" name="Rectangle 9"/>
          <p:cNvSpPr/>
          <p:nvPr userDrawn="1"/>
        </p:nvSpPr>
        <p:spPr>
          <a:xfrm>
            <a:off x="0" y="4327861"/>
            <a:ext cx="9144000" cy="8156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descr="EXTERNAL_AUD.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327860"/>
            <a:ext cx="2802149" cy="815640"/>
          </a:xfrm>
          <a:prstGeom prst="rect">
            <a:avLst/>
          </a:prstGeom>
        </p:spPr>
      </p:pic>
      <p:pic>
        <p:nvPicPr>
          <p:cNvPr id="6" name="Picture 5" descr="flame_red-02.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034" y="-15685"/>
            <a:ext cx="1258866" cy="4343545"/>
          </a:xfrm>
          <a:prstGeom prst="rect">
            <a:avLst/>
          </a:prstGeom>
        </p:spPr>
      </p:pic>
    </p:spTree>
    <p:extLst>
      <p:ext uri="{BB962C8B-B14F-4D97-AF65-F5344CB8AC3E}">
        <p14:creationId xmlns:p14="http://schemas.microsoft.com/office/powerpoint/2010/main" val="1083352984"/>
      </p:ext>
    </p:extLst>
  </p:cSld>
  <p:clrMap bg1="lt1" tx1="dk1" bg2="lt2" tx2="dk2" accent1="accent1" accent2="accent2" accent3="accent3" accent4="accent4" accent5="accent5" accent6="accent6" hlink="hlink" folHlink="folHlink"/>
  <p:sldLayoutIdLst>
    <p:sldLayoutId id="2147483718" r:id="rId1"/>
  </p:sldLayoutIdLst>
  <p:txStyles>
    <p:titleStyle>
      <a:lvl1pPr algn="l" defTabSz="457200" rtl="0" eaLnBrk="1" latinLnBrk="0" hangingPunct="1">
        <a:spcBef>
          <a:spcPct val="0"/>
        </a:spcBef>
        <a:buNone/>
        <a:defRPr sz="4000" b="1" i="0" kern="1200" spc="-150">
          <a:solidFill>
            <a:schemeClr val="bg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b="0" i="0" kern="1200">
          <a:solidFill>
            <a:srgbClr val="FFFFFF"/>
          </a:solidFill>
          <a:latin typeface="Arial"/>
          <a:ea typeface="+mn-ea"/>
          <a:cs typeface="Arial"/>
        </a:defRPr>
      </a:lvl1pPr>
      <a:lvl2pPr marL="742950" indent="-285750" algn="l" defTabSz="457200" rtl="0" eaLnBrk="1" latinLnBrk="0" hangingPunct="1">
        <a:spcBef>
          <a:spcPct val="20000"/>
        </a:spcBef>
        <a:buFont typeface="Arial"/>
        <a:buChar char="–"/>
        <a:defRPr sz="2400" b="0" i="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8092" y="2371029"/>
            <a:ext cx="7772406" cy="717549"/>
          </a:xfrm>
        </p:spPr>
        <p:txBody>
          <a:bodyPr/>
          <a:lstStyle/>
          <a:p>
            <a:r>
              <a:rPr lang="en-US" dirty="0"/>
              <a:t>Life Together in the United Methodist Connection</a:t>
            </a:r>
          </a:p>
        </p:txBody>
      </p:sp>
      <p:pic>
        <p:nvPicPr>
          <p:cNvPr id="4" name="Picture 3">
            <a:extLst>
              <a:ext uri="{FF2B5EF4-FFF2-40B4-BE49-F238E27FC236}">
                <a16:creationId xmlns:a16="http://schemas.microsoft.com/office/drawing/2014/main" id="{0DD5C948-8655-413C-AFAC-D658B2D66B04}"/>
              </a:ext>
            </a:extLst>
          </p:cNvPr>
          <p:cNvPicPr>
            <a:picLocks noChangeAspect="1"/>
          </p:cNvPicPr>
          <p:nvPr/>
        </p:nvPicPr>
        <p:blipFill>
          <a:blip r:embed="rId2"/>
          <a:stretch>
            <a:fillRect/>
          </a:stretch>
        </p:blipFill>
        <p:spPr>
          <a:xfrm>
            <a:off x="6225796" y="504192"/>
            <a:ext cx="1894702" cy="1843172"/>
          </a:xfrm>
          <a:prstGeom prst="rect">
            <a:avLst/>
          </a:prstGeom>
        </p:spPr>
      </p:pic>
    </p:spTree>
    <p:extLst>
      <p:ext uri="{BB962C8B-B14F-4D97-AF65-F5344CB8AC3E}">
        <p14:creationId xmlns:p14="http://schemas.microsoft.com/office/powerpoint/2010/main" val="814657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840893" y="783024"/>
            <a:ext cx="4802659" cy="857250"/>
          </a:xfrm>
        </p:spPr>
        <p:txBody>
          <a:bodyPr>
            <a:noAutofit/>
          </a:bodyPr>
          <a:lstStyle/>
          <a:p>
            <a:r>
              <a:rPr lang="en-US" sz="6000" dirty="0"/>
              <a:t>WELCOME!</a:t>
            </a:r>
          </a:p>
        </p:txBody>
      </p:sp>
      <p:pic>
        <p:nvPicPr>
          <p:cNvPr id="3" name="Content Placeholder 2">
            <a:extLst>
              <a:ext uri="{FF2B5EF4-FFF2-40B4-BE49-F238E27FC236}">
                <a16:creationId xmlns:a16="http://schemas.microsoft.com/office/drawing/2014/main" id="{7C7FECD2-6536-42E9-9663-C9C751D86420}"/>
              </a:ext>
            </a:extLst>
          </p:cNvPr>
          <p:cNvPicPr>
            <a:picLocks noGrp="1" noChangeAspect="1"/>
          </p:cNvPicPr>
          <p:nvPr>
            <p:ph idx="1"/>
          </p:nvPr>
        </p:nvPicPr>
        <p:blipFill>
          <a:blip r:embed="rId3"/>
          <a:stretch>
            <a:fillRect/>
          </a:stretch>
        </p:blipFill>
        <p:spPr>
          <a:xfrm>
            <a:off x="0" y="-8242"/>
            <a:ext cx="3431059" cy="5151742"/>
          </a:xfrm>
        </p:spPr>
      </p:pic>
      <p:sp>
        <p:nvSpPr>
          <p:cNvPr id="4" name="TextBox 3">
            <a:extLst>
              <a:ext uri="{FF2B5EF4-FFF2-40B4-BE49-F238E27FC236}">
                <a16:creationId xmlns:a16="http://schemas.microsoft.com/office/drawing/2014/main" id="{5CFCA3FF-95F6-48B4-8F78-50C2E9F06B34}"/>
              </a:ext>
            </a:extLst>
          </p:cNvPr>
          <p:cNvSpPr txBox="1"/>
          <p:nvPr/>
        </p:nvSpPr>
        <p:spPr>
          <a:xfrm>
            <a:off x="3840893" y="1997677"/>
            <a:ext cx="4065373" cy="1754326"/>
          </a:xfrm>
          <a:prstGeom prst="rect">
            <a:avLst/>
          </a:prstGeom>
          <a:noFill/>
        </p:spPr>
        <p:txBody>
          <a:bodyPr wrap="square" rtlCol="0">
            <a:spAutoFit/>
          </a:bodyPr>
          <a:lstStyle/>
          <a:p>
            <a:r>
              <a:rPr lang="en-US" sz="3600" dirty="0"/>
              <a:t>Life Together in the United Methodist Connection</a:t>
            </a:r>
          </a:p>
        </p:txBody>
      </p:sp>
    </p:spTree>
    <p:extLst>
      <p:ext uri="{BB962C8B-B14F-4D97-AF65-F5344CB8AC3E}">
        <p14:creationId xmlns:p14="http://schemas.microsoft.com/office/powerpoint/2010/main" val="2529793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9667" y="718162"/>
            <a:ext cx="7844334" cy="3699602"/>
          </a:xfrm>
        </p:spPr>
        <p:txBody>
          <a:bodyPr>
            <a:normAutofit fontScale="70000" lnSpcReduction="20000"/>
          </a:bodyPr>
          <a:lstStyle/>
          <a:p>
            <a:r>
              <a:rPr lang="en-US" sz="3000" dirty="0"/>
              <a:t>To understand the purpose and overall structure of the United Methodist connectional system.</a:t>
            </a:r>
          </a:p>
          <a:p>
            <a:r>
              <a:rPr lang="en-US" sz="3000" dirty="0"/>
              <a:t>To understand the uniqueness and purpose of the episcopacy, the itineracy and appointment process, ordering of ministry, and annual conference.  </a:t>
            </a:r>
          </a:p>
          <a:p>
            <a:r>
              <a:rPr lang="en-US" sz="3000" dirty="0"/>
              <a:t>To have a wider understanding of the many ways our connection works together to make disciples of Jesus Christ.</a:t>
            </a:r>
          </a:p>
          <a:p>
            <a:r>
              <a:rPr lang="en-US" sz="3000" dirty="0"/>
              <a:t>To have a better understanding of jurisdictions, General Conference, Judicial Council, and central conferences, as well as other international affiliated churches.  </a:t>
            </a:r>
          </a:p>
          <a:p>
            <a:r>
              <a:rPr lang="en-US" sz="3000" dirty="0"/>
              <a:t>To be equipped with new insight and tools for discernment in making decisions on the local church and conference level. </a:t>
            </a:r>
            <a:endParaRPr lang="en-US" dirty="0"/>
          </a:p>
        </p:txBody>
      </p:sp>
      <p:sp>
        <p:nvSpPr>
          <p:cNvPr id="5" name="Title 4"/>
          <p:cNvSpPr>
            <a:spLocks noGrp="1"/>
          </p:cNvSpPr>
          <p:nvPr>
            <p:ph type="title"/>
          </p:nvPr>
        </p:nvSpPr>
        <p:spPr>
          <a:xfrm>
            <a:off x="1299667" y="133588"/>
            <a:ext cx="7317014" cy="857250"/>
          </a:xfrm>
        </p:spPr>
        <p:txBody>
          <a:bodyPr>
            <a:normAutofit fontScale="90000"/>
          </a:bodyPr>
          <a:lstStyle/>
          <a:p>
            <a:r>
              <a:rPr lang="en-US" dirty="0">
                <a:solidFill>
                  <a:srgbClr val="FFC000"/>
                </a:solidFill>
              </a:rPr>
              <a:t>COURSE GOALS—</a:t>
            </a:r>
            <a:br>
              <a:rPr lang="en-US" dirty="0">
                <a:solidFill>
                  <a:srgbClr val="FFC000"/>
                </a:solidFill>
              </a:rPr>
            </a:br>
            <a:endParaRPr lang="en-US" sz="2700" b="0" dirty="0">
              <a:solidFill>
                <a:srgbClr val="FFC000"/>
              </a:solidFill>
            </a:endParaRPr>
          </a:p>
        </p:txBody>
      </p:sp>
    </p:spTree>
    <p:extLst>
      <p:ext uri="{BB962C8B-B14F-4D97-AF65-F5344CB8AC3E}">
        <p14:creationId xmlns:p14="http://schemas.microsoft.com/office/powerpoint/2010/main" val="3326853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07309" y="2627869"/>
            <a:ext cx="8229600" cy="857250"/>
          </a:xfrm>
        </p:spPr>
        <p:txBody>
          <a:bodyPr>
            <a:normAutofit fontScale="90000"/>
          </a:bodyPr>
          <a:lstStyle/>
          <a:p>
            <a:r>
              <a:rPr lang="en-US" dirty="0"/>
              <a:t>Session 1: </a:t>
            </a:r>
            <a:br>
              <a:rPr lang="en-US" dirty="0"/>
            </a:br>
            <a:r>
              <a:rPr lang="en-US" sz="6700" dirty="0"/>
              <a:t>The Connectional Principle</a:t>
            </a:r>
          </a:p>
        </p:txBody>
      </p:sp>
      <p:pic>
        <p:nvPicPr>
          <p:cNvPr id="8" name="Picture 7">
            <a:extLst>
              <a:ext uri="{FF2B5EF4-FFF2-40B4-BE49-F238E27FC236}">
                <a16:creationId xmlns:a16="http://schemas.microsoft.com/office/drawing/2014/main" id="{FAB3A4E1-8042-4EBC-B8D1-9C5777E78AB3}"/>
              </a:ext>
            </a:extLst>
          </p:cNvPr>
          <p:cNvPicPr>
            <a:picLocks noChangeAspect="1"/>
          </p:cNvPicPr>
          <p:nvPr/>
        </p:nvPicPr>
        <p:blipFill>
          <a:blip r:embed="rId3"/>
          <a:stretch>
            <a:fillRect/>
          </a:stretch>
        </p:blipFill>
        <p:spPr>
          <a:xfrm>
            <a:off x="5811109" y="619896"/>
            <a:ext cx="1759463" cy="1759463"/>
          </a:xfrm>
          <a:prstGeom prst="rect">
            <a:avLst/>
          </a:prstGeom>
        </p:spPr>
      </p:pic>
    </p:spTree>
    <p:extLst>
      <p:ext uri="{BB962C8B-B14F-4D97-AF65-F5344CB8AC3E}">
        <p14:creationId xmlns:p14="http://schemas.microsoft.com/office/powerpoint/2010/main" val="1727434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6200000">
            <a:off x="-195407" y="1726431"/>
            <a:ext cx="4326173" cy="857250"/>
          </a:xfrm>
        </p:spPr>
        <p:txBody>
          <a:bodyPr>
            <a:noAutofit/>
          </a:bodyPr>
          <a:lstStyle/>
          <a:p>
            <a:pPr algn="ctr"/>
            <a:r>
              <a:rPr lang="en-US" sz="6600" dirty="0"/>
              <a:t>WORSHIP</a:t>
            </a:r>
          </a:p>
        </p:txBody>
      </p:sp>
      <p:pic>
        <p:nvPicPr>
          <p:cNvPr id="2" name="Content Placeholder 1">
            <a:extLst>
              <a:ext uri="{FF2B5EF4-FFF2-40B4-BE49-F238E27FC236}">
                <a16:creationId xmlns:a16="http://schemas.microsoft.com/office/drawing/2014/main" id="{ABCD0A18-4779-4FCA-BAA6-B7B77CC1CA93}"/>
              </a:ext>
            </a:extLst>
          </p:cNvPr>
          <p:cNvPicPr>
            <a:picLocks noGrp="1" noChangeAspect="1"/>
          </p:cNvPicPr>
          <p:nvPr>
            <p:ph idx="1"/>
          </p:nvPr>
        </p:nvPicPr>
        <p:blipFill>
          <a:blip r:embed="rId3"/>
          <a:stretch>
            <a:fillRect/>
          </a:stretch>
        </p:blipFill>
        <p:spPr>
          <a:xfrm>
            <a:off x="2710249" y="-8031"/>
            <a:ext cx="6433751" cy="4334204"/>
          </a:xfrm>
          <a:prstGeom prst="rect">
            <a:avLst/>
          </a:prstGeom>
        </p:spPr>
      </p:pic>
    </p:spTree>
    <p:extLst>
      <p:ext uri="{BB962C8B-B14F-4D97-AF65-F5344CB8AC3E}">
        <p14:creationId xmlns:p14="http://schemas.microsoft.com/office/powerpoint/2010/main" val="2816084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807277-E953-44B6-B74C-757771179C2E}"/>
              </a:ext>
            </a:extLst>
          </p:cNvPr>
          <p:cNvPicPr>
            <a:picLocks noChangeAspect="1"/>
          </p:cNvPicPr>
          <p:nvPr/>
        </p:nvPicPr>
        <p:blipFill>
          <a:blip r:embed="rId3"/>
          <a:stretch>
            <a:fillRect/>
          </a:stretch>
        </p:blipFill>
        <p:spPr>
          <a:xfrm>
            <a:off x="0" y="0"/>
            <a:ext cx="9143999" cy="5143500"/>
          </a:xfrm>
          <a:prstGeom prst="rect">
            <a:avLst/>
          </a:prstGeom>
        </p:spPr>
      </p:pic>
      <p:sp>
        <p:nvSpPr>
          <p:cNvPr id="8" name="Title 7">
            <a:extLst>
              <a:ext uri="{FF2B5EF4-FFF2-40B4-BE49-F238E27FC236}">
                <a16:creationId xmlns:a16="http://schemas.microsoft.com/office/drawing/2014/main" id="{52A57086-2EB8-4B97-B7D7-4040ED92F51B}"/>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2226952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E4A7B-EE7E-4A07-8407-8281156A5369}"/>
              </a:ext>
            </a:extLst>
          </p:cNvPr>
          <p:cNvSpPr>
            <a:spLocks noGrp="1"/>
          </p:cNvSpPr>
          <p:nvPr>
            <p:ph type="title"/>
          </p:nvPr>
        </p:nvSpPr>
        <p:spPr>
          <a:xfrm>
            <a:off x="423038" y="2624857"/>
            <a:ext cx="7079503" cy="857250"/>
          </a:xfrm>
        </p:spPr>
        <p:txBody>
          <a:bodyPr>
            <a:normAutofit fontScale="90000"/>
          </a:bodyPr>
          <a:lstStyle/>
          <a:p>
            <a:r>
              <a:rPr lang="en-US" b="0" dirty="0">
                <a:solidFill>
                  <a:schemeClr val="tx1"/>
                </a:solidFill>
              </a:rPr>
              <a:t>“The UMC is a connectional mission, not a single corporation…the church is a living cultural tradition that endures because people are loyal to it, not because it has a precise Constitution” (Frank, p. 140). </a:t>
            </a:r>
            <a:br>
              <a:rPr lang="en-US" dirty="0"/>
            </a:br>
            <a:endParaRPr lang="en-US" dirty="0"/>
          </a:p>
        </p:txBody>
      </p:sp>
      <p:sp>
        <p:nvSpPr>
          <p:cNvPr id="5" name="TextBox 4">
            <a:extLst>
              <a:ext uri="{FF2B5EF4-FFF2-40B4-BE49-F238E27FC236}">
                <a16:creationId xmlns:a16="http://schemas.microsoft.com/office/drawing/2014/main" id="{A7DEB6AE-037E-40D4-AE61-9EEDFC51C1CC}"/>
              </a:ext>
            </a:extLst>
          </p:cNvPr>
          <p:cNvSpPr txBox="1"/>
          <p:nvPr/>
        </p:nvSpPr>
        <p:spPr>
          <a:xfrm>
            <a:off x="423038" y="354383"/>
            <a:ext cx="6061803" cy="584775"/>
          </a:xfrm>
          <a:prstGeom prst="rect">
            <a:avLst/>
          </a:prstGeom>
          <a:noFill/>
        </p:spPr>
        <p:txBody>
          <a:bodyPr wrap="square" rtlCol="0">
            <a:spAutoFit/>
          </a:bodyPr>
          <a:lstStyle/>
          <a:p>
            <a:r>
              <a:rPr lang="en-US" sz="3200" b="1" dirty="0">
                <a:solidFill>
                  <a:srgbClr val="E10C25"/>
                </a:solidFill>
              </a:rPr>
              <a:t>THE CONNECTION PRINCIPLE</a:t>
            </a:r>
          </a:p>
        </p:txBody>
      </p:sp>
    </p:spTree>
    <p:extLst>
      <p:ext uri="{BB962C8B-B14F-4D97-AF65-F5344CB8AC3E}">
        <p14:creationId xmlns:p14="http://schemas.microsoft.com/office/powerpoint/2010/main" val="3921056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2AE0E-DDBE-464F-BF02-6CA1C86635A8}"/>
              </a:ext>
            </a:extLst>
          </p:cNvPr>
          <p:cNvSpPr>
            <a:spLocks noGrp="1"/>
          </p:cNvSpPr>
          <p:nvPr>
            <p:ph type="title"/>
          </p:nvPr>
        </p:nvSpPr>
        <p:spPr>
          <a:xfrm rot="16200000">
            <a:off x="-122248" y="1738198"/>
            <a:ext cx="3826613" cy="857250"/>
          </a:xfrm>
        </p:spPr>
        <p:txBody>
          <a:bodyPr>
            <a:noAutofit/>
          </a:bodyPr>
          <a:lstStyle/>
          <a:p>
            <a:pPr algn="ctr"/>
            <a:r>
              <a:rPr lang="en-US" sz="3600" dirty="0"/>
              <a:t>1784 </a:t>
            </a:r>
            <a:br>
              <a:rPr lang="en-US" sz="3600" dirty="0"/>
            </a:br>
            <a:r>
              <a:rPr lang="en-US" sz="3600" dirty="0"/>
              <a:t>Christmas Conference</a:t>
            </a:r>
          </a:p>
        </p:txBody>
      </p:sp>
      <p:pic>
        <p:nvPicPr>
          <p:cNvPr id="4" name="Content Placeholder 3">
            <a:extLst>
              <a:ext uri="{FF2B5EF4-FFF2-40B4-BE49-F238E27FC236}">
                <a16:creationId xmlns:a16="http://schemas.microsoft.com/office/drawing/2014/main" id="{03B1DE18-00B3-4891-89FC-B26605D0A1E6}"/>
              </a:ext>
            </a:extLst>
          </p:cNvPr>
          <p:cNvPicPr>
            <a:picLocks noGrp="1" noChangeAspect="1"/>
          </p:cNvPicPr>
          <p:nvPr>
            <p:ph idx="1"/>
          </p:nvPr>
        </p:nvPicPr>
        <p:blipFill>
          <a:blip r:embed="rId3"/>
          <a:stretch>
            <a:fillRect/>
          </a:stretch>
        </p:blipFill>
        <p:spPr>
          <a:xfrm>
            <a:off x="2803873" y="0"/>
            <a:ext cx="6340128" cy="4363985"/>
          </a:xfrm>
          <a:prstGeom prst="rect">
            <a:avLst/>
          </a:prstGeom>
        </p:spPr>
      </p:pic>
    </p:spTree>
    <p:extLst>
      <p:ext uri="{BB962C8B-B14F-4D97-AF65-F5344CB8AC3E}">
        <p14:creationId xmlns:p14="http://schemas.microsoft.com/office/powerpoint/2010/main" val="3133097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B8169-09BA-48E3-9328-2C0679F4AC0F}"/>
              </a:ext>
            </a:extLst>
          </p:cNvPr>
          <p:cNvSpPr>
            <a:spLocks noGrp="1"/>
          </p:cNvSpPr>
          <p:nvPr>
            <p:ph type="title"/>
          </p:nvPr>
        </p:nvSpPr>
        <p:spPr/>
        <p:txBody>
          <a:bodyPr/>
          <a:lstStyle/>
          <a:p>
            <a:r>
              <a:rPr lang="en-US" dirty="0"/>
              <a:t>The Principle of Holy Conferencing</a:t>
            </a:r>
          </a:p>
        </p:txBody>
      </p:sp>
      <p:sp>
        <p:nvSpPr>
          <p:cNvPr id="3" name="Content Placeholder 2">
            <a:extLst>
              <a:ext uri="{FF2B5EF4-FFF2-40B4-BE49-F238E27FC236}">
                <a16:creationId xmlns:a16="http://schemas.microsoft.com/office/drawing/2014/main" id="{3AC518A7-8DD6-4E4B-BF56-222C62B41F3C}"/>
              </a:ext>
            </a:extLst>
          </p:cNvPr>
          <p:cNvSpPr>
            <a:spLocks noGrp="1"/>
          </p:cNvSpPr>
          <p:nvPr>
            <p:ph idx="1"/>
          </p:nvPr>
        </p:nvSpPr>
        <p:spPr>
          <a:xfrm>
            <a:off x="914400" y="1063625"/>
            <a:ext cx="8229600" cy="3394075"/>
          </a:xfrm>
        </p:spPr>
        <p:txBody>
          <a:bodyPr>
            <a:noAutofit/>
          </a:bodyPr>
          <a:lstStyle/>
          <a:p>
            <a:r>
              <a:rPr lang="en-US" sz="2800" dirty="0"/>
              <a:t>SMALL GROUPS</a:t>
            </a:r>
          </a:p>
          <a:p>
            <a:r>
              <a:rPr lang="en-US" sz="2800" dirty="0"/>
              <a:t>CHARGE CONFERENCE</a:t>
            </a:r>
          </a:p>
          <a:p>
            <a:r>
              <a:rPr lang="en-US" sz="2800" dirty="0"/>
              <a:t>DISTRICTS</a:t>
            </a:r>
          </a:p>
          <a:p>
            <a:r>
              <a:rPr lang="en-US" sz="2800" dirty="0"/>
              <a:t>ANNUAL CONFERENCE</a:t>
            </a:r>
          </a:p>
          <a:p>
            <a:r>
              <a:rPr lang="en-US" sz="2800" dirty="0"/>
              <a:t>JURISDICTIONAL AND CENTRAL </a:t>
            </a:r>
          </a:p>
          <a:p>
            <a:pPr marL="0" indent="0">
              <a:buNone/>
            </a:pPr>
            <a:r>
              <a:rPr lang="en-US" sz="2800" dirty="0"/>
              <a:t>	CONFERENCES</a:t>
            </a:r>
          </a:p>
          <a:p>
            <a:r>
              <a:rPr lang="en-US" sz="2800" dirty="0"/>
              <a:t>GENERAL CONFERENCE</a:t>
            </a:r>
          </a:p>
        </p:txBody>
      </p:sp>
    </p:spTree>
    <p:extLst>
      <p:ext uri="{BB962C8B-B14F-4D97-AF65-F5344CB8AC3E}">
        <p14:creationId xmlns:p14="http://schemas.microsoft.com/office/powerpoint/2010/main" val="4020050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B9FCD-0EF8-493E-81B5-A2E05099EDC1}"/>
              </a:ext>
            </a:extLst>
          </p:cNvPr>
          <p:cNvSpPr>
            <a:spLocks noGrp="1"/>
          </p:cNvSpPr>
          <p:nvPr>
            <p:ph type="title"/>
          </p:nvPr>
        </p:nvSpPr>
        <p:spPr>
          <a:xfrm rot="16200000">
            <a:off x="-914400" y="1068771"/>
            <a:ext cx="5371558" cy="857250"/>
          </a:xfrm>
        </p:spPr>
        <p:txBody>
          <a:bodyPr/>
          <a:lstStyle/>
          <a:p>
            <a:r>
              <a:rPr lang="en-US" dirty="0"/>
              <a:t>SMALL GROUPS</a:t>
            </a:r>
          </a:p>
        </p:txBody>
      </p:sp>
      <p:sp>
        <p:nvSpPr>
          <p:cNvPr id="3" name="Content Placeholder 2">
            <a:extLst>
              <a:ext uri="{FF2B5EF4-FFF2-40B4-BE49-F238E27FC236}">
                <a16:creationId xmlns:a16="http://schemas.microsoft.com/office/drawing/2014/main" id="{066586ED-8FA5-4C38-8DDB-F3CDAB462E6A}"/>
              </a:ext>
            </a:extLst>
          </p:cNvPr>
          <p:cNvSpPr>
            <a:spLocks noGrp="1"/>
          </p:cNvSpPr>
          <p:nvPr>
            <p:ph idx="1"/>
          </p:nvPr>
        </p:nvSpPr>
        <p:spPr>
          <a:xfrm>
            <a:off x="2396344" y="2599920"/>
            <a:ext cx="6656649" cy="1062301"/>
          </a:xfrm>
        </p:spPr>
        <p:txBody>
          <a:bodyPr>
            <a:noAutofit/>
          </a:bodyPr>
          <a:lstStyle/>
          <a:p>
            <a:r>
              <a:rPr lang="en-US" dirty="0"/>
              <a:t>Why do we do this? </a:t>
            </a:r>
          </a:p>
          <a:p>
            <a:r>
              <a:rPr lang="en-US" dirty="0"/>
              <a:t>What are the benefits of this kind of layered organization and connection? </a:t>
            </a:r>
          </a:p>
          <a:p>
            <a:r>
              <a:rPr lang="en-US" dirty="0"/>
              <a:t>What are the drawbacks? </a:t>
            </a:r>
          </a:p>
        </p:txBody>
      </p:sp>
      <p:pic>
        <p:nvPicPr>
          <p:cNvPr id="5" name="Picture 4">
            <a:extLst>
              <a:ext uri="{FF2B5EF4-FFF2-40B4-BE49-F238E27FC236}">
                <a16:creationId xmlns:a16="http://schemas.microsoft.com/office/drawing/2014/main" id="{225285E3-A0A0-4DB8-AAB9-7294F058BE2D}"/>
              </a:ext>
            </a:extLst>
          </p:cNvPr>
          <p:cNvPicPr>
            <a:picLocks noChangeAspect="1"/>
          </p:cNvPicPr>
          <p:nvPr/>
        </p:nvPicPr>
        <p:blipFill>
          <a:blip r:embed="rId3"/>
          <a:stretch>
            <a:fillRect/>
          </a:stretch>
        </p:blipFill>
        <p:spPr>
          <a:xfrm>
            <a:off x="2487351" y="0"/>
            <a:ext cx="6656650" cy="2571750"/>
          </a:xfrm>
          <a:prstGeom prst="rect">
            <a:avLst/>
          </a:prstGeom>
        </p:spPr>
      </p:pic>
    </p:spTree>
    <p:extLst>
      <p:ext uri="{BB962C8B-B14F-4D97-AF65-F5344CB8AC3E}">
        <p14:creationId xmlns:p14="http://schemas.microsoft.com/office/powerpoint/2010/main" val="1410278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3AD-8FE0-4B1B-A0AE-48F13FD6C16A}"/>
              </a:ext>
            </a:extLst>
          </p:cNvPr>
          <p:cNvSpPr>
            <a:spLocks noGrp="1"/>
          </p:cNvSpPr>
          <p:nvPr>
            <p:ph type="title"/>
          </p:nvPr>
        </p:nvSpPr>
        <p:spPr>
          <a:xfrm rot="16200000">
            <a:off x="-1180920" y="1519352"/>
            <a:ext cx="4676007" cy="857250"/>
          </a:xfrm>
        </p:spPr>
        <p:txBody>
          <a:bodyPr>
            <a:noAutofit/>
          </a:bodyPr>
          <a:lstStyle/>
          <a:p>
            <a:r>
              <a:rPr lang="en-US" sz="4400" dirty="0"/>
              <a:t>DISCUSSION</a:t>
            </a:r>
            <a:br>
              <a:rPr lang="en-US" sz="4400" dirty="0"/>
            </a:br>
            <a:endParaRPr lang="en-US" sz="4400" dirty="0"/>
          </a:p>
        </p:txBody>
      </p:sp>
      <p:pic>
        <p:nvPicPr>
          <p:cNvPr id="7" name="Content Placeholder 6">
            <a:extLst>
              <a:ext uri="{FF2B5EF4-FFF2-40B4-BE49-F238E27FC236}">
                <a16:creationId xmlns:a16="http://schemas.microsoft.com/office/drawing/2014/main" id="{AD3E3B0E-0048-4D38-8FFD-FCE2EAED0EF3}"/>
              </a:ext>
            </a:extLst>
          </p:cNvPr>
          <p:cNvPicPr>
            <a:picLocks noGrp="1" noChangeAspect="1"/>
          </p:cNvPicPr>
          <p:nvPr>
            <p:ph idx="1"/>
          </p:nvPr>
        </p:nvPicPr>
        <p:blipFill>
          <a:blip r:embed="rId3"/>
          <a:stretch>
            <a:fillRect/>
          </a:stretch>
        </p:blipFill>
        <p:spPr>
          <a:xfrm>
            <a:off x="1664121" y="-933"/>
            <a:ext cx="7848179" cy="5397737"/>
          </a:xfrm>
          <a:prstGeom prst="rect">
            <a:avLst/>
          </a:prstGeom>
        </p:spPr>
      </p:pic>
    </p:spTree>
    <p:extLst>
      <p:ext uri="{BB962C8B-B14F-4D97-AF65-F5344CB8AC3E}">
        <p14:creationId xmlns:p14="http://schemas.microsoft.com/office/powerpoint/2010/main" val="493186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6945" y="1729803"/>
            <a:ext cx="8229600" cy="857250"/>
          </a:xfrm>
        </p:spPr>
        <p:txBody>
          <a:bodyPr>
            <a:normAutofit fontScale="90000"/>
          </a:bodyPr>
          <a:lstStyle/>
          <a:p>
            <a:r>
              <a:rPr lang="en-US" dirty="0"/>
              <a:t>Session 2: </a:t>
            </a:r>
            <a:br>
              <a:rPr lang="en-US" dirty="0"/>
            </a:br>
            <a:r>
              <a:rPr lang="en-US" sz="6700" dirty="0"/>
              <a:t>The Episcopal Principle</a:t>
            </a:r>
            <a:br>
              <a:rPr lang="en-US" sz="6700" dirty="0"/>
            </a:br>
            <a:r>
              <a:rPr lang="en-US" sz="4400" dirty="0">
                <a:solidFill>
                  <a:schemeClr val="accent2">
                    <a:lumMod val="75000"/>
                  </a:schemeClr>
                </a:solidFill>
              </a:rPr>
              <a:t>itineracy, ministry, and annual conference</a:t>
            </a:r>
          </a:p>
        </p:txBody>
      </p:sp>
      <p:pic>
        <p:nvPicPr>
          <p:cNvPr id="8" name="Picture 7">
            <a:extLst>
              <a:ext uri="{FF2B5EF4-FFF2-40B4-BE49-F238E27FC236}">
                <a16:creationId xmlns:a16="http://schemas.microsoft.com/office/drawing/2014/main" id="{FAB3A4E1-8042-4EBC-B8D1-9C5777E78AB3}"/>
              </a:ext>
            </a:extLst>
          </p:cNvPr>
          <p:cNvPicPr>
            <a:picLocks noChangeAspect="1"/>
          </p:cNvPicPr>
          <p:nvPr/>
        </p:nvPicPr>
        <p:blipFill>
          <a:blip r:embed="rId3"/>
          <a:stretch>
            <a:fillRect/>
          </a:stretch>
        </p:blipFill>
        <p:spPr>
          <a:xfrm>
            <a:off x="5811109" y="619896"/>
            <a:ext cx="1759463" cy="1759463"/>
          </a:xfrm>
          <a:prstGeom prst="rect">
            <a:avLst/>
          </a:prstGeom>
        </p:spPr>
      </p:pic>
    </p:spTree>
    <p:extLst>
      <p:ext uri="{BB962C8B-B14F-4D97-AF65-F5344CB8AC3E}">
        <p14:creationId xmlns:p14="http://schemas.microsoft.com/office/powerpoint/2010/main" val="1784826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6200000">
            <a:off x="-195407" y="1726431"/>
            <a:ext cx="4326173" cy="857250"/>
          </a:xfrm>
        </p:spPr>
        <p:txBody>
          <a:bodyPr>
            <a:noAutofit/>
          </a:bodyPr>
          <a:lstStyle/>
          <a:p>
            <a:pPr algn="ctr"/>
            <a:r>
              <a:rPr lang="en-US" sz="6600" dirty="0"/>
              <a:t>WORSHIP</a:t>
            </a:r>
          </a:p>
        </p:txBody>
      </p:sp>
      <p:pic>
        <p:nvPicPr>
          <p:cNvPr id="2" name="Content Placeholder 1">
            <a:extLst>
              <a:ext uri="{FF2B5EF4-FFF2-40B4-BE49-F238E27FC236}">
                <a16:creationId xmlns:a16="http://schemas.microsoft.com/office/drawing/2014/main" id="{ABCD0A18-4779-4FCA-BAA6-B7B77CC1CA93}"/>
              </a:ext>
            </a:extLst>
          </p:cNvPr>
          <p:cNvPicPr>
            <a:picLocks noGrp="1" noChangeAspect="1"/>
          </p:cNvPicPr>
          <p:nvPr>
            <p:ph idx="1"/>
          </p:nvPr>
        </p:nvPicPr>
        <p:blipFill>
          <a:blip r:embed="rId3"/>
          <a:stretch>
            <a:fillRect/>
          </a:stretch>
        </p:blipFill>
        <p:spPr>
          <a:xfrm>
            <a:off x="2710249" y="-8031"/>
            <a:ext cx="6433751" cy="4334204"/>
          </a:xfrm>
          <a:prstGeom prst="rect">
            <a:avLst/>
          </a:prstGeom>
        </p:spPr>
      </p:pic>
      <p:pic>
        <p:nvPicPr>
          <p:cNvPr id="3" name="Picture 2">
            <a:extLst>
              <a:ext uri="{FF2B5EF4-FFF2-40B4-BE49-F238E27FC236}">
                <a16:creationId xmlns:a16="http://schemas.microsoft.com/office/drawing/2014/main" id="{83DCC642-4D55-4D1C-8577-32843CF76EA2}"/>
              </a:ext>
            </a:extLst>
          </p:cNvPr>
          <p:cNvPicPr>
            <a:picLocks noChangeAspect="1"/>
          </p:cNvPicPr>
          <p:nvPr/>
        </p:nvPicPr>
        <p:blipFill>
          <a:blip r:embed="rId4"/>
          <a:stretch>
            <a:fillRect/>
          </a:stretch>
        </p:blipFill>
        <p:spPr>
          <a:xfrm>
            <a:off x="5470257" y="214586"/>
            <a:ext cx="3400723" cy="1774559"/>
          </a:xfrm>
          <a:prstGeom prst="rect">
            <a:avLst/>
          </a:prstGeom>
        </p:spPr>
      </p:pic>
    </p:spTree>
    <p:extLst>
      <p:ext uri="{BB962C8B-B14F-4D97-AF65-F5344CB8AC3E}">
        <p14:creationId xmlns:p14="http://schemas.microsoft.com/office/powerpoint/2010/main" val="1980445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8F8DA-F3D4-47A6-9C87-0F084775E23A}"/>
              </a:ext>
            </a:extLst>
          </p:cNvPr>
          <p:cNvSpPr>
            <a:spLocks noGrp="1"/>
          </p:cNvSpPr>
          <p:nvPr>
            <p:ph type="title"/>
          </p:nvPr>
        </p:nvSpPr>
        <p:spPr>
          <a:xfrm>
            <a:off x="697778" y="388222"/>
            <a:ext cx="6831998" cy="857250"/>
          </a:xfrm>
        </p:spPr>
        <p:txBody>
          <a:bodyPr>
            <a:normAutofit/>
          </a:bodyPr>
          <a:lstStyle/>
          <a:p>
            <a:r>
              <a:rPr lang="en-US" sz="3800" dirty="0"/>
              <a:t>United Methodist Episcopacy</a:t>
            </a:r>
          </a:p>
        </p:txBody>
      </p:sp>
      <p:pic>
        <p:nvPicPr>
          <p:cNvPr id="4" name="Content Placeholder 3">
            <a:extLst>
              <a:ext uri="{FF2B5EF4-FFF2-40B4-BE49-F238E27FC236}">
                <a16:creationId xmlns:a16="http://schemas.microsoft.com/office/drawing/2014/main" id="{9F66430B-6559-4CE6-B6E9-B0BF4F67F816}"/>
              </a:ext>
            </a:extLst>
          </p:cNvPr>
          <p:cNvPicPr>
            <a:picLocks noGrp="1" noChangeAspect="1"/>
          </p:cNvPicPr>
          <p:nvPr>
            <p:ph idx="1"/>
          </p:nvPr>
        </p:nvPicPr>
        <p:blipFill>
          <a:blip r:embed="rId3"/>
          <a:stretch>
            <a:fillRect/>
          </a:stretch>
        </p:blipFill>
        <p:spPr>
          <a:xfrm>
            <a:off x="895319" y="1245472"/>
            <a:ext cx="5876343" cy="2810823"/>
          </a:xfrm>
          <a:prstGeom prst="rect">
            <a:avLst/>
          </a:prstGeom>
        </p:spPr>
      </p:pic>
    </p:spTree>
    <p:extLst>
      <p:ext uri="{BB962C8B-B14F-4D97-AF65-F5344CB8AC3E}">
        <p14:creationId xmlns:p14="http://schemas.microsoft.com/office/powerpoint/2010/main" val="635743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AE0D8-EB0D-4305-BB31-517638FDCD66}"/>
              </a:ext>
            </a:extLst>
          </p:cNvPr>
          <p:cNvSpPr>
            <a:spLocks noGrp="1"/>
          </p:cNvSpPr>
          <p:nvPr>
            <p:ph type="title"/>
          </p:nvPr>
        </p:nvSpPr>
        <p:spPr>
          <a:xfrm>
            <a:off x="5226381" y="709079"/>
            <a:ext cx="3668434" cy="857250"/>
          </a:xfrm>
        </p:spPr>
        <p:txBody>
          <a:bodyPr>
            <a:noAutofit/>
          </a:bodyPr>
          <a:lstStyle/>
          <a:p>
            <a:r>
              <a:rPr lang="en-US" sz="4400" dirty="0"/>
              <a:t>The Appointment Process</a:t>
            </a:r>
          </a:p>
        </p:txBody>
      </p:sp>
      <p:pic>
        <p:nvPicPr>
          <p:cNvPr id="4" name="Content Placeholder 3">
            <a:extLst>
              <a:ext uri="{FF2B5EF4-FFF2-40B4-BE49-F238E27FC236}">
                <a16:creationId xmlns:a16="http://schemas.microsoft.com/office/drawing/2014/main" id="{94FC989C-85F3-4546-94EF-FF48E3FA935A}"/>
              </a:ext>
            </a:extLst>
          </p:cNvPr>
          <p:cNvPicPr>
            <a:picLocks noGrp="1" noChangeAspect="1"/>
          </p:cNvPicPr>
          <p:nvPr>
            <p:ph idx="1"/>
          </p:nvPr>
        </p:nvPicPr>
        <p:blipFill>
          <a:blip r:embed="rId3"/>
          <a:stretch>
            <a:fillRect/>
          </a:stretch>
        </p:blipFill>
        <p:spPr>
          <a:xfrm>
            <a:off x="0" y="129"/>
            <a:ext cx="5144042" cy="5144042"/>
          </a:xfrm>
          <a:prstGeom prst="rect">
            <a:avLst/>
          </a:prstGeom>
        </p:spPr>
      </p:pic>
    </p:spTree>
    <p:extLst>
      <p:ext uri="{BB962C8B-B14F-4D97-AF65-F5344CB8AC3E}">
        <p14:creationId xmlns:p14="http://schemas.microsoft.com/office/powerpoint/2010/main" val="3832940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3AD-8FE0-4B1B-A0AE-48F13FD6C16A}"/>
              </a:ext>
            </a:extLst>
          </p:cNvPr>
          <p:cNvSpPr>
            <a:spLocks noGrp="1"/>
          </p:cNvSpPr>
          <p:nvPr>
            <p:ph type="title"/>
          </p:nvPr>
        </p:nvSpPr>
        <p:spPr>
          <a:xfrm>
            <a:off x="5254274" y="378271"/>
            <a:ext cx="3608716" cy="857250"/>
          </a:xfrm>
        </p:spPr>
        <p:txBody>
          <a:bodyPr>
            <a:noAutofit/>
          </a:bodyPr>
          <a:lstStyle/>
          <a:p>
            <a:r>
              <a:rPr lang="en-US" sz="4400" dirty="0"/>
              <a:t>DISCUSSION</a:t>
            </a:r>
            <a:br>
              <a:rPr lang="en-US" sz="4400" dirty="0"/>
            </a:br>
            <a:endParaRPr lang="en-US" sz="4400" dirty="0"/>
          </a:p>
        </p:txBody>
      </p:sp>
      <p:pic>
        <p:nvPicPr>
          <p:cNvPr id="5" name="Content Placeholder 4">
            <a:extLst>
              <a:ext uri="{FF2B5EF4-FFF2-40B4-BE49-F238E27FC236}">
                <a16:creationId xmlns:a16="http://schemas.microsoft.com/office/drawing/2014/main" id="{452A4A27-DFF4-43FA-83CA-5BA9EE8E12B8}"/>
              </a:ext>
            </a:extLst>
          </p:cNvPr>
          <p:cNvPicPr>
            <a:picLocks noGrp="1" noChangeAspect="1"/>
          </p:cNvPicPr>
          <p:nvPr>
            <p:ph idx="1"/>
          </p:nvPr>
        </p:nvPicPr>
        <p:blipFill>
          <a:blip r:embed="rId3"/>
          <a:stretch>
            <a:fillRect/>
          </a:stretch>
        </p:blipFill>
        <p:spPr>
          <a:xfrm>
            <a:off x="324197" y="281688"/>
            <a:ext cx="4549406" cy="4549406"/>
          </a:xfrm>
          <a:prstGeom prst="rect">
            <a:avLst/>
          </a:prstGeom>
        </p:spPr>
      </p:pic>
    </p:spTree>
    <p:extLst>
      <p:ext uri="{BB962C8B-B14F-4D97-AF65-F5344CB8AC3E}">
        <p14:creationId xmlns:p14="http://schemas.microsoft.com/office/powerpoint/2010/main" val="3636006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B35B6-1A0C-47CF-B9CD-D5C82E13A4C7}"/>
              </a:ext>
            </a:extLst>
          </p:cNvPr>
          <p:cNvSpPr>
            <a:spLocks noGrp="1"/>
          </p:cNvSpPr>
          <p:nvPr>
            <p:ph type="title"/>
          </p:nvPr>
        </p:nvSpPr>
        <p:spPr/>
        <p:txBody>
          <a:bodyPr/>
          <a:lstStyle/>
          <a:p>
            <a:r>
              <a:rPr lang="en-US" dirty="0"/>
              <a:t>The Ministry of All Christians</a:t>
            </a:r>
          </a:p>
        </p:txBody>
      </p:sp>
      <p:sp>
        <p:nvSpPr>
          <p:cNvPr id="3" name="Content Placeholder 2">
            <a:extLst>
              <a:ext uri="{FF2B5EF4-FFF2-40B4-BE49-F238E27FC236}">
                <a16:creationId xmlns:a16="http://schemas.microsoft.com/office/drawing/2014/main" id="{29CCA9A6-F681-4BA6-922E-342536D4380E}"/>
              </a:ext>
            </a:extLst>
          </p:cNvPr>
          <p:cNvSpPr>
            <a:spLocks noGrp="1"/>
          </p:cNvSpPr>
          <p:nvPr>
            <p:ph idx="1"/>
          </p:nvPr>
        </p:nvSpPr>
        <p:spPr/>
        <p:txBody>
          <a:bodyPr/>
          <a:lstStyle/>
          <a:p>
            <a:r>
              <a:rPr lang="en-US" dirty="0"/>
              <a:t>Ordained Clergy: Elders and Deacons</a:t>
            </a:r>
          </a:p>
          <a:p>
            <a:r>
              <a:rPr lang="en-US" dirty="0"/>
              <a:t>Licensed Clergy: Licensed Local Pastors</a:t>
            </a:r>
          </a:p>
          <a:p>
            <a:r>
              <a:rPr lang="en-US" dirty="0"/>
              <a:t>Lay Ministry: The Baptized, Certified Personnel, Deaconesses and Home Missioners, Class Leaders, Lay Missioners, Certified Lay Servants, Certified Lay Speakers, Certified Lay Ministers</a:t>
            </a:r>
          </a:p>
          <a:p>
            <a:pPr marL="0" indent="0">
              <a:buNone/>
            </a:pPr>
            <a:endParaRPr lang="en-US" dirty="0"/>
          </a:p>
          <a:p>
            <a:endParaRPr lang="en-US" dirty="0"/>
          </a:p>
        </p:txBody>
      </p:sp>
    </p:spTree>
    <p:extLst>
      <p:ext uri="{BB962C8B-B14F-4D97-AF65-F5344CB8AC3E}">
        <p14:creationId xmlns:p14="http://schemas.microsoft.com/office/powerpoint/2010/main" val="2186204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BAE14-BD4A-4747-8648-BE6BBCFA4049}"/>
              </a:ext>
            </a:extLst>
          </p:cNvPr>
          <p:cNvSpPr>
            <a:spLocks noGrp="1"/>
          </p:cNvSpPr>
          <p:nvPr>
            <p:ph type="title"/>
          </p:nvPr>
        </p:nvSpPr>
        <p:spPr/>
        <p:txBody>
          <a:bodyPr>
            <a:normAutofit fontScale="90000"/>
          </a:bodyPr>
          <a:lstStyle/>
          <a:p>
            <a:r>
              <a:rPr lang="en-US" dirty="0"/>
              <a:t>The Annual Conference—</a:t>
            </a:r>
            <a:br>
              <a:rPr lang="en-US" dirty="0"/>
            </a:br>
            <a:r>
              <a:rPr lang="en-US" sz="3100" dirty="0"/>
              <a:t>The Center of a Set of Conferences</a:t>
            </a:r>
          </a:p>
        </p:txBody>
      </p:sp>
      <p:sp>
        <p:nvSpPr>
          <p:cNvPr id="3" name="Content Placeholder 2">
            <a:extLst>
              <a:ext uri="{FF2B5EF4-FFF2-40B4-BE49-F238E27FC236}">
                <a16:creationId xmlns:a16="http://schemas.microsoft.com/office/drawing/2014/main" id="{B065FA87-91F1-4CC4-AE10-2D1FB32659B5}"/>
              </a:ext>
            </a:extLst>
          </p:cNvPr>
          <p:cNvSpPr>
            <a:spLocks noGrp="1"/>
          </p:cNvSpPr>
          <p:nvPr>
            <p:ph idx="1"/>
          </p:nvPr>
        </p:nvSpPr>
        <p:spPr>
          <a:xfrm>
            <a:off x="457200" y="1455835"/>
            <a:ext cx="8229600" cy="3394075"/>
          </a:xfrm>
        </p:spPr>
        <p:txBody>
          <a:bodyPr/>
          <a:lstStyle/>
          <a:p>
            <a:r>
              <a:rPr lang="en-US" dirty="0"/>
              <a:t>General Conference</a:t>
            </a:r>
          </a:p>
          <a:p>
            <a:r>
              <a:rPr lang="en-US" dirty="0"/>
              <a:t>Jurisdictional Conference and Central Conference</a:t>
            </a:r>
          </a:p>
          <a:p>
            <a:r>
              <a:rPr lang="en-US" dirty="0"/>
              <a:t>Annual Conference</a:t>
            </a:r>
          </a:p>
          <a:p>
            <a:r>
              <a:rPr lang="en-US" dirty="0"/>
              <a:t>Charge Conference</a:t>
            </a:r>
          </a:p>
          <a:p>
            <a:r>
              <a:rPr lang="en-US" dirty="0"/>
              <a:t>Committees</a:t>
            </a:r>
          </a:p>
        </p:txBody>
      </p:sp>
      <p:pic>
        <p:nvPicPr>
          <p:cNvPr id="4" name="Picture 3">
            <a:extLst>
              <a:ext uri="{FF2B5EF4-FFF2-40B4-BE49-F238E27FC236}">
                <a16:creationId xmlns:a16="http://schemas.microsoft.com/office/drawing/2014/main" id="{A6941CA4-53A8-4670-A998-51C91625B8A9}"/>
              </a:ext>
            </a:extLst>
          </p:cNvPr>
          <p:cNvPicPr>
            <a:picLocks noChangeAspect="1"/>
          </p:cNvPicPr>
          <p:nvPr/>
        </p:nvPicPr>
        <p:blipFill>
          <a:blip r:embed="rId3"/>
          <a:stretch>
            <a:fillRect/>
          </a:stretch>
        </p:blipFill>
        <p:spPr>
          <a:xfrm>
            <a:off x="4098414" y="2664587"/>
            <a:ext cx="1761897" cy="1755800"/>
          </a:xfrm>
          <a:prstGeom prst="rect">
            <a:avLst/>
          </a:prstGeom>
        </p:spPr>
      </p:pic>
    </p:spTree>
    <p:extLst>
      <p:ext uri="{BB962C8B-B14F-4D97-AF65-F5344CB8AC3E}">
        <p14:creationId xmlns:p14="http://schemas.microsoft.com/office/powerpoint/2010/main" val="597442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24861-8132-4EB9-AD11-325DF3B5BFA0}"/>
              </a:ext>
            </a:extLst>
          </p:cNvPr>
          <p:cNvSpPr>
            <a:spLocks noGrp="1"/>
          </p:cNvSpPr>
          <p:nvPr>
            <p:ph type="title"/>
          </p:nvPr>
        </p:nvSpPr>
        <p:spPr>
          <a:xfrm>
            <a:off x="125676" y="-75312"/>
            <a:ext cx="8229600" cy="857250"/>
          </a:xfrm>
        </p:spPr>
        <p:txBody>
          <a:bodyPr>
            <a:normAutofit fontScale="90000"/>
          </a:bodyPr>
          <a:lstStyle/>
          <a:p>
            <a:r>
              <a:rPr lang="en-US" dirty="0"/>
              <a:t>General Church Boards and Agencies</a:t>
            </a:r>
          </a:p>
        </p:txBody>
      </p:sp>
      <p:sp>
        <p:nvSpPr>
          <p:cNvPr id="7" name="TextBox 6">
            <a:extLst>
              <a:ext uri="{FF2B5EF4-FFF2-40B4-BE49-F238E27FC236}">
                <a16:creationId xmlns:a16="http://schemas.microsoft.com/office/drawing/2014/main" id="{53CB11D1-4150-4839-8552-DD2C159513CB}"/>
              </a:ext>
            </a:extLst>
          </p:cNvPr>
          <p:cNvSpPr txBox="1"/>
          <p:nvPr/>
        </p:nvSpPr>
        <p:spPr>
          <a:xfrm>
            <a:off x="182013" y="635289"/>
            <a:ext cx="7772400" cy="4401205"/>
          </a:xfrm>
          <a:prstGeom prst="rect">
            <a:avLst/>
          </a:prstGeom>
          <a:noFill/>
        </p:spPr>
        <p:txBody>
          <a:bodyPr wrap="square" rtlCol="0">
            <a:spAutoFit/>
          </a:bodyPr>
          <a:lstStyle/>
          <a:p>
            <a:r>
              <a:rPr lang="en-US" sz="2000" dirty="0"/>
              <a:t>Discipleship Ministries (Nashville, TN)</a:t>
            </a:r>
          </a:p>
          <a:p>
            <a:r>
              <a:rPr lang="en-US" sz="2000" dirty="0"/>
              <a:t>General Board of Pension and Health Benefits (Glenview, Illinois)</a:t>
            </a:r>
          </a:p>
          <a:p>
            <a:r>
              <a:rPr lang="en-US" sz="2000" dirty="0"/>
              <a:t>General Board of Church and Society (Washington, DC)</a:t>
            </a:r>
          </a:p>
          <a:p>
            <a:r>
              <a:rPr lang="en-US" sz="2000" dirty="0"/>
              <a:t>General Board of Global Ministries (Atlanta, GA)</a:t>
            </a:r>
          </a:p>
          <a:p>
            <a:r>
              <a:rPr lang="en-US" sz="2000" dirty="0"/>
              <a:t>United Methodist Committee on Relief (Atlanta, GA)</a:t>
            </a:r>
          </a:p>
          <a:p>
            <a:r>
              <a:rPr lang="en-US" sz="2000" dirty="0"/>
              <a:t>General Board of Higher Education and Ministry (Nashville, TN) (GBHEM)</a:t>
            </a:r>
          </a:p>
          <a:p>
            <a:r>
              <a:rPr lang="en-US" sz="2000" dirty="0"/>
              <a:t>General Commission on Archives and History (Madison, New Jersey) </a:t>
            </a:r>
          </a:p>
          <a:p>
            <a:r>
              <a:rPr lang="en-US" sz="2000" dirty="0"/>
              <a:t>General Commission on Religion and Race (Washington, D.C.) </a:t>
            </a:r>
          </a:p>
          <a:p>
            <a:r>
              <a:rPr lang="en-US" sz="2000" dirty="0"/>
              <a:t>General Commission on the Status and Role of Women (Chicago) </a:t>
            </a:r>
          </a:p>
          <a:p>
            <a:r>
              <a:rPr lang="en-US" sz="2000" dirty="0"/>
              <a:t>General Commission on United Methodist Men (Nashville, TN) </a:t>
            </a:r>
          </a:p>
          <a:p>
            <a:r>
              <a:rPr lang="en-US" sz="2000" dirty="0"/>
              <a:t>General Council on Finance and Administration (Nashville, TN) </a:t>
            </a:r>
          </a:p>
          <a:p>
            <a:r>
              <a:rPr lang="en-US" sz="2000" dirty="0"/>
              <a:t>United Methodist Communications (Nashville, TN) </a:t>
            </a:r>
          </a:p>
          <a:p>
            <a:r>
              <a:rPr lang="en-US" sz="2000" dirty="0"/>
              <a:t>United Methodist Publishing House (Nashville, TN)</a:t>
            </a:r>
          </a:p>
          <a:p>
            <a:r>
              <a:rPr lang="en-US" sz="2000" dirty="0"/>
              <a:t>United Methodist Women (New York City, NY) </a:t>
            </a:r>
          </a:p>
        </p:txBody>
      </p:sp>
    </p:spTree>
    <p:extLst>
      <p:ext uri="{BB962C8B-B14F-4D97-AF65-F5344CB8AC3E}">
        <p14:creationId xmlns:p14="http://schemas.microsoft.com/office/powerpoint/2010/main" val="247736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980082"/>
            <a:ext cx="8229600" cy="857250"/>
          </a:xfrm>
        </p:spPr>
        <p:txBody>
          <a:bodyPr>
            <a:normAutofit fontScale="90000"/>
          </a:bodyPr>
          <a:lstStyle/>
          <a:p>
            <a:r>
              <a:rPr lang="en-US" dirty="0"/>
              <a:t>Session 3: </a:t>
            </a:r>
            <a:br>
              <a:rPr lang="en-US" dirty="0"/>
            </a:br>
            <a:r>
              <a:rPr lang="en-US" sz="6700" dirty="0"/>
              <a:t>Working Together Locally and Globally</a:t>
            </a:r>
            <a:endParaRPr lang="en-US" sz="4400" dirty="0">
              <a:solidFill>
                <a:schemeClr val="accent2">
                  <a:lumMod val="75000"/>
                </a:schemeClr>
              </a:solidFill>
            </a:endParaRPr>
          </a:p>
        </p:txBody>
      </p:sp>
      <p:pic>
        <p:nvPicPr>
          <p:cNvPr id="8" name="Picture 7">
            <a:extLst>
              <a:ext uri="{FF2B5EF4-FFF2-40B4-BE49-F238E27FC236}">
                <a16:creationId xmlns:a16="http://schemas.microsoft.com/office/drawing/2014/main" id="{FAB3A4E1-8042-4EBC-B8D1-9C5777E78AB3}"/>
              </a:ext>
            </a:extLst>
          </p:cNvPr>
          <p:cNvPicPr>
            <a:picLocks noChangeAspect="1"/>
          </p:cNvPicPr>
          <p:nvPr/>
        </p:nvPicPr>
        <p:blipFill>
          <a:blip r:embed="rId3">
            <a:alphaModFix amt="64000"/>
          </a:blip>
          <a:stretch>
            <a:fillRect/>
          </a:stretch>
        </p:blipFill>
        <p:spPr>
          <a:xfrm>
            <a:off x="457200" y="2968734"/>
            <a:ext cx="1759463" cy="1759463"/>
          </a:xfrm>
          <a:prstGeom prst="rect">
            <a:avLst/>
          </a:prstGeom>
        </p:spPr>
      </p:pic>
    </p:spTree>
    <p:extLst>
      <p:ext uri="{BB962C8B-B14F-4D97-AF65-F5344CB8AC3E}">
        <p14:creationId xmlns:p14="http://schemas.microsoft.com/office/powerpoint/2010/main" val="25817582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6200000">
            <a:off x="-195407" y="1726431"/>
            <a:ext cx="4326173" cy="857250"/>
          </a:xfrm>
        </p:spPr>
        <p:txBody>
          <a:bodyPr>
            <a:noAutofit/>
          </a:bodyPr>
          <a:lstStyle/>
          <a:p>
            <a:pPr algn="ctr"/>
            <a:r>
              <a:rPr lang="en-US" sz="6600" dirty="0"/>
              <a:t>WORSHIP</a:t>
            </a:r>
          </a:p>
        </p:txBody>
      </p:sp>
      <p:pic>
        <p:nvPicPr>
          <p:cNvPr id="2" name="Content Placeholder 1">
            <a:extLst>
              <a:ext uri="{FF2B5EF4-FFF2-40B4-BE49-F238E27FC236}">
                <a16:creationId xmlns:a16="http://schemas.microsoft.com/office/drawing/2014/main" id="{ABCD0A18-4779-4FCA-BAA6-B7B77CC1CA93}"/>
              </a:ext>
            </a:extLst>
          </p:cNvPr>
          <p:cNvPicPr>
            <a:picLocks noGrp="1" noChangeAspect="1"/>
          </p:cNvPicPr>
          <p:nvPr>
            <p:ph idx="1"/>
          </p:nvPr>
        </p:nvPicPr>
        <p:blipFill>
          <a:blip r:embed="rId3"/>
          <a:stretch>
            <a:fillRect/>
          </a:stretch>
        </p:blipFill>
        <p:spPr>
          <a:xfrm>
            <a:off x="2710249" y="-8031"/>
            <a:ext cx="6433751" cy="4334204"/>
          </a:xfrm>
          <a:prstGeom prst="rect">
            <a:avLst/>
          </a:prstGeom>
        </p:spPr>
      </p:pic>
    </p:spTree>
    <p:extLst>
      <p:ext uri="{BB962C8B-B14F-4D97-AF65-F5344CB8AC3E}">
        <p14:creationId xmlns:p14="http://schemas.microsoft.com/office/powerpoint/2010/main" val="3528166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71827-9F78-40FE-9DFA-AC8D34B38D4D}"/>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4BD72D57-9194-4379-B15C-14460C1990AF}"/>
              </a:ext>
            </a:extLst>
          </p:cNvPr>
          <p:cNvPicPr>
            <a:picLocks noGrp="1" noChangeAspect="1"/>
          </p:cNvPicPr>
          <p:nvPr>
            <p:ph idx="1"/>
          </p:nvPr>
        </p:nvPicPr>
        <p:blipFill>
          <a:blip r:embed="rId3"/>
          <a:stretch>
            <a:fillRect/>
          </a:stretch>
        </p:blipFill>
        <p:spPr>
          <a:xfrm>
            <a:off x="500" y="1770"/>
            <a:ext cx="9143500" cy="5141730"/>
          </a:xfrm>
          <a:prstGeom prst="rect">
            <a:avLst/>
          </a:prstGeom>
        </p:spPr>
      </p:pic>
    </p:spTree>
    <p:extLst>
      <p:ext uri="{BB962C8B-B14F-4D97-AF65-F5344CB8AC3E}">
        <p14:creationId xmlns:p14="http://schemas.microsoft.com/office/powerpoint/2010/main" val="3046427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24861-8132-4EB9-AD11-325DF3B5BFA0}"/>
              </a:ext>
            </a:extLst>
          </p:cNvPr>
          <p:cNvSpPr>
            <a:spLocks noGrp="1"/>
          </p:cNvSpPr>
          <p:nvPr>
            <p:ph type="title"/>
          </p:nvPr>
        </p:nvSpPr>
        <p:spPr>
          <a:xfrm>
            <a:off x="125676" y="-75312"/>
            <a:ext cx="8229600" cy="857250"/>
          </a:xfrm>
        </p:spPr>
        <p:txBody>
          <a:bodyPr>
            <a:normAutofit fontScale="90000"/>
          </a:bodyPr>
          <a:lstStyle/>
          <a:p>
            <a:r>
              <a:rPr lang="en-US" dirty="0"/>
              <a:t>General Church Boards and Agencies</a:t>
            </a:r>
          </a:p>
        </p:txBody>
      </p:sp>
      <p:sp>
        <p:nvSpPr>
          <p:cNvPr id="7" name="TextBox 6">
            <a:extLst>
              <a:ext uri="{FF2B5EF4-FFF2-40B4-BE49-F238E27FC236}">
                <a16:creationId xmlns:a16="http://schemas.microsoft.com/office/drawing/2014/main" id="{53CB11D1-4150-4839-8552-DD2C159513CB}"/>
              </a:ext>
            </a:extLst>
          </p:cNvPr>
          <p:cNvSpPr txBox="1"/>
          <p:nvPr/>
        </p:nvSpPr>
        <p:spPr>
          <a:xfrm>
            <a:off x="182013" y="635289"/>
            <a:ext cx="7772400" cy="4401205"/>
          </a:xfrm>
          <a:prstGeom prst="rect">
            <a:avLst/>
          </a:prstGeom>
          <a:noFill/>
        </p:spPr>
        <p:txBody>
          <a:bodyPr wrap="square" rtlCol="0">
            <a:spAutoFit/>
          </a:bodyPr>
          <a:lstStyle/>
          <a:p>
            <a:r>
              <a:rPr lang="en-US" sz="2000" dirty="0"/>
              <a:t>Discipleship Ministries (Nashville, TN)</a:t>
            </a:r>
          </a:p>
          <a:p>
            <a:r>
              <a:rPr lang="en-US" sz="2000" dirty="0"/>
              <a:t>General Board of Pension and Health Benefits (Glenview, Illinois)</a:t>
            </a:r>
          </a:p>
          <a:p>
            <a:r>
              <a:rPr lang="en-US" sz="2000" dirty="0"/>
              <a:t>General Board of Church and Society (Washington, DC)</a:t>
            </a:r>
          </a:p>
          <a:p>
            <a:r>
              <a:rPr lang="en-US" sz="2000" dirty="0"/>
              <a:t>General Board of Global Ministries (Atlanta, GA)</a:t>
            </a:r>
          </a:p>
          <a:p>
            <a:r>
              <a:rPr lang="en-US" sz="2000" dirty="0"/>
              <a:t>United Methodist Committee on Relief (Atlanta, GA)</a:t>
            </a:r>
          </a:p>
          <a:p>
            <a:r>
              <a:rPr lang="en-US" sz="2000" dirty="0"/>
              <a:t>General Board of Higher Education and Ministry (Nashville, TN) (GBHEM)</a:t>
            </a:r>
          </a:p>
          <a:p>
            <a:r>
              <a:rPr lang="en-US" sz="2000" dirty="0"/>
              <a:t>General Commission on Archives and History (Madison, New Jersey) </a:t>
            </a:r>
          </a:p>
          <a:p>
            <a:r>
              <a:rPr lang="en-US" sz="2000" dirty="0"/>
              <a:t>General Commission on Religion and Race (Washington, D.C.) </a:t>
            </a:r>
          </a:p>
          <a:p>
            <a:r>
              <a:rPr lang="en-US" sz="2000" dirty="0"/>
              <a:t>General Commission on the Status and Role of Women (Chicago) </a:t>
            </a:r>
          </a:p>
          <a:p>
            <a:r>
              <a:rPr lang="en-US" sz="2000" dirty="0"/>
              <a:t>General Commission on United Methodist Men (Nashville, TN) </a:t>
            </a:r>
          </a:p>
          <a:p>
            <a:r>
              <a:rPr lang="en-US" sz="2000" dirty="0"/>
              <a:t>General Council on Finance and Administration (Nashville, TN) </a:t>
            </a:r>
          </a:p>
          <a:p>
            <a:r>
              <a:rPr lang="en-US" sz="2000" dirty="0"/>
              <a:t>United Methodist Communications (Nashville, TN) </a:t>
            </a:r>
          </a:p>
          <a:p>
            <a:r>
              <a:rPr lang="en-US" sz="2000" dirty="0"/>
              <a:t>United Methodist Publishing House (Nashville, TN)</a:t>
            </a:r>
          </a:p>
          <a:p>
            <a:r>
              <a:rPr lang="en-US" sz="2000" dirty="0"/>
              <a:t>United Methodist Women (New York City, NY) </a:t>
            </a:r>
          </a:p>
        </p:txBody>
      </p:sp>
    </p:spTree>
    <p:extLst>
      <p:ext uri="{BB962C8B-B14F-4D97-AF65-F5344CB8AC3E}">
        <p14:creationId xmlns:p14="http://schemas.microsoft.com/office/powerpoint/2010/main" val="2643710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4CCCA-04B9-4E60-B853-61F74A42D870}"/>
              </a:ext>
            </a:extLst>
          </p:cNvPr>
          <p:cNvSpPr>
            <a:spLocks noGrp="1"/>
          </p:cNvSpPr>
          <p:nvPr>
            <p:ph type="title"/>
          </p:nvPr>
        </p:nvSpPr>
        <p:spPr/>
        <p:txBody>
          <a:bodyPr/>
          <a:lstStyle/>
          <a:p>
            <a:pPr algn="ctr"/>
            <a:r>
              <a:rPr lang="en-US" dirty="0"/>
              <a:t>UMC Connectional Giving</a:t>
            </a:r>
          </a:p>
        </p:txBody>
      </p:sp>
      <p:pic>
        <p:nvPicPr>
          <p:cNvPr id="10" name="Content Placeholder 9">
            <a:extLst>
              <a:ext uri="{FF2B5EF4-FFF2-40B4-BE49-F238E27FC236}">
                <a16:creationId xmlns:a16="http://schemas.microsoft.com/office/drawing/2014/main" id="{3DD3D397-1EDA-4F2E-AF54-550C4A73E671}"/>
              </a:ext>
            </a:extLst>
          </p:cNvPr>
          <p:cNvPicPr>
            <a:picLocks noGrp="1" noChangeAspect="1"/>
          </p:cNvPicPr>
          <p:nvPr>
            <p:ph idx="1"/>
          </p:nvPr>
        </p:nvPicPr>
        <p:blipFill>
          <a:blip r:embed="rId3"/>
          <a:stretch>
            <a:fillRect/>
          </a:stretch>
        </p:blipFill>
        <p:spPr>
          <a:xfrm>
            <a:off x="933903" y="1249973"/>
            <a:ext cx="3931166" cy="3525710"/>
          </a:xfrm>
          <a:prstGeom prst="rect">
            <a:avLst/>
          </a:prstGeom>
        </p:spPr>
      </p:pic>
    </p:spTree>
    <p:extLst>
      <p:ext uri="{BB962C8B-B14F-4D97-AF65-F5344CB8AC3E}">
        <p14:creationId xmlns:p14="http://schemas.microsoft.com/office/powerpoint/2010/main" val="57128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656C39A-5F5B-4794-8864-BD628E79D0D3}"/>
              </a:ext>
            </a:extLst>
          </p:cNvPr>
          <p:cNvPicPr>
            <a:picLocks noGrp="1" noChangeAspect="1"/>
          </p:cNvPicPr>
          <p:nvPr>
            <p:ph idx="1"/>
          </p:nvPr>
        </p:nvPicPr>
        <p:blipFill>
          <a:blip r:embed="rId3"/>
          <a:stretch>
            <a:fillRect/>
          </a:stretch>
        </p:blipFill>
        <p:spPr>
          <a:xfrm>
            <a:off x="1372639" y="-151676"/>
            <a:ext cx="6398721" cy="3209738"/>
          </a:xfrm>
          <a:prstGeom prst="rect">
            <a:avLst/>
          </a:prstGeom>
        </p:spPr>
      </p:pic>
      <p:sp>
        <p:nvSpPr>
          <p:cNvPr id="2" name="Title 1">
            <a:extLst>
              <a:ext uri="{FF2B5EF4-FFF2-40B4-BE49-F238E27FC236}">
                <a16:creationId xmlns:a16="http://schemas.microsoft.com/office/drawing/2014/main" id="{91753890-8C0A-4266-95E6-A3EAE51A5702}"/>
              </a:ext>
            </a:extLst>
          </p:cNvPr>
          <p:cNvSpPr>
            <a:spLocks noGrp="1"/>
          </p:cNvSpPr>
          <p:nvPr>
            <p:ph type="title"/>
          </p:nvPr>
        </p:nvSpPr>
        <p:spPr>
          <a:xfrm>
            <a:off x="483202" y="3770004"/>
            <a:ext cx="3577427" cy="857250"/>
          </a:xfrm>
        </p:spPr>
        <p:txBody>
          <a:bodyPr>
            <a:normAutofit fontScale="90000"/>
          </a:bodyPr>
          <a:lstStyle/>
          <a:p>
            <a:r>
              <a:rPr lang="en-US" dirty="0">
                <a:solidFill>
                  <a:schemeClr val="accent5">
                    <a:lumMod val="75000"/>
                  </a:schemeClr>
                </a:solidFill>
              </a:rPr>
              <a:t>General Church </a:t>
            </a:r>
            <a:br>
              <a:rPr lang="en-US" dirty="0">
                <a:solidFill>
                  <a:schemeClr val="accent5">
                    <a:lumMod val="75000"/>
                  </a:schemeClr>
                </a:solidFill>
              </a:rPr>
            </a:br>
            <a:r>
              <a:rPr lang="en-US" dirty="0">
                <a:solidFill>
                  <a:schemeClr val="accent5">
                    <a:lumMod val="75000"/>
                  </a:schemeClr>
                </a:solidFill>
              </a:rPr>
              <a:t>Apportionments</a:t>
            </a:r>
          </a:p>
        </p:txBody>
      </p:sp>
    </p:spTree>
    <p:extLst>
      <p:ext uri="{BB962C8B-B14F-4D97-AF65-F5344CB8AC3E}">
        <p14:creationId xmlns:p14="http://schemas.microsoft.com/office/powerpoint/2010/main" val="1613676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BD81F-8B27-4284-8215-B2337CAAAB5D}"/>
              </a:ext>
            </a:extLst>
          </p:cNvPr>
          <p:cNvSpPr>
            <a:spLocks noGrp="1"/>
          </p:cNvSpPr>
          <p:nvPr>
            <p:ph type="title"/>
          </p:nvPr>
        </p:nvSpPr>
        <p:spPr>
          <a:xfrm>
            <a:off x="526715" y="3894174"/>
            <a:ext cx="8090570" cy="373928"/>
          </a:xfrm>
        </p:spPr>
        <p:txBody>
          <a:bodyPr>
            <a:normAutofit fontScale="90000"/>
          </a:bodyPr>
          <a:lstStyle/>
          <a:p>
            <a:r>
              <a:rPr lang="en-US" sz="3100" dirty="0"/>
              <a:t>The Charge Conference and Local Church Structure</a:t>
            </a:r>
          </a:p>
        </p:txBody>
      </p:sp>
      <p:pic>
        <p:nvPicPr>
          <p:cNvPr id="5" name="Content Placeholder 4">
            <a:extLst>
              <a:ext uri="{FF2B5EF4-FFF2-40B4-BE49-F238E27FC236}">
                <a16:creationId xmlns:a16="http://schemas.microsoft.com/office/drawing/2014/main" id="{71501D98-4C7D-47B9-91E4-98D5932C2EEA}"/>
              </a:ext>
            </a:extLst>
          </p:cNvPr>
          <p:cNvPicPr>
            <a:picLocks noGrp="1" noChangeAspect="1"/>
          </p:cNvPicPr>
          <p:nvPr>
            <p:ph idx="1"/>
          </p:nvPr>
        </p:nvPicPr>
        <p:blipFill>
          <a:blip r:embed="rId3"/>
          <a:stretch>
            <a:fillRect/>
          </a:stretch>
        </p:blipFill>
        <p:spPr>
          <a:xfrm>
            <a:off x="0" y="-39003"/>
            <a:ext cx="9144000" cy="3848281"/>
          </a:xfrm>
        </p:spPr>
      </p:pic>
    </p:spTree>
    <p:extLst>
      <p:ext uri="{BB962C8B-B14F-4D97-AF65-F5344CB8AC3E}">
        <p14:creationId xmlns:p14="http://schemas.microsoft.com/office/powerpoint/2010/main" val="41525384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38887" y="2891222"/>
            <a:ext cx="8229600" cy="857250"/>
          </a:xfrm>
        </p:spPr>
        <p:txBody>
          <a:bodyPr>
            <a:normAutofit fontScale="90000"/>
          </a:bodyPr>
          <a:lstStyle/>
          <a:p>
            <a:r>
              <a:rPr lang="en-US" dirty="0"/>
              <a:t>Session 4: </a:t>
            </a:r>
            <a:br>
              <a:rPr lang="en-US" dirty="0"/>
            </a:br>
            <a:r>
              <a:rPr lang="en-US" sz="6700" dirty="0"/>
              <a:t>Beyond Annual Conference</a:t>
            </a:r>
            <a:endParaRPr lang="en-US" sz="4400" dirty="0">
              <a:solidFill>
                <a:schemeClr val="accent2">
                  <a:lumMod val="75000"/>
                </a:schemeClr>
              </a:solidFill>
            </a:endParaRPr>
          </a:p>
        </p:txBody>
      </p:sp>
      <p:pic>
        <p:nvPicPr>
          <p:cNvPr id="8" name="Picture 7">
            <a:extLst>
              <a:ext uri="{FF2B5EF4-FFF2-40B4-BE49-F238E27FC236}">
                <a16:creationId xmlns:a16="http://schemas.microsoft.com/office/drawing/2014/main" id="{FAB3A4E1-8042-4EBC-B8D1-9C5777E78AB3}"/>
              </a:ext>
            </a:extLst>
          </p:cNvPr>
          <p:cNvPicPr>
            <a:picLocks noChangeAspect="1"/>
          </p:cNvPicPr>
          <p:nvPr/>
        </p:nvPicPr>
        <p:blipFill>
          <a:blip r:embed="rId3"/>
          <a:stretch>
            <a:fillRect/>
          </a:stretch>
        </p:blipFill>
        <p:spPr>
          <a:xfrm>
            <a:off x="5462564" y="492815"/>
            <a:ext cx="1759463" cy="1759463"/>
          </a:xfrm>
          <a:prstGeom prst="rect">
            <a:avLst/>
          </a:prstGeom>
        </p:spPr>
      </p:pic>
    </p:spTree>
    <p:extLst>
      <p:ext uri="{BB962C8B-B14F-4D97-AF65-F5344CB8AC3E}">
        <p14:creationId xmlns:p14="http://schemas.microsoft.com/office/powerpoint/2010/main" val="2218688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6200000">
            <a:off x="-195407" y="1726431"/>
            <a:ext cx="4326173" cy="857250"/>
          </a:xfrm>
        </p:spPr>
        <p:txBody>
          <a:bodyPr>
            <a:noAutofit/>
          </a:bodyPr>
          <a:lstStyle/>
          <a:p>
            <a:pPr algn="ctr"/>
            <a:r>
              <a:rPr lang="en-US" sz="6600" dirty="0"/>
              <a:t>WORSHIP</a:t>
            </a:r>
          </a:p>
        </p:txBody>
      </p:sp>
      <p:pic>
        <p:nvPicPr>
          <p:cNvPr id="2" name="Content Placeholder 1">
            <a:extLst>
              <a:ext uri="{FF2B5EF4-FFF2-40B4-BE49-F238E27FC236}">
                <a16:creationId xmlns:a16="http://schemas.microsoft.com/office/drawing/2014/main" id="{ABCD0A18-4779-4FCA-BAA6-B7B77CC1CA93}"/>
              </a:ext>
            </a:extLst>
          </p:cNvPr>
          <p:cNvPicPr>
            <a:picLocks noGrp="1" noChangeAspect="1"/>
          </p:cNvPicPr>
          <p:nvPr>
            <p:ph idx="1"/>
          </p:nvPr>
        </p:nvPicPr>
        <p:blipFill>
          <a:blip r:embed="rId3"/>
          <a:stretch>
            <a:fillRect/>
          </a:stretch>
        </p:blipFill>
        <p:spPr>
          <a:xfrm>
            <a:off x="2710249" y="-8031"/>
            <a:ext cx="6433751" cy="4334204"/>
          </a:xfrm>
          <a:prstGeom prst="rect">
            <a:avLst/>
          </a:prstGeom>
        </p:spPr>
      </p:pic>
    </p:spTree>
    <p:extLst>
      <p:ext uri="{BB962C8B-B14F-4D97-AF65-F5344CB8AC3E}">
        <p14:creationId xmlns:p14="http://schemas.microsoft.com/office/powerpoint/2010/main" val="6289623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B79E4-0C62-4E42-B466-A820FC16DE72}"/>
              </a:ext>
            </a:extLst>
          </p:cNvPr>
          <p:cNvSpPr>
            <a:spLocks noGrp="1"/>
          </p:cNvSpPr>
          <p:nvPr>
            <p:ph type="title"/>
          </p:nvPr>
        </p:nvSpPr>
        <p:spPr>
          <a:xfrm>
            <a:off x="1872489" y="483727"/>
            <a:ext cx="3202213" cy="3529231"/>
          </a:xfrm>
        </p:spPr>
        <p:txBody>
          <a:bodyPr>
            <a:normAutofit/>
          </a:bodyPr>
          <a:lstStyle/>
          <a:p>
            <a:r>
              <a:rPr lang="en-US" sz="4400" dirty="0"/>
              <a:t>General </a:t>
            </a:r>
            <a:br>
              <a:rPr lang="en-US" sz="4400" dirty="0"/>
            </a:br>
            <a:r>
              <a:rPr lang="en-US" sz="4400" dirty="0"/>
              <a:t>Conference </a:t>
            </a:r>
            <a:br>
              <a:rPr lang="en-US" sz="4400" dirty="0"/>
            </a:br>
            <a:r>
              <a:rPr lang="en-US" sz="4400" dirty="0"/>
              <a:t>Elections</a:t>
            </a:r>
          </a:p>
        </p:txBody>
      </p:sp>
      <p:pic>
        <p:nvPicPr>
          <p:cNvPr id="8" name="Content Placeholder 7">
            <a:extLst>
              <a:ext uri="{FF2B5EF4-FFF2-40B4-BE49-F238E27FC236}">
                <a16:creationId xmlns:a16="http://schemas.microsoft.com/office/drawing/2014/main" id="{0EF6AD90-D2DC-404A-829D-54D2E5EB1A09}"/>
              </a:ext>
            </a:extLst>
          </p:cNvPr>
          <p:cNvPicPr>
            <a:picLocks noGrp="1" noChangeAspect="1"/>
          </p:cNvPicPr>
          <p:nvPr>
            <p:ph idx="1"/>
          </p:nvPr>
        </p:nvPicPr>
        <p:blipFill>
          <a:blip r:embed="rId3"/>
          <a:stretch>
            <a:fillRect/>
          </a:stretch>
        </p:blipFill>
        <p:spPr>
          <a:xfrm>
            <a:off x="5555738" y="0"/>
            <a:ext cx="3588262" cy="4332080"/>
          </a:xfrm>
          <a:prstGeom prst="rect">
            <a:avLst/>
          </a:prstGeom>
        </p:spPr>
      </p:pic>
    </p:spTree>
    <p:extLst>
      <p:ext uri="{BB962C8B-B14F-4D97-AF65-F5344CB8AC3E}">
        <p14:creationId xmlns:p14="http://schemas.microsoft.com/office/powerpoint/2010/main" val="3677641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CA551-642E-4BEF-8158-2BC936996261}"/>
              </a:ext>
            </a:extLst>
          </p:cNvPr>
          <p:cNvSpPr>
            <a:spLocks noGrp="1"/>
          </p:cNvSpPr>
          <p:nvPr>
            <p:ph type="title"/>
          </p:nvPr>
        </p:nvSpPr>
        <p:spPr>
          <a:xfrm rot="16200000">
            <a:off x="212495" y="1735277"/>
            <a:ext cx="3642495" cy="857250"/>
          </a:xfrm>
        </p:spPr>
        <p:txBody>
          <a:bodyPr>
            <a:noAutofit/>
          </a:bodyPr>
          <a:lstStyle/>
          <a:p>
            <a:r>
              <a:rPr lang="en-US" sz="4400" dirty="0"/>
              <a:t>Jurisdictional</a:t>
            </a:r>
            <a:br>
              <a:rPr lang="en-US" sz="4400" dirty="0"/>
            </a:br>
            <a:r>
              <a:rPr lang="en-US" sz="4400" dirty="0"/>
              <a:t> Conferences</a:t>
            </a:r>
          </a:p>
        </p:txBody>
      </p:sp>
      <p:pic>
        <p:nvPicPr>
          <p:cNvPr id="4" name="Content Placeholder 3">
            <a:extLst>
              <a:ext uri="{FF2B5EF4-FFF2-40B4-BE49-F238E27FC236}">
                <a16:creationId xmlns:a16="http://schemas.microsoft.com/office/drawing/2014/main" id="{1D53CC38-F558-4D00-AA12-995BC6BB14FE}"/>
              </a:ext>
            </a:extLst>
          </p:cNvPr>
          <p:cNvPicPr>
            <a:picLocks noGrp="1" noChangeAspect="1"/>
          </p:cNvPicPr>
          <p:nvPr>
            <p:ph idx="1"/>
          </p:nvPr>
        </p:nvPicPr>
        <p:blipFill>
          <a:blip r:embed="rId3"/>
          <a:stretch>
            <a:fillRect/>
          </a:stretch>
        </p:blipFill>
        <p:spPr>
          <a:xfrm>
            <a:off x="2847208" y="-1742"/>
            <a:ext cx="6296792" cy="4331291"/>
          </a:xfrm>
          <a:prstGeom prst="rect">
            <a:avLst/>
          </a:prstGeom>
        </p:spPr>
      </p:pic>
    </p:spTree>
    <p:extLst>
      <p:ext uri="{BB962C8B-B14F-4D97-AF65-F5344CB8AC3E}">
        <p14:creationId xmlns:p14="http://schemas.microsoft.com/office/powerpoint/2010/main" val="34980406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0AD0-3729-4676-8A30-E23F0A3FDE6A}"/>
              </a:ext>
            </a:extLst>
          </p:cNvPr>
          <p:cNvSpPr>
            <a:spLocks noGrp="1"/>
          </p:cNvSpPr>
          <p:nvPr>
            <p:ph type="title"/>
          </p:nvPr>
        </p:nvSpPr>
        <p:spPr>
          <a:xfrm>
            <a:off x="344525" y="332051"/>
            <a:ext cx="8229600" cy="857250"/>
          </a:xfrm>
        </p:spPr>
        <p:txBody>
          <a:bodyPr>
            <a:normAutofit/>
          </a:bodyPr>
          <a:lstStyle/>
          <a:p>
            <a:r>
              <a:rPr lang="en-US" dirty="0"/>
              <a:t>Central Conferences</a:t>
            </a:r>
          </a:p>
        </p:txBody>
      </p:sp>
      <p:sp>
        <p:nvSpPr>
          <p:cNvPr id="3" name="Content Placeholder 2">
            <a:extLst>
              <a:ext uri="{FF2B5EF4-FFF2-40B4-BE49-F238E27FC236}">
                <a16:creationId xmlns:a16="http://schemas.microsoft.com/office/drawing/2014/main" id="{C14A1163-1A17-4D6F-AAEB-7CC1DDCACDAB}"/>
              </a:ext>
            </a:extLst>
          </p:cNvPr>
          <p:cNvSpPr>
            <a:spLocks noGrp="1"/>
          </p:cNvSpPr>
          <p:nvPr>
            <p:ph idx="1"/>
          </p:nvPr>
        </p:nvSpPr>
        <p:spPr>
          <a:xfrm>
            <a:off x="344525" y="1334493"/>
            <a:ext cx="8229600" cy="3394075"/>
          </a:xfrm>
        </p:spPr>
        <p:txBody>
          <a:bodyPr>
            <a:normAutofit/>
          </a:bodyPr>
          <a:lstStyle/>
          <a:p>
            <a:r>
              <a:rPr lang="en-US" sz="2800" b="1" dirty="0"/>
              <a:t>Africa Central Conferences: </a:t>
            </a:r>
          </a:p>
          <a:p>
            <a:pPr marL="0" indent="0">
              <a:buNone/>
            </a:pPr>
            <a:r>
              <a:rPr lang="en-US" sz="2800" b="1" dirty="0"/>
              <a:t>	</a:t>
            </a:r>
            <a:r>
              <a:rPr lang="en-US" sz="2800" dirty="0"/>
              <a:t>Africa, Congo, West Africa</a:t>
            </a:r>
          </a:p>
          <a:p>
            <a:r>
              <a:rPr lang="en-US" sz="2800" b="1" dirty="0"/>
              <a:t>Europe Central Conferences: </a:t>
            </a:r>
          </a:p>
          <a:p>
            <a:pPr marL="0" indent="0">
              <a:buNone/>
            </a:pPr>
            <a:r>
              <a:rPr lang="en-US" sz="2800" b="1" dirty="0"/>
              <a:t>	</a:t>
            </a:r>
            <a:r>
              <a:rPr lang="en-US" sz="2800" dirty="0"/>
              <a:t>Central and Southern Europe, Germany, 	Northern Europe and Eurasia</a:t>
            </a:r>
          </a:p>
          <a:p>
            <a:r>
              <a:rPr lang="en-US" sz="2800" b="1" dirty="0"/>
              <a:t>Philippines Central Conference</a:t>
            </a:r>
          </a:p>
        </p:txBody>
      </p:sp>
    </p:spTree>
    <p:extLst>
      <p:ext uri="{BB962C8B-B14F-4D97-AF65-F5344CB8AC3E}">
        <p14:creationId xmlns:p14="http://schemas.microsoft.com/office/powerpoint/2010/main" val="236733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1231F-A52A-4697-B2DB-6DE6B4DA19FA}"/>
              </a:ext>
            </a:extLst>
          </p:cNvPr>
          <p:cNvSpPr>
            <a:spLocks noGrp="1"/>
          </p:cNvSpPr>
          <p:nvPr>
            <p:ph type="title"/>
          </p:nvPr>
        </p:nvSpPr>
        <p:spPr/>
        <p:txBody>
          <a:bodyPr>
            <a:normAutofit fontScale="90000"/>
          </a:bodyPr>
          <a:lstStyle/>
          <a:p>
            <a:r>
              <a:rPr lang="en-US" dirty="0"/>
              <a:t>Judicial Council and </a:t>
            </a:r>
            <a:br>
              <a:rPr lang="en-US" dirty="0"/>
            </a:br>
            <a:r>
              <a:rPr lang="en-US" dirty="0"/>
              <a:t>The Book of Resolutions</a:t>
            </a:r>
          </a:p>
        </p:txBody>
      </p:sp>
      <p:sp>
        <p:nvSpPr>
          <p:cNvPr id="3" name="Content Placeholder 2">
            <a:extLst>
              <a:ext uri="{FF2B5EF4-FFF2-40B4-BE49-F238E27FC236}">
                <a16:creationId xmlns:a16="http://schemas.microsoft.com/office/drawing/2014/main" id="{181A8C34-DECC-49F7-A8F1-9D94E26C8E30}"/>
              </a:ext>
            </a:extLst>
          </p:cNvPr>
          <p:cNvSpPr>
            <a:spLocks noGrp="1"/>
          </p:cNvSpPr>
          <p:nvPr>
            <p:ph idx="1"/>
          </p:nvPr>
        </p:nvSpPr>
        <p:spPr>
          <a:xfrm>
            <a:off x="457201" y="1285875"/>
            <a:ext cx="7119938" cy="3394075"/>
          </a:xfrm>
        </p:spPr>
        <p:txBody>
          <a:bodyPr>
            <a:noAutofit/>
          </a:bodyPr>
          <a:lstStyle/>
          <a:p>
            <a:pPr marL="0" indent="0">
              <a:buNone/>
            </a:pPr>
            <a:r>
              <a:rPr lang="en-US" sz="2800" dirty="0"/>
              <a:t>The Judicial Council is the highest judicial body or "court" of The United Methodist Church. Its nine members are elected by the General Conference. The Judicial Council determines the constitutionality of acts or proposed acts of the General, Jurisdictional, Central, and Annual Conferences.</a:t>
            </a:r>
          </a:p>
        </p:txBody>
      </p:sp>
    </p:spTree>
    <p:extLst>
      <p:ext uri="{BB962C8B-B14F-4D97-AF65-F5344CB8AC3E}">
        <p14:creationId xmlns:p14="http://schemas.microsoft.com/office/powerpoint/2010/main" val="24837703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9824" y="2429259"/>
            <a:ext cx="8229600" cy="857250"/>
          </a:xfrm>
        </p:spPr>
        <p:txBody>
          <a:bodyPr>
            <a:normAutofit fontScale="90000"/>
          </a:bodyPr>
          <a:lstStyle/>
          <a:p>
            <a:r>
              <a:rPr lang="en-US" dirty="0"/>
              <a:t>Session 5: </a:t>
            </a:r>
            <a:br>
              <a:rPr lang="en-US" dirty="0"/>
            </a:br>
            <a:r>
              <a:rPr lang="en-US" sz="6700" dirty="0"/>
              <a:t>For Such a Time as This</a:t>
            </a:r>
            <a:endParaRPr lang="en-US" sz="4400" dirty="0">
              <a:solidFill>
                <a:schemeClr val="accent2">
                  <a:lumMod val="75000"/>
                </a:schemeClr>
              </a:solidFill>
            </a:endParaRPr>
          </a:p>
        </p:txBody>
      </p:sp>
      <p:pic>
        <p:nvPicPr>
          <p:cNvPr id="8" name="Picture 7">
            <a:extLst>
              <a:ext uri="{FF2B5EF4-FFF2-40B4-BE49-F238E27FC236}">
                <a16:creationId xmlns:a16="http://schemas.microsoft.com/office/drawing/2014/main" id="{FAB3A4E1-8042-4EBC-B8D1-9C5777E78AB3}"/>
              </a:ext>
            </a:extLst>
          </p:cNvPr>
          <p:cNvPicPr>
            <a:picLocks noChangeAspect="1"/>
          </p:cNvPicPr>
          <p:nvPr/>
        </p:nvPicPr>
        <p:blipFill>
          <a:blip r:embed="rId3"/>
          <a:stretch>
            <a:fillRect/>
          </a:stretch>
        </p:blipFill>
        <p:spPr>
          <a:xfrm>
            <a:off x="6238851" y="454715"/>
            <a:ext cx="1759463" cy="1759463"/>
          </a:xfrm>
          <a:prstGeom prst="rect">
            <a:avLst/>
          </a:prstGeom>
        </p:spPr>
      </p:pic>
    </p:spTree>
    <p:extLst>
      <p:ext uri="{BB962C8B-B14F-4D97-AF65-F5344CB8AC3E}">
        <p14:creationId xmlns:p14="http://schemas.microsoft.com/office/powerpoint/2010/main" val="4244548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6200000">
            <a:off x="-195407" y="1726431"/>
            <a:ext cx="4326173" cy="857250"/>
          </a:xfrm>
        </p:spPr>
        <p:txBody>
          <a:bodyPr>
            <a:noAutofit/>
          </a:bodyPr>
          <a:lstStyle/>
          <a:p>
            <a:pPr algn="ctr"/>
            <a:r>
              <a:rPr lang="en-US" sz="6600" dirty="0"/>
              <a:t>WORSHIP</a:t>
            </a:r>
          </a:p>
        </p:txBody>
      </p:sp>
      <p:pic>
        <p:nvPicPr>
          <p:cNvPr id="2" name="Content Placeholder 1">
            <a:extLst>
              <a:ext uri="{FF2B5EF4-FFF2-40B4-BE49-F238E27FC236}">
                <a16:creationId xmlns:a16="http://schemas.microsoft.com/office/drawing/2014/main" id="{ABCD0A18-4779-4FCA-BAA6-B7B77CC1CA93}"/>
              </a:ext>
            </a:extLst>
          </p:cNvPr>
          <p:cNvPicPr>
            <a:picLocks noGrp="1" noChangeAspect="1"/>
          </p:cNvPicPr>
          <p:nvPr>
            <p:ph idx="1"/>
          </p:nvPr>
        </p:nvPicPr>
        <p:blipFill>
          <a:blip r:embed="rId3"/>
          <a:stretch>
            <a:fillRect/>
          </a:stretch>
        </p:blipFill>
        <p:spPr>
          <a:xfrm>
            <a:off x="2710249" y="-8031"/>
            <a:ext cx="6433751" cy="4334204"/>
          </a:xfrm>
          <a:prstGeom prst="rect">
            <a:avLst/>
          </a:prstGeom>
        </p:spPr>
      </p:pic>
    </p:spTree>
    <p:extLst>
      <p:ext uri="{BB962C8B-B14F-4D97-AF65-F5344CB8AC3E}">
        <p14:creationId xmlns:p14="http://schemas.microsoft.com/office/powerpoint/2010/main" val="2615060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04BC94D-79F8-4AD3-AE0E-BAFF35291EC9}"/>
              </a:ext>
            </a:extLst>
          </p:cNvPr>
          <p:cNvPicPr>
            <a:picLocks noGrp="1" noChangeAspect="1"/>
          </p:cNvPicPr>
          <p:nvPr>
            <p:ph idx="1"/>
          </p:nvPr>
        </p:nvPicPr>
        <p:blipFill>
          <a:blip r:embed="rId3"/>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D43DDD03-12E3-445F-BC07-4C6B6E777027}"/>
              </a:ext>
            </a:extLst>
          </p:cNvPr>
          <p:cNvSpPr>
            <a:spLocks noGrp="1"/>
          </p:cNvSpPr>
          <p:nvPr>
            <p:ph type="title"/>
          </p:nvPr>
        </p:nvSpPr>
        <p:spPr>
          <a:xfrm>
            <a:off x="457200" y="198437"/>
            <a:ext cx="8229600" cy="857250"/>
          </a:xfrm>
        </p:spPr>
        <p:txBody>
          <a:bodyPr/>
          <a:lstStyle/>
          <a:p>
            <a:r>
              <a:rPr lang="en-US" dirty="0"/>
              <a:t>For Such a Time as This…</a:t>
            </a:r>
          </a:p>
        </p:txBody>
      </p:sp>
    </p:spTree>
    <p:extLst>
      <p:ext uri="{BB962C8B-B14F-4D97-AF65-F5344CB8AC3E}">
        <p14:creationId xmlns:p14="http://schemas.microsoft.com/office/powerpoint/2010/main" val="35357608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B9FCD-0EF8-493E-81B5-A2E05099EDC1}"/>
              </a:ext>
            </a:extLst>
          </p:cNvPr>
          <p:cNvSpPr>
            <a:spLocks noGrp="1"/>
          </p:cNvSpPr>
          <p:nvPr>
            <p:ph type="title"/>
          </p:nvPr>
        </p:nvSpPr>
        <p:spPr>
          <a:xfrm rot="16200000">
            <a:off x="-914400" y="1068771"/>
            <a:ext cx="5371558" cy="857250"/>
          </a:xfrm>
        </p:spPr>
        <p:txBody>
          <a:bodyPr/>
          <a:lstStyle/>
          <a:p>
            <a:r>
              <a:rPr lang="en-US" dirty="0"/>
              <a:t>SMALL GROUPS</a:t>
            </a:r>
          </a:p>
        </p:txBody>
      </p:sp>
      <p:sp>
        <p:nvSpPr>
          <p:cNvPr id="3" name="Content Placeholder 2">
            <a:extLst>
              <a:ext uri="{FF2B5EF4-FFF2-40B4-BE49-F238E27FC236}">
                <a16:creationId xmlns:a16="http://schemas.microsoft.com/office/drawing/2014/main" id="{066586ED-8FA5-4C38-8DDB-F3CDAB462E6A}"/>
              </a:ext>
            </a:extLst>
          </p:cNvPr>
          <p:cNvSpPr>
            <a:spLocks noGrp="1"/>
          </p:cNvSpPr>
          <p:nvPr>
            <p:ph idx="1"/>
          </p:nvPr>
        </p:nvSpPr>
        <p:spPr>
          <a:xfrm>
            <a:off x="2396344" y="2723745"/>
            <a:ext cx="6656649" cy="1062301"/>
          </a:xfrm>
        </p:spPr>
        <p:txBody>
          <a:bodyPr>
            <a:noAutofit/>
          </a:bodyPr>
          <a:lstStyle/>
          <a:p>
            <a:r>
              <a:rPr lang="en-US" sz="2000" dirty="0"/>
              <a:t>What is the issue:?</a:t>
            </a:r>
          </a:p>
          <a:p>
            <a:r>
              <a:rPr lang="en-US" sz="2000" dirty="0"/>
              <a:t>What if anything, did the BOD have to say about it?</a:t>
            </a:r>
          </a:p>
          <a:p>
            <a:r>
              <a:rPr lang="en-US" sz="2000" dirty="0"/>
              <a:t>Did everyone get a chance to share?</a:t>
            </a:r>
          </a:p>
          <a:p>
            <a:r>
              <a:rPr lang="en-US" sz="2000" dirty="0"/>
              <a:t>Was Christian love in evidence?</a:t>
            </a:r>
          </a:p>
        </p:txBody>
      </p:sp>
      <p:pic>
        <p:nvPicPr>
          <p:cNvPr id="5" name="Picture 4">
            <a:extLst>
              <a:ext uri="{FF2B5EF4-FFF2-40B4-BE49-F238E27FC236}">
                <a16:creationId xmlns:a16="http://schemas.microsoft.com/office/drawing/2014/main" id="{225285E3-A0A0-4DB8-AAB9-7294F058BE2D}"/>
              </a:ext>
            </a:extLst>
          </p:cNvPr>
          <p:cNvPicPr>
            <a:picLocks noChangeAspect="1"/>
          </p:cNvPicPr>
          <p:nvPr/>
        </p:nvPicPr>
        <p:blipFill>
          <a:blip r:embed="rId3"/>
          <a:stretch>
            <a:fillRect/>
          </a:stretch>
        </p:blipFill>
        <p:spPr>
          <a:xfrm>
            <a:off x="2487351" y="0"/>
            <a:ext cx="6656650" cy="2571750"/>
          </a:xfrm>
          <a:prstGeom prst="rect">
            <a:avLst/>
          </a:prstGeom>
        </p:spPr>
      </p:pic>
    </p:spTree>
    <p:extLst>
      <p:ext uri="{BB962C8B-B14F-4D97-AF65-F5344CB8AC3E}">
        <p14:creationId xmlns:p14="http://schemas.microsoft.com/office/powerpoint/2010/main" val="5086050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0944DA-2FE3-4BF7-83FF-291D779F9FB0}"/>
              </a:ext>
            </a:extLst>
          </p:cNvPr>
          <p:cNvSpPr>
            <a:spLocks noGrp="1"/>
          </p:cNvSpPr>
          <p:nvPr>
            <p:ph idx="1"/>
          </p:nvPr>
        </p:nvSpPr>
        <p:spPr>
          <a:xfrm>
            <a:off x="52387" y="109537"/>
            <a:ext cx="8929688" cy="5000626"/>
          </a:xfrm>
        </p:spPr>
        <p:txBody>
          <a:bodyPr>
            <a:normAutofit fontScale="92500" lnSpcReduction="10000"/>
          </a:bodyPr>
          <a:lstStyle/>
          <a:p>
            <a:pPr marL="0" indent="0">
              <a:lnSpc>
                <a:spcPct val="120000"/>
              </a:lnSpc>
              <a:spcBef>
                <a:spcPts val="0"/>
              </a:spcBef>
              <a:buNone/>
            </a:pPr>
            <a:r>
              <a:rPr lang="en-US" sz="2200" dirty="0"/>
              <a:t>“We have the most powerful theology of grace that has ever infused the human race….Can grace-infused theology hold us together in the revolution that is now necessary? Can we plant ourselves firmly on opposite sides of huge issues, pray, argue and fight our way through this, and see a healthy and actually united Methodist church born yet once more? Can we free ourselves from the death strangle of our current methods </a:t>
            </a:r>
          </a:p>
          <a:p>
            <a:pPr marL="0" indent="0">
              <a:lnSpc>
                <a:spcPct val="120000"/>
              </a:lnSpc>
              <a:spcBef>
                <a:spcPts val="0"/>
              </a:spcBef>
              <a:buNone/>
            </a:pPr>
            <a:r>
              <a:rPr lang="en-US" sz="2200" dirty="0"/>
              <a:t>and still be Methodists?” </a:t>
            </a:r>
          </a:p>
          <a:p>
            <a:pPr marL="0" indent="0">
              <a:lnSpc>
                <a:spcPct val="120000"/>
              </a:lnSpc>
              <a:spcBef>
                <a:spcPts val="0"/>
              </a:spcBef>
              <a:buNone/>
            </a:pPr>
            <a:endParaRPr lang="en-US" sz="2200" dirty="0"/>
          </a:p>
          <a:p>
            <a:pPr marL="0" indent="0">
              <a:lnSpc>
                <a:spcPct val="120000"/>
              </a:lnSpc>
              <a:spcBef>
                <a:spcPts val="0"/>
              </a:spcBef>
              <a:buNone/>
            </a:pPr>
            <a:r>
              <a:rPr lang="en-US" sz="2200" dirty="0"/>
              <a:t>If we can’t, or we won’t, then we need to die anyway. We deserve </a:t>
            </a:r>
          </a:p>
          <a:p>
            <a:pPr marL="0" indent="0">
              <a:lnSpc>
                <a:spcPct val="120000"/>
              </a:lnSpc>
              <a:spcBef>
                <a:spcPts val="0"/>
              </a:spcBef>
              <a:buNone/>
            </a:pPr>
            <a:r>
              <a:rPr lang="en-US" sz="2200" dirty="0"/>
              <a:t>no better than to slowly lose oxygen as we wander forever lost </a:t>
            </a:r>
          </a:p>
          <a:p>
            <a:pPr marL="0" indent="0">
              <a:lnSpc>
                <a:spcPct val="120000"/>
              </a:lnSpc>
              <a:spcBef>
                <a:spcPts val="0"/>
              </a:spcBef>
              <a:buNone/>
            </a:pPr>
            <a:r>
              <a:rPr lang="en-US" sz="2200" dirty="0"/>
              <a:t>through the dead-end maze known as the </a:t>
            </a:r>
            <a:r>
              <a:rPr lang="en-US" sz="2200" i="1" dirty="0"/>
              <a:t>Book of Discipline</a:t>
            </a:r>
            <a:r>
              <a:rPr lang="en-US" sz="2200" dirty="0"/>
              <a:t>. </a:t>
            </a:r>
          </a:p>
          <a:p>
            <a:pPr marL="0" indent="0">
              <a:lnSpc>
                <a:spcPct val="120000"/>
              </a:lnSpc>
              <a:spcBef>
                <a:spcPts val="0"/>
              </a:spcBef>
              <a:buNone/>
            </a:pPr>
            <a:r>
              <a:rPr lang="en-US" sz="2200" dirty="0"/>
              <a:t>If we can and we will, then we will unleash the Spirit </a:t>
            </a:r>
          </a:p>
          <a:p>
            <a:pPr marL="0" indent="0">
              <a:lnSpc>
                <a:spcPct val="120000"/>
              </a:lnSpc>
              <a:spcBef>
                <a:spcPts val="0"/>
              </a:spcBef>
              <a:buNone/>
            </a:pPr>
            <a:r>
              <a:rPr lang="en-US" sz="2200" dirty="0"/>
              <a:t>of God yet once more. It’s time.</a:t>
            </a:r>
          </a:p>
          <a:p>
            <a:pPr marL="0" indent="0">
              <a:buNone/>
            </a:pPr>
            <a:r>
              <a:rPr lang="en-US" sz="1300" i="1" dirty="0"/>
              <a:t>(</a:t>
            </a:r>
            <a:r>
              <a:rPr lang="en-US" sz="1300" dirty="0"/>
              <a:t>http://www.patheos.com/blogs/thoughtfulpastor/</a:t>
            </a:r>
            <a:br>
              <a:rPr lang="en-US" sz="1300" dirty="0"/>
            </a:br>
            <a:r>
              <a:rPr lang="en-US" sz="1300" dirty="0"/>
              <a:t>2012/11/14/judicial-council-decisions-the-emperor-has-no-clothes</a:t>
            </a:r>
            <a:r>
              <a:rPr lang="en-US" sz="1300" i="1" dirty="0"/>
              <a:t>) </a:t>
            </a:r>
          </a:p>
          <a:p>
            <a:pPr marL="0" indent="0">
              <a:buNone/>
            </a:pPr>
            <a:endParaRPr lang="en-US" sz="1300" dirty="0"/>
          </a:p>
          <a:p>
            <a:pPr marL="0" indent="0">
              <a:buNone/>
            </a:pPr>
            <a:endParaRPr lang="en-US" sz="1300" dirty="0"/>
          </a:p>
          <a:p>
            <a:endParaRPr lang="en-US" dirty="0"/>
          </a:p>
        </p:txBody>
      </p:sp>
    </p:spTree>
    <p:extLst>
      <p:ext uri="{BB962C8B-B14F-4D97-AF65-F5344CB8AC3E}">
        <p14:creationId xmlns:p14="http://schemas.microsoft.com/office/powerpoint/2010/main" val="21358436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06B4D9-1266-4167-98C0-04E2CAAC08E2}"/>
              </a:ext>
            </a:extLst>
          </p:cNvPr>
          <p:cNvSpPr>
            <a:spLocks noGrp="1"/>
          </p:cNvSpPr>
          <p:nvPr>
            <p:ph idx="1"/>
          </p:nvPr>
        </p:nvSpPr>
        <p:spPr>
          <a:xfrm>
            <a:off x="266700" y="207964"/>
            <a:ext cx="7458075" cy="4448174"/>
          </a:xfrm>
        </p:spPr>
        <p:txBody>
          <a:bodyPr>
            <a:normAutofit/>
          </a:bodyPr>
          <a:lstStyle/>
          <a:p>
            <a:pPr marL="0" indent="0">
              <a:buNone/>
            </a:pPr>
            <a:r>
              <a:rPr lang="en-US" dirty="0"/>
              <a:t>…But although a difference in opinions or modes of worship may prevent an entire external union, yet need it prevent our union in affection? Though we cannot think alike, may we not love alike? May we not be of one heart, though we are not of one opinion? Without all doubt, we may. Herein all the children of God may unite, notwithstanding these smaller differences. These remaining as they are, they may forward one another in love and in good works.        </a:t>
            </a:r>
          </a:p>
          <a:p>
            <a:pPr marL="0" indent="0">
              <a:buNone/>
            </a:pPr>
            <a:r>
              <a:rPr lang="en-US" dirty="0"/>
              <a:t>(www.ccel.org/ccel/wesley/sermons.pdf)</a:t>
            </a:r>
          </a:p>
          <a:p>
            <a:pPr marL="0" indent="0">
              <a:buNone/>
            </a:pPr>
            <a:endParaRPr lang="en-US" dirty="0"/>
          </a:p>
        </p:txBody>
      </p:sp>
    </p:spTree>
    <p:extLst>
      <p:ext uri="{BB962C8B-B14F-4D97-AF65-F5344CB8AC3E}">
        <p14:creationId xmlns:p14="http://schemas.microsoft.com/office/powerpoint/2010/main" val="25060252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FC32E-E8EC-4E1F-A4C4-2C340A5476DC}"/>
              </a:ext>
            </a:extLst>
          </p:cNvPr>
          <p:cNvSpPr>
            <a:spLocks noGrp="1"/>
          </p:cNvSpPr>
          <p:nvPr>
            <p:ph type="ctrTitle"/>
          </p:nvPr>
        </p:nvSpPr>
        <p:spPr>
          <a:xfrm>
            <a:off x="569226" y="2212975"/>
            <a:ext cx="5017187" cy="717549"/>
          </a:xfrm>
        </p:spPr>
        <p:txBody>
          <a:bodyPr/>
          <a:lstStyle/>
          <a:p>
            <a:r>
              <a:rPr lang="en-US" sz="7200" dirty="0"/>
              <a:t>Thank you!</a:t>
            </a:r>
          </a:p>
        </p:txBody>
      </p:sp>
      <p:pic>
        <p:nvPicPr>
          <p:cNvPr id="4" name="Picture 3">
            <a:extLst>
              <a:ext uri="{FF2B5EF4-FFF2-40B4-BE49-F238E27FC236}">
                <a16:creationId xmlns:a16="http://schemas.microsoft.com/office/drawing/2014/main" id="{09FC9D7C-3A41-4E8A-B203-6170B9E9EC5C}"/>
              </a:ext>
            </a:extLst>
          </p:cNvPr>
          <p:cNvPicPr>
            <a:picLocks noChangeAspect="1"/>
          </p:cNvPicPr>
          <p:nvPr/>
        </p:nvPicPr>
        <p:blipFill>
          <a:blip r:embed="rId2"/>
          <a:stretch>
            <a:fillRect/>
          </a:stretch>
        </p:blipFill>
        <p:spPr>
          <a:xfrm>
            <a:off x="5743303" y="716085"/>
            <a:ext cx="1896020" cy="1841152"/>
          </a:xfrm>
          <a:prstGeom prst="rect">
            <a:avLst/>
          </a:prstGeom>
        </p:spPr>
      </p:pic>
    </p:spTree>
    <p:extLst>
      <p:ext uri="{BB962C8B-B14F-4D97-AF65-F5344CB8AC3E}">
        <p14:creationId xmlns:p14="http://schemas.microsoft.com/office/powerpoint/2010/main" val="1831034188"/>
      </p:ext>
    </p:extLst>
  </p:cSld>
  <p:clrMapOvr>
    <a:masterClrMapping/>
  </p:clrMapOvr>
</p:sld>
</file>

<file path=ppt/theme/theme1.xml><?xml version="1.0" encoding="utf-8"?>
<a:theme xmlns:a="http://schemas.openxmlformats.org/drawingml/2006/main" name="Title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tent Slide 1 - Whi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ontent Slide 1 - R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ontent Slide 2 - R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9441</TotalTime>
  <Words>10200</Words>
  <Application>Microsoft Office PowerPoint</Application>
  <PresentationFormat>On-screen Show (16:9)</PresentationFormat>
  <Paragraphs>590</Paragraphs>
  <Slides>39</Slides>
  <Notes>37</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39</vt:i4>
      </vt:variant>
    </vt:vector>
  </HeadingPairs>
  <TitlesOfParts>
    <vt:vector size="46" baseType="lpstr">
      <vt:lpstr>Arial</vt:lpstr>
      <vt:lpstr>Calibri</vt:lpstr>
      <vt:lpstr>Wingdings</vt:lpstr>
      <vt:lpstr>Title Slide</vt:lpstr>
      <vt:lpstr>Content Slide 1 - White</vt:lpstr>
      <vt:lpstr>Content Slide 1 - Red</vt:lpstr>
      <vt:lpstr>Content Slide 2 - Red</vt:lpstr>
      <vt:lpstr>Life Together in the United Methodist Connection</vt:lpstr>
      <vt:lpstr>WELCOME!</vt:lpstr>
      <vt:lpstr>COURSE GOALS— </vt:lpstr>
      <vt:lpstr>Session 1:  The Connectional Principle</vt:lpstr>
      <vt:lpstr>WORSHIP</vt:lpstr>
      <vt:lpstr>PowerPoint Presentation</vt:lpstr>
      <vt:lpstr>“The UMC is a connectional mission, not a single corporation…the church is a living cultural tradition that endures because people are loyal to it, not because it has a precise Constitution” (Frank, p. 140).  </vt:lpstr>
      <vt:lpstr>1784  Christmas Conference</vt:lpstr>
      <vt:lpstr>The Principle of Holy Conferencing</vt:lpstr>
      <vt:lpstr>SMALL GROUPS</vt:lpstr>
      <vt:lpstr>DISCUSSION </vt:lpstr>
      <vt:lpstr>Session 2:  The Episcopal Principle itineracy, ministry, and annual conference</vt:lpstr>
      <vt:lpstr>WORSHIP</vt:lpstr>
      <vt:lpstr>United Methodist Episcopacy</vt:lpstr>
      <vt:lpstr>The Appointment Process</vt:lpstr>
      <vt:lpstr>DISCUSSION </vt:lpstr>
      <vt:lpstr>The Ministry of All Christians</vt:lpstr>
      <vt:lpstr>The Annual Conference— The Center of a Set of Conferences</vt:lpstr>
      <vt:lpstr>General Church Boards and Agencies</vt:lpstr>
      <vt:lpstr>Session 3:  Working Together Locally and Globally</vt:lpstr>
      <vt:lpstr>WORSHIP</vt:lpstr>
      <vt:lpstr>PowerPoint Presentation</vt:lpstr>
      <vt:lpstr>General Church Boards and Agencies</vt:lpstr>
      <vt:lpstr>UMC Connectional Giving</vt:lpstr>
      <vt:lpstr>General Church  Apportionments</vt:lpstr>
      <vt:lpstr>The Charge Conference and Local Church Structure</vt:lpstr>
      <vt:lpstr>Session 4:  Beyond Annual Conference</vt:lpstr>
      <vt:lpstr>WORSHIP</vt:lpstr>
      <vt:lpstr>General  Conference  Elections</vt:lpstr>
      <vt:lpstr>Jurisdictional  Conferences</vt:lpstr>
      <vt:lpstr>Central Conferences</vt:lpstr>
      <vt:lpstr>Judicial Council and  The Book of Resolutions</vt:lpstr>
      <vt:lpstr>Session 5:  For Such a Time as This</vt:lpstr>
      <vt:lpstr>WORSHIP</vt:lpstr>
      <vt:lpstr>For Such a Time as This…</vt:lpstr>
      <vt:lpstr>SMALL GROUPS</vt:lpstr>
      <vt:lpstr>PowerPoint Presentation</vt:lpstr>
      <vt:lpstr>PowerPoint Presentation</vt:lpstr>
      <vt:lpstr>Thank you!</vt:lpstr>
    </vt:vector>
  </TitlesOfParts>
  <Company>GBOD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Horswill-Johnston</dc:creator>
  <cp:lastModifiedBy>Jodi Cataldo</cp:lastModifiedBy>
  <cp:revision>150</cp:revision>
  <cp:lastPrinted>2014-03-25T22:03:37Z</cp:lastPrinted>
  <dcterms:created xsi:type="dcterms:W3CDTF">2014-03-25T13:59:52Z</dcterms:created>
  <dcterms:modified xsi:type="dcterms:W3CDTF">2018-06-05T14:02:00Z</dcterms:modified>
</cp:coreProperties>
</file>