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75"/>
  </p:notesMasterIdLst>
  <p:sldIdLst>
    <p:sldId id="263" r:id="rId5"/>
    <p:sldId id="349" r:id="rId6"/>
    <p:sldId id="266" r:id="rId7"/>
    <p:sldId id="268" r:id="rId8"/>
    <p:sldId id="363" r:id="rId9"/>
    <p:sldId id="364" r:id="rId10"/>
    <p:sldId id="270" r:id="rId11"/>
    <p:sldId id="365" r:id="rId12"/>
    <p:sldId id="366" r:id="rId13"/>
    <p:sldId id="282" r:id="rId14"/>
    <p:sldId id="367" r:id="rId15"/>
    <p:sldId id="368" r:id="rId16"/>
    <p:sldId id="369" r:id="rId17"/>
    <p:sldId id="370" r:id="rId18"/>
    <p:sldId id="371" r:id="rId19"/>
    <p:sldId id="372" r:id="rId20"/>
    <p:sldId id="362" r:id="rId21"/>
    <p:sldId id="269" r:id="rId22"/>
    <p:sldId id="350" r:id="rId23"/>
    <p:sldId id="351" r:id="rId24"/>
    <p:sldId id="352" r:id="rId25"/>
    <p:sldId id="353" r:id="rId26"/>
    <p:sldId id="354" r:id="rId27"/>
    <p:sldId id="281" r:id="rId28"/>
    <p:sldId id="355" r:id="rId29"/>
    <p:sldId id="356" r:id="rId30"/>
    <p:sldId id="357" r:id="rId31"/>
    <p:sldId id="358" r:id="rId32"/>
    <p:sldId id="359" r:id="rId33"/>
    <p:sldId id="360" r:id="rId34"/>
    <p:sldId id="361" r:id="rId35"/>
    <p:sldId id="373" r:id="rId36"/>
    <p:sldId id="374" r:id="rId37"/>
    <p:sldId id="375" r:id="rId38"/>
    <p:sldId id="376" r:id="rId39"/>
    <p:sldId id="377" r:id="rId40"/>
    <p:sldId id="378" r:id="rId41"/>
    <p:sldId id="313" r:id="rId42"/>
    <p:sldId id="379" r:id="rId43"/>
    <p:sldId id="380" r:id="rId44"/>
    <p:sldId id="381" r:id="rId45"/>
    <p:sldId id="382" r:id="rId46"/>
    <p:sldId id="384" r:id="rId47"/>
    <p:sldId id="385" r:id="rId48"/>
    <p:sldId id="383" r:id="rId49"/>
    <p:sldId id="387" r:id="rId50"/>
    <p:sldId id="388" r:id="rId51"/>
    <p:sldId id="389" r:id="rId52"/>
    <p:sldId id="390" r:id="rId53"/>
    <p:sldId id="391" r:id="rId54"/>
    <p:sldId id="392" r:id="rId55"/>
    <p:sldId id="393" r:id="rId56"/>
    <p:sldId id="386" r:id="rId57"/>
    <p:sldId id="394" r:id="rId58"/>
    <p:sldId id="395" r:id="rId59"/>
    <p:sldId id="396" r:id="rId60"/>
    <p:sldId id="397" r:id="rId61"/>
    <p:sldId id="398" r:id="rId62"/>
    <p:sldId id="399" r:id="rId63"/>
    <p:sldId id="400" r:id="rId64"/>
    <p:sldId id="337" r:id="rId65"/>
    <p:sldId id="401" r:id="rId66"/>
    <p:sldId id="402" r:id="rId67"/>
    <p:sldId id="403" r:id="rId68"/>
    <p:sldId id="404" r:id="rId69"/>
    <p:sldId id="405" r:id="rId70"/>
    <p:sldId id="344" r:id="rId71"/>
    <p:sldId id="406" r:id="rId72"/>
    <p:sldId id="346" r:id="rId73"/>
    <p:sldId id="407" r:id="rId74"/>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764" userDrawn="1">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0029"/>
    <a:srgbClr val="418BB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9" d="100"/>
          <a:sy n="89" d="100"/>
        </p:scale>
        <p:origin x="846" y="90"/>
      </p:cViewPr>
      <p:guideLst>
        <p:guide orient="horz" pos="1764"/>
        <p:guide pos="2880"/>
      </p:guideLst>
    </p:cSldViewPr>
  </p:slideViewPr>
  <p:notesTextViewPr>
    <p:cViewPr>
      <p:scale>
        <a:sx n="100" d="100"/>
        <a:sy n="100" d="100"/>
      </p:scale>
      <p:origin x="0" y="-24"/>
    </p:cViewPr>
  </p:notesTextViewPr>
  <p:notesViewPr>
    <p:cSldViewPr snapToGrid="0" snapToObjects="1">
      <p:cViewPr varScale="1">
        <p:scale>
          <a:sx n="69" d="100"/>
          <a:sy n="69" d="100"/>
        </p:scale>
        <p:origin x="-356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54B0B1-4D3E-480B-9A9C-AA6E529C8DB7}" type="datetimeFigureOut">
              <a:rPr lang="en-US" smtClean="0"/>
              <a:t>4/3/2018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975701-D5C0-49A0-9886-ACC7E0912FC9}" type="slidenum">
              <a:rPr lang="en-US" smtClean="0"/>
              <a:t>‹#›</a:t>
            </a:fld>
            <a:endParaRPr lang="en-US" dirty="0"/>
          </a:p>
        </p:txBody>
      </p:sp>
    </p:spTree>
    <p:extLst>
      <p:ext uri="{BB962C8B-B14F-4D97-AF65-F5344CB8AC3E}">
        <p14:creationId xmlns:p14="http://schemas.microsoft.com/office/powerpoint/2010/main" val="1674319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course, the participant should:</a:t>
            </a:r>
          </a:p>
          <a:p>
            <a:pPr marL="171450" indent="-171450">
              <a:buFont typeface="Arial" panose="020B0604020202020204" pitchFamily="34" charset="0"/>
              <a:buChar char="•"/>
            </a:pPr>
            <a:r>
              <a:rPr lang="en-US" dirty="0"/>
              <a:t>Have a greater knowledge and understanding of relevant biblical material</a:t>
            </a:r>
          </a:p>
          <a:p>
            <a:pPr marL="171450" indent="-171450">
              <a:buFont typeface="Arial" panose="020B0604020202020204" pitchFamily="34" charset="0"/>
              <a:buChar char="•"/>
            </a:pPr>
            <a:r>
              <a:rPr lang="en-US" dirty="0"/>
              <a:t>Know to work cooperatively with others</a:t>
            </a:r>
          </a:p>
          <a:p>
            <a:pPr marL="171450" indent="-171450">
              <a:buFont typeface="Arial" panose="020B0604020202020204" pitchFamily="34" charset="0"/>
              <a:buChar char="•"/>
            </a:pPr>
            <a:r>
              <a:rPr lang="en-US" dirty="0"/>
              <a:t>Know how to develop mutual goals and the procedures for accomplishing them</a:t>
            </a:r>
          </a:p>
          <a:p>
            <a:pPr marL="171450" indent="-171450">
              <a:buFont typeface="Arial" panose="020B0604020202020204" pitchFamily="34" charset="0"/>
              <a:buChar char="•"/>
            </a:pPr>
            <a:r>
              <a:rPr lang="en-US" dirty="0"/>
              <a:t>Have a greater understanding of the church and its ministry needs</a:t>
            </a:r>
          </a:p>
          <a:p>
            <a:pPr marL="171450" indent="-171450">
              <a:buFont typeface="Arial" panose="020B0604020202020204" pitchFamily="34" charset="0"/>
              <a:buChar char="•"/>
            </a:pPr>
            <a:r>
              <a:rPr lang="en-US" dirty="0"/>
              <a:t>Know what it means to be a minister and to do the work of Christ in the church and in the world</a:t>
            </a:r>
          </a:p>
          <a:p>
            <a:pPr marL="171450" indent="-171450">
              <a:buFont typeface="Arial" panose="020B0604020202020204" pitchFamily="34" charset="0"/>
              <a:buChar char="•"/>
            </a:pPr>
            <a:r>
              <a:rPr lang="en-US" dirty="0"/>
              <a:t>Feel better equipped to lead others in exploring and using their gifts</a:t>
            </a:r>
          </a:p>
          <a:p>
            <a:endParaRPr lang="en-US" dirty="0"/>
          </a:p>
        </p:txBody>
      </p:sp>
      <p:sp>
        <p:nvSpPr>
          <p:cNvPr id="4" name="Header Placeholder 3"/>
          <p:cNvSpPr>
            <a:spLocks noGrp="1"/>
          </p:cNvSpPr>
          <p:nvPr>
            <p:ph type="hdr" sz="quarter" idx="10"/>
          </p:nvPr>
        </p:nvSpPr>
        <p:spPr/>
        <p:txBody>
          <a:bodyPr/>
          <a:lstStyle/>
          <a:p>
            <a:r>
              <a:rPr lang="en-US" altLang="en-US" dirty="0"/>
              <a:t>Blue Ridge District</a:t>
            </a:r>
          </a:p>
        </p:txBody>
      </p:sp>
      <p:sp>
        <p:nvSpPr>
          <p:cNvPr id="6" name="Slide Number Placeholder 5"/>
          <p:cNvSpPr>
            <a:spLocks noGrp="1"/>
          </p:cNvSpPr>
          <p:nvPr>
            <p:ph type="sldNum" sz="quarter" idx="12"/>
          </p:nvPr>
        </p:nvSpPr>
        <p:spPr/>
        <p:txBody>
          <a:bodyPr/>
          <a:lstStyle/>
          <a:p>
            <a:fld id="{4D503727-B583-40BC-91C5-7E9469C6B970}" type="slidenum">
              <a:rPr lang="en-US" altLang="en-US" smtClean="0"/>
              <a:pPr/>
              <a:t>2</a:t>
            </a:fld>
            <a:endParaRPr lang="en-US" altLang="en-US" dirty="0"/>
          </a:p>
        </p:txBody>
      </p:sp>
    </p:spTree>
    <p:extLst>
      <p:ext uri="{BB962C8B-B14F-4D97-AF65-F5344CB8AC3E}">
        <p14:creationId xmlns:p14="http://schemas.microsoft.com/office/powerpoint/2010/main" val="2833066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introduce yourself and let the participants introduce themselves. </a:t>
            </a:r>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3</a:t>
            </a:fld>
            <a:endParaRPr lang="en-US" dirty="0"/>
          </a:p>
        </p:txBody>
      </p:sp>
    </p:spTree>
    <p:extLst>
      <p:ext uri="{BB962C8B-B14F-4D97-AF65-F5344CB8AC3E}">
        <p14:creationId xmlns:p14="http://schemas.microsoft.com/office/powerpoint/2010/main" val="1934361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Our first session deals with God’s intention for us as saints in ministry. </a:t>
            </a:r>
          </a:p>
          <a:p>
            <a:r>
              <a:rPr lang="en-US" baseline="0" dirty="0"/>
              <a:t>At the end of this session, each participant will be able to:</a:t>
            </a:r>
          </a:p>
          <a:p>
            <a:r>
              <a:rPr lang="en-US" baseline="0" dirty="0"/>
              <a:t>• Discuss the call of God on our lives</a:t>
            </a:r>
          </a:p>
          <a:p>
            <a:r>
              <a:rPr lang="en-US" baseline="0" dirty="0"/>
              <a:t>• Describe the meaning of spiritual gifts</a:t>
            </a:r>
          </a:p>
          <a:p>
            <a:r>
              <a:rPr lang="en-US" baseline="0" dirty="0"/>
              <a:t>• Discuss the purpose of spiritual gifts</a:t>
            </a:r>
          </a:p>
          <a:p>
            <a:r>
              <a:rPr lang="en-US" baseline="0" dirty="0"/>
              <a:t>• Contrast spiritual gifts with talents</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4</a:t>
            </a:fld>
            <a:endParaRPr lang="en-US" dirty="0"/>
          </a:p>
        </p:txBody>
      </p:sp>
    </p:spTree>
    <p:extLst>
      <p:ext uri="{BB962C8B-B14F-4D97-AF65-F5344CB8AC3E}">
        <p14:creationId xmlns:p14="http://schemas.microsoft.com/office/powerpoint/2010/main" val="2410285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you are the ones chosen by God, chosen for the high calling of priestly work,  chosen to be a holy people, God's  instruments to do his work  and speak out for him, to tell others  of the night-and-day difference he made for you – from nothing  to something,  from rejected to accepted.”   (1 Peter 2:9, The Message)</a:t>
            </a:r>
          </a:p>
          <a:p>
            <a:endParaRPr lang="en-US" dirty="0"/>
          </a:p>
          <a:p>
            <a:r>
              <a:rPr lang="en-US" dirty="0"/>
              <a:t>Read twice – dwell in this Scripture  – what does it say to you? What key words grabbed your attention?</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DC8A365-D653-43CE-BCA2-958B82546DD9}"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577783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pray together:</a:t>
            </a:r>
          </a:p>
          <a:p>
            <a:r>
              <a:rPr lang="en-US" dirty="0"/>
              <a:t>Dear God, the Giver of Every Gift, help us to discern our gifts so that  we may be willing instruments to do your work  in the world.   Amen.</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6</a:t>
            </a:fld>
            <a:endParaRPr lang="en-US" dirty="0"/>
          </a:p>
        </p:txBody>
      </p:sp>
    </p:spTree>
    <p:extLst>
      <p:ext uri="{BB962C8B-B14F-4D97-AF65-F5344CB8AC3E}">
        <p14:creationId xmlns:p14="http://schemas.microsoft.com/office/powerpoint/2010/main" val="4179573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Ephesians  1:13-14  – Discuss what it means to be chosen by God.</a:t>
            </a:r>
          </a:p>
          <a:p>
            <a:r>
              <a:rPr lang="en-US" dirty="0"/>
              <a:t>• Have participants journal using the exercise on page 13 of Each One a Minister.</a:t>
            </a:r>
          </a:p>
          <a:p>
            <a:r>
              <a:rPr lang="en-US" dirty="0"/>
              <a:t>• Have them break into small groups to discuss their answers.</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7</a:t>
            </a:fld>
            <a:endParaRPr lang="en-US" dirty="0"/>
          </a:p>
        </p:txBody>
      </p:sp>
    </p:spTree>
    <p:extLst>
      <p:ext uri="{BB962C8B-B14F-4D97-AF65-F5344CB8AC3E}">
        <p14:creationId xmlns:p14="http://schemas.microsoft.com/office/powerpoint/2010/main" val="2978658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Ephesians 2:8-10 aloud.  Stress the concept that</a:t>
            </a:r>
          </a:p>
          <a:p>
            <a:r>
              <a:rPr lang="en-US" dirty="0"/>
              <a:t>God has created us for living out good deeds.</a:t>
            </a:r>
          </a:p>
          <a:p>
            <a:endParaRPr lang="en-US" dirty="0"/>
          </a:p>
          <a:p>
            <a:r>
              <a:rPr lang="en-US" dirty="0"/>
              <a:t>Say: “The  Bible tells us that  we cannot be saved by works, but the Bible also tells us that we are created for good deeds (works).  What is the difference?”</a:t>
            </a:r>
          </a:p>
          <a:p>
            <a:endParaRPr lang="en-US" dirty="0"/>
          </a:p>
          <a:p>
            <a:r>
              <a:rPr lang="en-US" dirty="0"/>
              <a:t>What part does faith play? Read from the second paragraph on page 16 of the text: “While  we can take no credit for having faith, it is necessary for us to take the step of faith to experience that marvelous grace (charis) that is God’s free gift to those who open themselves to it.” Ask the group to discuss what these words mean to them.</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8</a:t>
            </a:fld>
            <a:endParaRPr lang="en-US" dirty="0"/>
          </a:p>
        </p:txBody>
      </p:sp>
    </p:spTree>
    <p:extLst>
      <p:ext uri="{BB962C8B-B14F-4D97-AF65-F5344CB8AC3E}">
        <p14:creationId xmlns:p14="http://schemas.microsoft.com/office/powerpoint/2010/main" val="1592233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9</a:t>
            </a:fld>
            <a:endParaRPr lang="en-US" dirty="0"/>
          </a:p>
        </p:txBody>
      </p:sp>
    </p:spTree>
    <p:extLst>
      <p:ext uri="{BB962C8B-B14F-4D97-AF65-F5344CB8AC3E}">
        <p14:creationId xmlns:p14="http://schemas.microsoft.com/office/powerpoint/2010/main" val="2667659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Reaching out to Others</a:t>
            </a:r>
          </a:p>
          <a:p>
            <a:r>
              <a:rPr lang="en-US" dirty="0"/>
              <a:t>What does God want us to do to reach out to others? Help the group make a list of possibilities.  Record their ideas on a chalkboard or newsprint.</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10</a:t>
            </a:fld>
            <a:endParaRPr lang="en-US" dirty="0"/>
          </a:p>
        </p:txBody>
      </p:sp>
    </p:spTree>
    <p:extLst>
      <p:ext uri="{BB962C8B-B14F-4D97-AF65-F5344CB8AC3E}">
        <p14:creationId xmlns:p14="http://schemas.microsoft.com/office/powerpoint/2010/main" val="3504683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Preparing for Good Deeds</a:t>
            </a:r>
          </a:p>
          <a:p>
            <a:r>
              <a:rPr lang="en-US" dirty="0"/>
              <a:t>Invite the group to discuss these questions:</a:t>
            </a:r>
          </a:p>
          <a:p>
            <a:r>
              <a:rPr lang="en-US" dirty="0"/>
              <a:t>• How are we to recognize the works that God has prepared for us to do?</a:t>
            </a:r>
          </a:p>
          <a:p>
            <a:r>
              <a:rPr lang="en-US" dirty="0"/>
              <a:t>• What preparation has God made so that  we may do God’s ministry? (Possible answers might be salvation, spiritual  gifts, the body of Christ, good deeds.)</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11</a:t>
            </a:fld>
            <a:endParaRPr lang="en-US" dirty="0"/>
          </a:p>
        </p:txBody>
      </p:sp>
    </p:spTree>
    <p:extLst>
      <p:ext uri="{BB962C8B-B14F-4D97-AF65-F5344CB8AC3E}">
        <p14:creationId xmlns:p14="http://schemas.microsoft.com/office/powerpoint/2010/main" val="2739648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silently the section “The  Foundation of the Church: The Gifts for Ministry” on page 6 in the text. Discuss the sentence “Those  who have been saved by grace are prepared by grace to serve God.”</a:t>
            </a:r>
          </a:p>
          <a:p>
            <a:r>
              <a:rPr lang="en-US" dirty="0"/>
              <a:t> </a:t>
            </a:r>
          </a:p>
          <a:p>
            <a:r>
              <a:rPr lang="en-US" dirty="0"/>
              <a:t>What  does charismata (grace gifts) mean?</a:t>
            </a:r>
          </a:p>
          <a:p>
            <a:r>
              <a:rPr lang="en-US" dirty="0"/>
              <a:t>—  Who has them?</a:t>
            </a:r>
          </a:p>
          <a:p>
            <a:r>
              <a:rPr lang="en-US" dirty="0"/>
              <a:t>—  What is their purpose?</a:t>
            </a:r>
          </a:p>
          <a:p>
            <a:endParaRPr lang="en-US" dirty="0"/>
          </a:p>
          <a:p>
            <a:r>
              <a:rPr lang="en-US" dirty="0"/>
              <a:t>Discuss the scope of spiritual gifts; what  they are and what they are not. ( If you have the following, see Rediscovering Our Spiritual Gifts, pages 17-50)</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12</a:t>
            </a:fld>
            <a:endParaRPr lang="en-US" dirty="0"/>
          </a:p>
        </p:txBody>
      </p:sp>
    </p:spTree>
    <p:extLst>
      <p:ext uri="{BB962C8B-B14F-4D97-AF65-F5344CB8AC3E}">
        <p14:creationId xmlns:p14="http://schemas.microsoft.com/office/powerpoint/2010/main" val="2212233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Discovering the Secret</a:t>
            </a:r>
          </a:p>
          <a:p>
            <a:r>
              <a:rPr lang="en-US" dirty="0"/>
              <a:t>Have someone read Ephesians 3:9-10 aloud.</a:t>
            </a:r>
          </a:p>
          <a:p>
            <a:r>
              <a:rPr lang="en-US" dirty="0"/>
              <a:t>Ask: “What is this secret or mystery?”</a:t>
            </a:r>
          </a:p>
        </p:txBody>
      </p:sp>
      <p:sp>
        <p:nvSpPr>
          <p:cNvPr id="4" name="Slide Number Placeholder 3"/>
          <p:cNvSpPr>
            <a:spLocks noGrp="1"/>
          </p:cNvSpPr>
          <p:nvPr>
            <p:ph type="sldNum" sz="quarter" idx="10"/>
          </p:nvPr>
        </p:nvSpPr>
        <p:spPr/>
        <p:txBody>
          <a:bodyPr/>
          <a:lstStyle/>
          <a:p>
            <a:fld id="{63975701-D5C0-49A0-9886-ACC7E0912FC9}" type="slidenum">
              <a:rPr lang="en-US" smtClean="0"/>
              <a:t>13</a:t>
            </a:fld>
            <a:endParaRPr lang="en-US" dirty="0"/>
          </a:p>
        </p:txBody>
      </p:sp>
    </p:spTree>
    <p:extLst>
      <p:ext uri="{BB962C8B-B14F-4D97-AF65-F5344CB8AC3E}">
        <p14:creationId xmlns:p14="http://schemas.microsoft.com/office/powerpoint/2010/main" val="2222725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a second person read Ephesians 3:6 to find the answer.  The secret is that through Jesus Christ we are all—Jews and Gentiles—one body, God’s people.</a:t>
            </a:r>
          </a:p>
          <a:p>
            <a:endParaRPr lang="en-US" dirty="0"/>
          </a:p>
          <a:p>
            <a:r>
              <a:rPr lang="en-US" dirty="0"/>
              <a:t>Point out that reaching out to others is the basic activity expected of the Christian community, because we all belong to God.</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14</a:t>
            </a:fld>
            <a:endParaRPr lang="en-US" dirty="0"/>
          </a:p>
        </p:txBody>
      </p:sp>
    </p:spTree>
    <p:extLst>
      <p:ext uri="{BB962C8B-B14F-4D97-AF65-F5344CB8AC3E}">
        <p14:creationId xmlns:p14="http://schemas.microsoft.com/office/powerpoint/2010/main" val="2375952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(Assignments can be found in the Addendum of the leader’s guide. They can be copied and given to the participants.)</a:t>
            </a:r>
          </a:p>
          <a:p>
            <a:r>
              <a:rPr lang="en-US" dirty="0"/>
              <a:t>Read Ephesians 4:4-12; Romans  12:4-8; and 1 Corinthians 13:1-3.  Then read “Gifted Children” on pages</a:t>
            </a:r>
          </a:p>
          <a:p>
            <a:r>
              <a:rPr lang="en-US" dirty="0"/>
              <a:t>21–26  in the text.</a:t>
            </a:r>
          </a:p>
          <a:p>
            <a:endParaRPr lang="en-US" dirty="0"/>
          </a:p>
          <a:p>
            <a:r>
              <a:rPr lang="en-US" dirty="0"/>
              <a:t>Read Ephesians  4:23-24, 5:21; 1 Corinthians 12:12-26; and Romans  12:3-5.  Then read “The  Right Stuff” on pages 27–30  and “Submit  to One Another” on pages 31–34  in the text.</a:t>
            </a:r>
          </a:p>
          <a:p>
            <a:endParaRPr lang="en-US" dirty="0"/>
          </a:p>
          <a:p>
            <a:r>
              <a:rPr lang="en-US" dirty="0"/>
              <a:t>Complete  Spiritual Gifts Inventory—Introduce Your Spiritual  Gifts Inventory,  by Charles  V. Bryant. Ask each participant to complete  his or her personal  inventory between now and the time the group meets for Session 2.</a:t>
            </a:r>
          </a:p>
          <a:p>
            <a:endParaRPr lang="en-US" dirty="0"/>
          </a:p>
          <a:p>
            <a:r>
              <a:rPr lang="en-US" dirty="0"/>
              <a:t>Emphasize  prayer for discernment before starting the inventory—Refer participants to page 47 in the text to read about discernment and how it is related to gifts discovery.</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15</a:t>
            </a:fld>
            <a:endParaRPr lang="en-US" dirty="0"/>
          </a:p>
        </p:txBody>
      </p:sp>
    </p:spTree>
    <p:extLst>
      <p:ext uri="{BB962C8B-B14F-4D97-AF65-F5344CB8AC3E}">
        <p14:creationId xmlns:p14="http://schemas.microsoft.com/office/powerpoint/2010/main" val="3398532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Pray for God’s presence with the group as you continue in your study of God’s gifts and discover new ways to be in ministry in the ways God intends.</a:t>
            </a:r>
          </a:p>
          <a:p>
            <a:r>
              <a:rPr lang="en-US" dirty="0"/>
              <a:t> </a:t>
            </a:r>
          </a:p>
          <a:p>
            <a:r>
              <a:rPr lang="en-US" dirty="0"/>
              <a:t>Pray in Unison:</a:t>
            </a:r>
          </a:p>
          <a:p>
            <a:r>
              <a:rPr lang="en-US" dirty="0"/>
              <a:t>O Holy Spirit, you are the truth divine. Shine upon my heart, O inward light; Wake up my spirit and give me clear sight.</a:t>
            </a:r>
          </a:p>
          <a:p>
            <a:r>
              <a:rPr lang="en-US" dirty="0"/>
              <a:t>Illumine my darkness and restore me to life;</a:t>
            </a:r>
          </a:p>
          <a:p>
            <a:r>
              <a:rPr lang="en-US" dirty="0"/>
              <a:t>Heal my wounds and let the flame of your love burn up all the sin within me.</a:t>
            </a:r>
          </a:p>
          <a:p>
            <a:r>
              <a:rPr lang="en-US" dirty="0"/>
              <a:t>Replace it with the flame of your love and rule in my heart, for you are my Lord and my God.</a:t>
            </a:r>
          </a:p>
          <a:p>
            <a:r>
              <a:rPr lang="en-US" dirty="0"/>
              <a:t>Amen.</a:t>
            </a:r>
          </a:p>
          <a:p>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16</a:t>
            </a:fld>
            <a:endParaRPr lang="en-US" dirty="0"/>
          </a:p>
        </p:txBody>
      </p:sp>
    </p:spTree>
    <p:extLst>
      <p:ext uri="{BB962C8B-B14F-4D97-AF65-F5344CB8AC3E}">
        <p14:creationId xmlns:p14="http://schemas.microsoft.com/office/powerpoint/2010/main" val="2928324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Our first session deals with God’s intention for us as saints in ministry. </a:t>
            </a:r>
          </a:p>
          <a:p>
            <a:r>
              <a:rPr lang="en-US" baseline="0" dirty="0"/>
              <a:t>At the end of this session, you should be able to:</a:t>
            </a:r>
          </a:p>
          <a:p>
            <a:r>
              <a:rPr lang="en-US" baseline="0" dirty="0"/>
              <a:t>• Review the definitions  of your spiritual  gifts</a:t>
            </a:r>
          </a:p>
          <a:p>
            <a:r>
              <a:rPr lang="en-US" baseline="0" dirty="0"/>
              <a:t>• Discuss the importance of being obedient  to</a:t>
            </a:r>
          </a:p>
          <a:p>
            <a:r>
              <a:rPr lang="en-US" baseline="0" dirty="0"/>
              <a:t>God</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17</a:t>
            </a:fld>
            <a:endParaRPr lang="en-US" dirty="0"/>
          </a:p>
        </p:txBody>
      </p:sp>
    </p:spTree>
    <p:extLst>
      <p:ext uri="{BB962C8B-B14F-4D97-AF65-F5344CB8AC3E}">
        <p14:creationId xmlns:p14="http://schemas.microsoft.com/office/powerpoint/2010/main" val="4024578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Arrange for two persons to read this Scripture aloud  –</a:t>
            </a:r>
          </a:p>
          <a:p>
            <a:r>
              <a:rPr lang="en-US" dirty="0"/>
              <a:t>dwell in this Scripture  – what  does it say to you?</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18</a:t>
            </a:fld>
            <a:endParaRPr lang="en-US" dirty="0"/>
          </a:p>
        </p:txBody>
      </p:sp>
    </p:spTree>
    <p:extLst>
      <p:ext uri="{BB962C8B-B14F-4D97-AF65-F5344CB8AC3E}">
        <p14:creationId xmlns:p14="http://schemas.microsoft.com/office/powerpoint/2010/main" val="406384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pray together:</a:t>
            </a:r>
          </a:p>
          <a:p>
            <a:r>
              <a:rPr lang="en-US" dirty="0"/>
              <a:t>Our Lord and Savior, your grace has saved us;</a:t>
            </a:r>
            <a:r>
              <a:rPr lang="en-US" baseline="0" dirty="0"/>
              <a:t> w</a:t>
            </a:r>
            <a:r>
              <a:rPr lang="en-US" dirty="0"/>
              <a:t>e cannot save ourselves. Your grace has made us who we are; we cannot  make anything of ourselves without your grace. Prepare us to live lives of good deeds. Amen.</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19</a:t>
            </a:fld>
            <a:endParaRPr lang="en-US" dirty="0"/>
          </a:p>
        </p:txBody>
      </p:sp>
    </p:spTree>
    <p:extLst>
      <p:ext uri="{BB962C8B-B14F-4D97-AF65-F5344CB8AC3E}">
        <p14:creationId xmlns:p14="http://schemas.microsoft.com/office/powerpoint/2010/main" val="4015434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Church as Body</a:t>
            </a:r>
          </a:p>
          <a:p>
            <a:r>
              <a:rPr lang="en-US" dirty="0"/>
              <a:t>Ask someone to read aloud Ephesians 4:4-6. Ask another person  to read aloud 1 Corinthians 12:12-30. Have the group  turn  to “A Spiritual  Exercise: Defining the Body” on page 21 in the text. Allow 5 or 6 minutes for participants to answer the questions about how the church is a body. Then have the group come together to compare their answers and to discuss what they have found.</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20</a:t>
            </a:fld>
            <a:endParaRPr lang="en-US" dirty="0"/>
          </a:p>
        </p:txBody>
      </p:sp>
    </p:spTree>
    <p:extLst>
      <p:ext uri="{BB962C8B-B14F-4D97-AF65-F5344CB8AC3E}">
        <p14:creationId xmlns:p14="http://schemas.microsoft.com/office/powerpoint/2010/main" val="3435272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Ministry as Language of the Body </a:t>
            </a:r>
          </a:p>
          <a:p>
            <a:r>
              <a:rPr lang="en-US" dirty="0"/>
              <a:t>Read aloud from page 22, beginning in the fourth line: “The language of the body of Christ is ministry.  Ministry tells others  who the Body is and what it does. More than words, more than an affirmation of faith, the church expresses itself through ministry with people. Ministry is the church’s way of revealing the secret. Indeed, we are all ministers, each gifted with special qualities with which we help complete the Body.” Encourage the group to discuss the concepts of these words as a prelude to examining the gifts.</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21</a:t>
            </a:fld>
            <a:endParaRPr lang="en-US" dirty="0"/>
          </a:p>
        </p:txBody>
      </p:sp>
    </p:spTree>
    <p:extLst>
      <p:ext uri="{BB962C8B-B14F-4D97-AF65-F5344CB8AC3E}">
        <p14:creationId xmlns:p14="http://schemas.microsoft.com/office/powerpoint/2010/main" val="3833920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Building Blocks of the Body </a:t>
            </a:r>
          </a:p>
          <a:p>
            <a:r>
              <a:rPr lang="en-US" dirty="0"/>
              <a:t>Have the participants turn  to page 23 and complete “A Spiritual Exercise: A New Way of Looking at the Gifts.” Take some time to determine how alike or different the members of the group are in the gifts they possess.</a:t>
            </a:r>
          </a:p>
          <a:p>
            <a:endParaRPr lang="en-US" dirty="0"/>
          </a:p>
          <a:p>
            <a:r>
              <a:rPr lang="en-US" dirty="0"/>
              <a:t>Now turn to page 24. Read the Scriptures listed in “A Spiritual Exercise: Looking Closer at Biblical Gifts.” Then ask each participant to note which of these gifts he or she identified in the list on page 23. (Note that the numbers on page 23 and page 24 match.)</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22</a:t>
            </a:fld>
            <a:endParaRPr lang="en-US" dirty="0"/>
          </a:p>
        </p:txBody>
      </p:sp>
    </p:spTree>
    <p:extLst>
      <p:ext uri="{BB962C8B-B14F-4D97-AF65-F5344CB8AC3E}">
        <p14:creationId xmlns:p14="http://schemas.microsoft.com/office/powerpoint/2010/main" val="2783281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three participants read aloud the three Scripture passages in which Paul lists gifts: Ephesians 4:7-11; Romans 12:4-8;  and 1 Corinthians 12:4-11, 27-31.</a:t>
            </a:r>
          </a:p>
          <a:p>
            <a:r>
              <a:rPr lang="en-US" dirty="0"/>
              <a:t>Note that different gifts are mentioned  in each passage of Scripture, but most are not unusual or extraordinary.</a:t>
            </a:r>
          </a:p>
          <a:p>
            <a:endParaRPr lang="en-US" dirty="0"/>
          </a:p>
          <a:p>
            <a:r>
              <a:rPr lang="en-US" dirty="0"/>
              <a:t>Ask the following questions:</a:t>
            </a:r>
          </a:p>
          <a:p>
            <a:r>
              <a:rPr lang="en-US" dirty="0"/>
              <a:t>•  Are these all the gifts?</a:t>
            </a:r>
          </a:p>
          <a:p>
            <a:r>
              <a:rPr lang="en-US" dirty="0"/>
              <a:t>•  How many gifts are there?</a:t>
            </a:r>
          </a:p>
          <a:p>
            <a:r>
              <a:rPr lang="en-US" dirty="0"/>
              <a:t>•  How are they alike; how do they differ?</a:t>
            </a:r>
          </a:p>
          <a:p>
            <a:endParaRPr lang="en-US" dirty="0"/>
          </a:p>
          <a:p>
            <a:r>
              <a:rPr lang="en-US" dirty="0"/>
              <a:t>Say: “Consider this—each  time, Paul mentions  different gifts, but he always has the same emphasis on the body. If he had lived long enough he might have listed fifty gifts, or a hundred and fifty, but they would all have been part of the body. There is no limit to the number of the gifts; they are limited only by the willingness of the gifted to recognize them and answer God’s call to apply them to the needs of the church and the world.”</a:t>
            </a:r>
          </a:p>
          <a:p>
            <a:endParaRPr lang="en-US" dirty="0"/>
          </a:p>
          <a:p>
            <a:r>
              <a:rPr lang="en-US" dirty="0"/>
              <a:t>Ask the following questions:</a:t>
            </a:r>
          </a:p>
          <a:p>
            <a:r>
              <a:rPr lang="en-US" dirty="0"/>
              <a:t>•  Is that true?</a:t>
            </a:r>
          </a:p>
          <a:p>
            <a:r>
              <a:rPr lang="en-US" dirty="0"/>
              <a:t>•  If so, list other gifts that are not in Paul’s lists.</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23</a:t>
            </a:fld>
            <a:endParaRPr lang="en-US" dirty="0"/>
          </a:p>
        </p:txBody>
      </p:sp>
    </p:spTree>
    <p:extLst>
      <p:ext uri="{BB962C8B-B14F-4D97-AF65-F5344CB8AC3E}">
        <p14:creationId xmlns:p14="http://schemas.microsoft.com/office/powerpoint/2010/main" val="1946708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24</a:t>
            </a:fld>
            <a:endParaRPr lang="en-US" dirty="0"/>
          </a:p>
        </p:txBody>
      </p:sp>
    </p:spTree>
    <p:extLst>
      <p:ext uri="{BB962C8B-B14F-4D97-AF65-F5344CB8AC3E}">
        <p14:creationId xmlns:p14="http://schemas.microsoft.com/office/powerpoint/2010/main" val="1118881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Ephesians  4:12. Note that it says “equip” (or “prepare”), “work,” and “building up”  the body.  The purpose is to build up the body of Christ.  Any other use of the gifts is indulgence or fraud.</a:t>
            </a:r>
          </a:p>
          <a:p>
            <a:endParaRPr lang="en-US" dirty="0"/>
          </a:p>
          <a:p>
            <a:r>
              <a:rPr lang="en-US" dirty="0"/>
              <a:t>All gifts are in the service of, and are controlled by, love, which is the best and the only indispensable gift.</a:t>
            </a:r>
          </a:p>
          <a:p>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25</a:t>
            </a:fld>
            <a:endParaRPr lang="en-US" dirty="0"/>
          </a:p>
        </p:txBody>
      </p:sp>
    </p:spTree>
    <p:extLst>
      <p:ext uri="{BB962C8B-B14F-4D97-AF65-F5344CB8AC3E}">
        <p14:creationId xmlns:p14="http://schemas.microsoft.com/office/powerpoint/2010/main" val="1597552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read 1 Corinthians 13:1-3, aloud.  Then talk about the meaning of agape love—that  is, selfless, spiritual</a:t>
            </a:r>
          </a:p>
          <a:p>
            <a:r>
              <a:rPr lang="en-US" dirty="0"/>
              <a:t>love. Relate the idea of agape love to the ideas of gifts and ministry.</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26</a:t>
            </a:fld>
            <a:endParaRPr lang="en-US" dirty="0"/>
          </a:p>
        </p:txBody>
      </p:sp>
    </p:spTree>
    <p:extLst>
      <p:ext uri="{BB962C8B-B14F-4D97-AF65-F5344CB8AC3E}">
        <p14:creationId xmlns:p14="http://schemas.microsoft.com/office/powerpoint/2010/main" val="607479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definitions of the spiritual gifts. (You may use </a:t>
            </a:r>
            <a:r>
              <a:rPr lang="en-US" i="1" dirty="0"/>
              <a:t>Rediscovering Our Spiritual Gifts</a:t>
            </a:r>
            <a:r>
              <a:rPr lang="en-US" dirty="0"/>
              <a:t> for this purpose on pages 177-183)</a:t>
            </a:r>
          </a:p>
          <a:p>
            <a:endParaRPr lang="en-US" dirty="0"/>
          </a:p>
          <a:p>
            <a:r>
              <a:rPr lang="en-US" dirty="0"/>
              <a:t>The Importance of Gifts </a:t>
            </a:r>
          </a:p>
          <a:p>
            <a:r>
              <a:rPr lang="en-US" dirty="0"/>
              <a:t>Ask: “Are some gifts more important than others?”</a:t>
            </a:r>
          </a:p>
          <a:p>
            <a:r>
              <a:rPr lang="en-US" dirty="0"/>
              <a:t>Read 1 Corinthians 12:12-28 and Romans 12:3-5  to aid the discussion.</a:t>
            </a:r>
          </a:p>
          <a:p>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27</a:t>
            </a:fld>
            <a:endParaRPr lang="en-US" dirty="0"/>
          </a:p>
        </p:txBody>
      </p:sp>
    </p:spTree>
    <p:extLst>
      <p:ext uri="{BB962C8B-B14F-4D97-AF65-F5344CB8AC3E}">
        <p14:creationId xmlns:p14="http://schemas.microsoft.com/office/powerpoint/2010/main" val="11220996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 the participants to find out how many have completed Your Spiritual Gifts Inventory by Charles V. Bryant, assigned in Session 1. Ask any who are willing to tell the group what they discovered.  (Be sure they understand that they will not have to tell others what they discover unless they choose to tell.)</a:t>
            </a:r>
          </a:p>
          <a:p>
            <a:endParaRPr lang="en-US" dirty="0"/>
          </a:p>
          <a:p>
            <a:r>
              <a:rPr lang="en-US" dirty="0"/>
              <a:t>Did they discover what  they already suspected to be true? Were they surprised?  Did they discover a gift that they had not recognized before? Have they made any plans for exploring that gift further?</a:t>
            </a:r>
          </a:p>
          <a:p>
            <a:endParaRPr lang="en-US" dirty="0"/>
          </a:p>
          <a:p>
            <a:r>
              <a:rPr lang="en-US" dirty="0"/>
              <a:t>Remind the participants that gifts discovery may be a lifelong experience.  If there are some who have not yet completed  the inventory,  encourage them to do so before they return for Session 3.</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28</a:t>
            </a:fld>
            <a:endParaRPr lang="en-US" dirty="0"/>
          </a:p>
        </p:txBody>
      </p:sp>
    </p:spTree>
    <p:extLst>
      <p:ext uri="{BB962C8B-B14F-4D97-AF65-F5344CB8AC3E}">
        <p14:creationId xmlns:p14="http://schemas.microsoft.com/office/powerpoint/2010/main" val="87002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“Spirituality and Practicality” on pages 35–37 in the text and “The Role and Practice of Spirituality” on pages 39–41 in the text.</a:t>
            </a:r>
          </a:p>
        </p:txBody>
      </p:sp>
      <p:sp>
        <p:nvSpPr>
          <p:cNvPr id="4" name="Slide Number Placeholder 3"/>
          <p:cNvSpPr>
            <a:spLocks noGrp="1"/>
          </p:cNvSpPr>
          <p:nvPr>
            <p:ph type="sldNum" sz="quarter" idx="10"/>
          </p:nvPr>
        </p:nvSpPr>
        <p:spPr/>
        <p:txBody>
          <a:bodyPr/>
          <a:lstStyle/>
          <a:p>
            <a:fld id="{63975701-D5C0-49A0-9886-ACC7E0912FC9}" type="slidenum">
              <a:rPr lang="en-US" smtClean="0"/>
              <a:t>29</a:t>
            </a:fld>
            <a:endParaRPr lang="en-US" dirty="0"/>
          </a:p>
        </p:txBody>
      </p:sp>
    </p:spTree>
    <p:extLst>
      <p:ext uri="{BB962C8B-B14F-4D97-AF65-F5344CB8AC3E}">
        <p14:creationId xmlns:p14="http://schemas.microsoft.com/office/powerpoint/2010/main" val="26811274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a simple prayer  for God’s continued presence among you as you talk about God’s relationship with people through spiritual gifts.</a:t>
            </a:r>
          </a:p>
          <a:p>
            <a:r>
              <a:rPr lang="en-US" dirty="0"/>
              <a:t>Pray in unison Wesley’s Covenant Prayer:</a:t>
            </a:r>
          </a:p>
          <a:p>
            <a:r>
              <a:rPr lang="en-US" dirty="0"/>
              <a:t>I am no longer my own, but thine.</a:t>
            </a:r>
          </a:p>
          <a:p>
            <a:r>
              <a:rPr lang="en-US" dirty="0"/>
              <a:t>Put me to what  thou  wilt, rank  me with whom  thou wilt.</a:t>
            </a:r>
          </a:p>
          <a:p>
            <a:r>
              <a:rPr lang="en-US" dirty="0"/>
              <a:t>Put me to doing, put me to suffering.</a:t>
            </a:r>
          </a:p>
          <a:p>
            <a:r>
              <a:rPr lang="en-US" dirty="0"/>
              <a:t>Let me be employed  by thee or laid aside for thee, exalted for thee or brought low for thee.</a:t>
            </a:r>
          </a:p>
          <a:p>
            <a:r>
              <a:rPr lang="en-US" dirty="0"/>
              <a:t>Let me be full, let me be empty.</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30</a:t>
            </a:fld>
            <a:endParaRPr lang="en-US" dirty="0"/>
          </a:p>
        </p:txBody>
      </p:sp>
    </p:spTree>
    <p:extLst>
      <p:ext uri="{BB962C8B-B14F-4D97-AF65-F5344CB8AC3E}">
        <p14:creationId xmlns:p14="http://schemas.microsoft.com/office/powerpoint/2010/main" val="1049917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have all things, let me have nothing. I freely and heartily yield all things</a:t>
            </a:r>
          </a:p>
          <a:p>
            <a:r>
              <a:rPr lang="en-US" dirty="0"/>
              <a:t>to thy pleasure  and disposal.</a:t>
            </a:r>
          </a:p>
          <a:p>
            <a:r>
              <a:rPr lang="en-US" dirty="0"/>
              <a:t>And now, O glorious and blessed God, Father,  Son, and Holy Spirit,</a:t>
            </a:r>
          </a:p>
          <a:p>
            <a:r>
              <a:rPr lang="en-US" dirty="0"/>
              <a:t>thou art mine, and I am thine. So be it.</a:t>
            </a:r>
          </a:p>
          <a:p>
            <a:r>
              <a:rPr lang="en-US" dirty="0"/>
              <a:t>And the covenant which I have made on earth, let it be ratified in heaven. Amen.</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31</a:t>
            </a:fld>
            <a:endParaRPr lang="en-US" dirty="0"/>
          </a:p>
        </p:txBody>
      </p:sp>
    </p:spTree>
    <p:extLst>
      <p:ext uri="{BB962C8B-B14F-4D97-AF65-F5344CB8AC3E}">
        <p14:creationId xmlns:p14="http://schemas.microsoft.com/office/powerpoint/2010/main" val="1263687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During the first two sessions, the group talked about the biblical foundations for the discussion of spiritual gifts. Session 3 begins a new emphasis that will examine the relationship between gifts and spirituality.</a:t>
            </a:r>
          </a:p>
          <a:p>
            <a:endParaRPr lang="en-US" baseline="0" dirty="0"/>
          </a:p>
          <a:p>
            <a:r>
              <a:rPr lang="en-US" baseline="0" dirty="0"/>
              <a:t>From the introductory pages of the text, we remember that the original question asked of Paul was “What is spirituality [pneumatikos]?” Even though his answer went far beyond the question and introduced a new dimension to the practice  of the Christian faith, there remains the matter of spirituality—how we relate to God and how we can grow toward God throughout our lives in Christ.  It was Paul’s identification of grace gifts (charismata) that led to the conclusion that the pursuit of spirituality and the practice of ministry were intimately related.  One does not progress without the other.</a:t>
            </a:r>
          </a:p>
          <a:p>
            <a:endParaRPr lang="en-US" baseline="0" dirty="0"/>
          </a:p>
          <a:p>
            <a:r>
              <a:rPr lang="en-US" baseline="0" dirty="0"/>
              <a:t>The body of Christ is built up as the two become one. Paul knew that those who asked about spiritual matters (pneumatikos) in 1 Corinthians 12:1 were really asking about speaking in tongues;  so he set out, under the guidance of God, a broader definition of spirituality, one that the church could live with and that God could use to do God’s work  in the world.  In this session you will be thinking about the relationship between spirituality and gifts as it relates to the practical matters of living in the world.</a:t>
            </a:r>
          </a:p>
          <a:p>
            <a:endParaRPr lang="en-US" baseline="0" dirty="0"/>
          </a:p>
          <a:p>
            <a:r>
              <a:rPr lang="en-US" dirty="0"/>
              <a:t>At the end of this session you will be able to:</a:t>
            </a:r>
          </a:p>
          <a:p>
            <a:r>
              <a:rPr lang="en-US" dirty="0"/>
              <a:t>• Discuss the importance of maintaining spiritual practices</a:t>
            </a:r>
          </a:p>
          <a:p>
            <a:r>
              <a:rPr lang="en-US" dirty="0"/>
              <a:t>• Describe the function of covenant or accountability groups</a:t>
            </a:r>
          </a:p>
          <a:p>
            <a:r>
              <a:rPr lang="en-US" dirty="0"/>
              <a:t>• Discuss the ways spirituality is expressed in the congregation and ways it can be strengthened</a:t>
            </a:r>
          </a:p>
          <a:p>
            <a:r>
              <a:rPr lang="en-US" dirty="0"/>
              <a:t> </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32</a:t>
            </a:fld>
            <a:endParaRPr lang="en-US" dirty="0"/>
          </a:p>
        </p:txBody>
      </p:sp>
    </p:spTree>
    <p:extLst>
      <p:ext uri="{BB962C8B-B14F-4D97-AF65-F5344CB8AC3E}">
        <p14:creationId xmlns:p14="http://schemas.microsoft.com/office/powerpoint/2010/main" val="25393492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aloud Romans  12:1-2.  Help the group discuss the Bible reading.  Explain that ritual sacrifices such as those described throughout the Old Testament ended with the fall of the Temple. These verses describe what now replaces sacrifices in worship.  To offer “yourselves” is to make a “living sacrifice” by offering your best qualities (your gifts) in the service of God. Such service is true worship and true spirituality.</a:t>
            </a:r>
          </a:p>
          <a:p>
            <a:endParaRPr lang="en-US" dirty="0"/>
          </a:p>
          <a:p>
            <a:r>
              <a:rPr lang="en-US" dirty="0"/>
              <a:t>Read these verses aloud again – dwell in this Scripture  – what  does it say to you?</a:t>
            </a:r>
          </a:p>
          <a:p>
            <a:r>
              <a:rPr lang="en-US" dirty="0"/>
              <a:t>Ask participants to journal about their thoughts or discuss them out loud.</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33</a:t>
            </a:fld>
            <a:endParaRPr lang="en-US" dirty="0"/>
          </a:p>
        </p:txBody>
      </p:sp>
    </p:spTree>
    <p:extLst>
      <p:ext uri="{BB962C8B-B14F-4D97-AF65-F5344CB8AC3E}">
        <p14:creationId xmlns:p14="http://schemas.microsoft.com/office/powerpoint/2010/main" val="2075371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pray together:</a:t>
            </a:r>
          </a:p>
          <a:p>
            <a:r>
              <a:rPr lang="en-US" dirty="0"/>
              <a:t>Lord, accept my life as an offering. As I acknowledge what you have done for me, so let me be the best I can for you. Help me to resist the current culture of the world and fix my attention on you. Thank you for all that you have given me through grace. Amen.</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34</a:t>
            </a:fld>
            <a:endParaRPr lang="en-US" dirty="0"/>
          </a:p>
        </p:txBody>
      </p:sp>
    </p:spTree>
    <p:extLst>
      <p:ext uri="{BB962C8B-B14F-4D97-AF65-F5344CB8AC3E}">
        <p14:creationId xmlns:p14="http://schemas.microsoft.com/office/powerpoint/2010/main" val="27134124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does spirituality have to do with the gifts?” Have the participants turn to page 36 of the text to look at the various definitions of spirituality that are given there. After they have had a few minutes to review the definitions,  discuss what they have learned:</a:t>
            </a:r>
          </a:p>
          <a:p>
            <a:r>
              <a:rPr lang="en-US" dirty="0"/>
              <a:t>Ask:</a:t>
            </a:r>
          </a:p>
          <a:p>
            <a:r>
              <a:rPr lang="en-US" dirty="0"/>
              <a:t>•  Which definitions are most compatible with your own Christian experience?</a:t>
            </a:r>
          </a:p>
          <a:p>
            <a:r>
              <a:rPr lang="en-US" dirty="0"/>
              <a:t>•  Are there other ways you would define spirituality?  If so, write them on newsprint or a chalkboard.</a:t>
            </a:r>
          </a:p>
          <a:p>
            <a:r>
              <a:rPr lang="en-US" dirty="0"/>
              <a:t>•  Which of these definitions, if any, is the true definition of spirituality?</a:t>
            </a:r>
          </a:p>
          <a:p>
            <a:endParaRPr lang="en-US" dirty="0"/>
          </a:p>
          <a:p>
            <a:r>
              <a:rPr lang="en-US" dirty="0"/>
              <a:t>Ask the group to turn to page 37 in the text and read the paragraph near the bottom of the right-hand column, beginning  with “Perhaps there is diversity in spiritual experiences because people are gifted in different  ways.” </a:t>
            </a:r>
          </a:p>
          <a:p>
            <a:endParaRPr lang="en-US" dirty="0"/>
          </a:p>
          <a:p>
            <a:r>
              <a:rPr lang="en-US" dirty="0"/>
              <a:t>Have the participants form small subgroups of 3 or 4 people to talk about the meaning of this paragraph.</a:t>
            </a:r>
          </a:p>
          <a:p>
            <a:r>
              <a:rPr lang="en-US" dirty="0"/>
              <a:t>Ask:</a:t>
            </a:r>
          </a:p>
          <a:p>
            <a:r>
              <a:rPr lang="en-US" dirty="0"/>
              <a:t>•  What  are we to conclude  about  the nature  of spirituality from our reading?</a:t>
            </a:r>
          </a:p>
          <a:p>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35</a:t>
            </a:fld>
            <a:endParaRPr lang="en-US" dirty="0"/>
          </a:p>
        </p:txBody>
      </p:sp>
    </p:spTree>
    <p:extLst>
      <p:ext uri="{BB962C8B-B14F-4D97-AF65-F5344CB8AC3E}">
        <p14:creationId xmlns:p14="http://schemas.microsoft.com/office/powerpoint/2010/main" val="10173891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participant a sheet of paper on which to make a list of ways that  he or she might increase personal spiritual awareness or seek spiritual growth. After everyone has had a few minutes to write, use newsprint or a chalkboard to compile a common list of the things each person has written.</a:t>
            </a:r>
          </a:p>
          <a:p>
            <a:r>
              <a:rPr lang="en-US" dirty="0"/>
              <a:t>Ask:</a:t>
            </a:r>
          </a:p>
          <a:p>
            <a:r>
              <a:rPr lang="en-US" dirty="0"/>
              <a:t>•  Does everyone find the same things effective?</a:t>
            </a:r>
          </a:p>
          <a:p>
            <a:r>
              <a:rPr lang="en-US" dirty="0"/>
              <a:t>•  What does such variety mean for our daily living as Christians?</a:t>
            </a:r>
          </a:p>
          <a:p>
            <a:endParaRPr lang="en-US" dirty="0"/>
          </a:p>
          <a:p>
            <a:r>
              <a:rPr lang="en-US" dirty="0"/>
              <a:t>John Wesley talked about Christian perfection. Those who are ordained in The United Methodist Church are asked at ordination “Are you going on to perfection?” (see </a:t>
            </a:r>
            <a:r>
              <a:rPr lang="en-US" i="1" dirty="0"/>
              <a:t>The Book of Discipline </a:t>
            </a:r>
            <a:r>
              <a:rPr lang="en-US" dirty="0"/>
              <a:t>under  “The  Ministry  of the Ordained”)</a:t>
            </a:r>
          </a:p>
          <a:p>
            <a:r>
              <a:rPr lang="en-US" dirty="0"/>
              <a:t>Ask: “What does that  question mean? This question applies to laity as well - could you answer yes to that question?”</a:t>
            </a:r>
          </a:p>
          <a:p>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36</a:t>
            </a:fld>
            <a:endParaRPr lang="en-US" dirty="0"/>
          </a:p>
        </p:txBody>
      </p:sp>
    </p:spTree>
    <p:extLst>
      <p:ext uri="{BB962C8B-B14F-4D97-AF65-F5344CB8AC3E}">
        <p14:creationId xmlns:p14="http://schemas.microsoft.com/office/powerpoint/2010/main" val="26711058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37</a:t>
            </a:fld>
            <a:endParaRPr lang="en-US" dirty="0"/>
          </a:p>
        </p:txBody>
      </p:sp>
    </p:spTree>
    <p:extLst>
      <p:ext uri="{BB962C8B-B14F-4D97-AF65-F5344CB8AC3E}">
        <p14:creationId xmlns:p14="http://schemas.microsoft.com/office/powerpoint/2010/main" val="9397046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John Wesley’s Means of Grace:</a:t>
            </a:r>
          </a:p>
          <a:p>
            <a:r>
              <a:rPr lang="en-US" dirty="0"/>
              <a:t>• Worship</a:t>
            </a:r>
          </a:p>
          <a:p>
            <a:r>
              <a:rPr lang="en-US" dirty="0"/>
              <a:t>• Prayer</a:t>
            </a:r>
          </a:p>
          <a:p>
            <a:r>
              <a:rPr lang="en-US" dirty="0"/>
              <a:t>• Searching the Scriptures</a:t>
            </a:r>
          </a:p>
          <a:p>
            <a:r>
              <a:rPr lang="en-US" dirty="0"/>
              <a:t>• Lord’s Supper</a:t>
            </a:r>
          </a:p>
          <a:p>
            <a:r>
              <a:rPr lang="en-US" dirty="0"/>
              <a:t>• Fasting or Abstinence</a:t>
            </a:r>
          </a:p>
          <a:p>
            <a:r>
              <a:rPr lang="en-US" dirty="0"/>
              <a:t>• Christian Conferencing </a:t>
            </a:r>
          </a:p>
          <a:p>
            <a:r>
              <a:rPr lang="en-US" dirty="0"/>
              <a:t>• Works of Mercy (Acts of Compassion and Justice)</a:t>
            </a:r>
          </a:p>
          <a:p>
            <a:r>
              <a:rPr lang="en-US" dirty="0"/>
              <a:t>These are the means of grace that Wesley focused on in order to grow in grace and in relationship with God. He understood these to be the basic practices given by God to the church in order to lead people to Christ and keep them with him. The means of grace are something that we need to practice often in order to become and remain the people that God has called us to be. These means of grace are the basics of Christian discipleship.</a:t>
            </a:r>
          </a:p>
          <a:p>
            <a:endParaRPr lang="en-US" dirty="0"/>
          </a:p>
          <a:p>
            <a:r>
              <a:rPr lang="en-US" dirty="0"/>
              <a:t>The practice of the means of grace enables Christians to obey the command to love God with all their heart  and with all their soul and with all their strength and with all their mind, to love their neighbor as themselves, and to love one another as Christ loves. When we make these means of grace habits in our daily lives, we will grow in holiness of heart and life. That’s where we connect with God in these moments of grace.</a:t>
            </a:r>
          </a:p>
          <a:p>
            <a:endParaRPr lang="en-US" dirty="0"/>
          </a:p>
          <a:p>
            <a:r>
              <a:rPr lang="en-US" dirty="0"/>
              <a:t>Have the participants form small groups and discuss which of these spiritual practices they use and how they grow closer to Christ as a result.</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38</a:t>
            </a:fld>
            <a:endParaRPr lang="en-US" dirty="0"/>
          </a:p>
        </p:txBody>
      </p:sp>
    </p:spTree>
    <p:extLst>
      <p:ext uri="{BB962C8B-B14F-4D97-AF65-F5344CB8AC3E}">
        <p14:creationId xmlns:p14="http://schemas.microsoft.com/office/powerpoint/2010/main" val="7173448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holds us accountable for our spiritual practices? Accountability has developed a negative connotation over the years. But accountability is a biblical concept  – it’s a contemporary term for an ancient  principle of helping fellow disciples keep their commitments to God. It really is how we watch over one another with love.</a:t>
            </a:r>
          </a:p>
          <a:p>
            <a:endParaRPr lang="en-US" dirty="0"/>
          </a:p>
          <a:p>
            <a:r>
              <a:rPr lang="en-US" dirty="0"/>
              <a:t>The early Methodists met in class meetings to check one</a:t>
            </a:r>
            <a:r>
              <a:rPr lang="en-US" baseline="0" dirty="0"/>
              <a:t> another’s </a:t>
            </a:r>
            <a:r>
              <a:rPr lang="en-US" dirty="0"/>
              <a:t> discipleship by asking questions  like, “How is it with your soul?”  Some churches  today have small groups, but they may not function as a covenant or accountability group.  Emmaus reunion groups function as a covenant group for accountability in discipleship.</a:t>
            </a:r>
          </a:p>
          <a:p>
            <a:endParaRPr lang="en-US" dirty="0"/>
          </a:p>
          <a:p>
            <a:r>
              <a:rPr lang="en-US" dirty="0"/>
              <a:t>Covenant Discipleship groups focus on works of piety and works of mercy in their efforts to live as disciples of Jesus Christ  in the world.  Works of piety are those acts of worship and devotion that maintain our relationship with God (the means of grace). Works of mercy are the acts of compassion and justice that we do to care for our neighbors and the world.  Practicing these works makes sure that  we are participating in holiness of heart and life. (For more information on Accountable Discipleship or Covenant groups go to www.umcdiscipleship.org.)</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39</a:t>
            </a:fld>
            <a:endParaRPr lang="en-US" dirty="0"/>
          </a:p>
        </p:txBody>
      </p:sp>
    </p:spTree>
    <p:extLst>
      <p:ext uri="{BB962C8B-B14F-4D97-AF65-F5344CB8AC3E}">
        <p14:creationId xmlns:p14="http://schemas.microsoft.com/office/powerpoint/2010/main" val="1536820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participants name activities that are currently scheduled in their own local congregations. Record the list on newsprint or on a chalkboard. Then discuss the list of activities.</a:t>
            </a:r>
          </a:p>
          <a:p>
            <a:r>
              <a:rPr lang="en-US" dirty="0"/>
              <a:t>•  Are all of these activities intended to increase spirituality? If not, which ones are not a means of increasing spiritual  awareness?  For those that are designed to increase spiritual awareness, talk about how they do that job.</a:t>
            </a:r>
          </a:p>
          <a:p>
            <a:r>
              <a:rPr lang="en-US" dirty="0"/>
              <a:t>•  Do all the people in the congregation get involved in all the activities of the church?  Why, or why not?</a:t>
            </a:r>
          </a:p>
          <a:p>
            <a:r>
              <a:rPr lang="en-US" dirty="0"/>
              <a:t>•  What do your observations imply about the spiritual needs of church  people?</a:t>
            </a:r>
          </a:p>
          <a:p>
            <a:r>
              <a:rPr lang="en-US" dirty="0"/>
              <a:t>•  What do they say about the programs of our churches?</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40</a:t>
            </a:fld>
            <a:endParaRPr lang="en-US" dirty="0"/>
          </a:p>
        </p:txBody>
      </p:sp>
    </p:spTree>
    <p:extLst>
      <p:ext uri="{BB962C8B-B14F-4D97-AF65-F5344CB8AC3E}">
        <p14:creationId xmlns:p14="http://schemas.microsoft.com/office/powerpoint/2010/main" val="5746802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can we communicate to members and pastors suggestions about strengthening spirituality in our churches?” </a:t>
            </a:r>
          </a:p>
          <a:p>
            <a:r>
              <a:rPr lang="en-US" dirty="0"/>
              <a:t>As the group discusses, be sure that they consider these important points:</a:t>
            </a:r>
          </a:p>
          <a:p>
            <a:r>
              <a:rPr lang="en-US" dirty="0"/>
              <a:t>•  Pastors are sensitive. How can we suggest changes without implied criticism?</a:t>
            </a:r>
          </a:p>
          <a:p>
            <a:r>
              <a:rPr lang="en-US" dirty="0"/>
              <a:t>•  Members are lethargic.  How can we encourage more spiritual involvement without arousing resentment?</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41</a:t>
            </a:fld>
            <a:endParaRPr lang="en-US" dirty="0"/>
          </a:p>
        </p:txBody>
      </p:sp>
    </p:spTree>
    <p:extLst>
      <p:ext uri="{BB962C8B-B14F-4D97-AF65-F5344CB8AC3E}">
        <p14:creationId xmlns:p14="http://schemas.microsoft.com/office/powerpoint/2010/main" val="104932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group to read: “Developing and Deploying the Gifts” on pages 51–55 before the next session.</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42</a:t>
            </a:fld>
            <a:endParaRPr lang="en-US" dirty="0"/>
          </a:p>
        </p:txBody>
      </p:sp>
    </p:spTree>
    <p:extLst>
      <p:ext uri="{BB962C8B-B14F-4D97-AF65-F5344CB8AC3E}">
        <p14:creationId xmlns:p14="http://schemas.microsoft.com/office/powerpoint/2010/main" val="37119041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someone read aloud 1 Corinthians 14:26.</a:t>
            </a:r>
          </a:p>
          <a:p>
            <a:r>
              <a:rPr lang="en-US" dirty="0"/>
              <a:t>Note that in this Scripture passage each person is asked to bring something different  to worship.  Some of those things are named in the lists of gifts mentioned earlier. Remind the participants that even our worship life is enriched by the qualities (gifts) each of us brings.</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43</a:t>
            </a:fld>
            <a:endParaRPr lang="en-US" dirty="0"/>
          </a:p>
        </p:txBody>
      </p:sp>
    </p:spTree>
    <p:extLst>
      <p:ext uri="{BB962C8B-B14F-4D97-AF65-F5344CB8AC3E}">
        <p14:creationId xmlns:p14="http://schemas.microsoft.com/office/powerpoint/2010/main" val="16209201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pray together:</a:t>
            </a:r>
          </a:p>
          <a:p>
            <a:r>
              <a:rPr lang="en-US" dirty="0"/>
              <a:t>Lord, take my life and let it be dedicated to you. Take all the moments of my days and let my actions bring you praise.</a:t>
            </a:r>
          </a:p>
          <a:p>
            <a:r>
              <a:rPr lang="en-US" dirty="0"/>
              <a:t>Take my heart; it’s not mine alone; it belongs to you. Take all of me, and may all that I am and all that I do be only for you.</a:t>
            </a:r>
          </a:p>
          <a:p>
            <a:r>
              <a:rPr lang="en-US" dirty="0"/>
              <a:t>Amen.</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44</a:t>
            </a:fld>
            <a:endParaRPr lang="en-US" dirty="0"/>
          </a:p>
        </p:txBody>
      </p:sp>
    </p:spTree>
    <p:extLst>
      <p:ext uri="{BB962C8B-B14F-4D97-AF65-F5344CB8AC3E}">
        <p14:creationId xmlns:p14="http://schemas.microsoft.com/office/powerpoint/2010/main" val="25940078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session, you should be able to:</a:t>
            </a:r>
          </a:p>
          <a:p>
            <a:r>
              <a:rPr lang="en-US" dirty="0"/>
              <a:t>•Describe ways to develop your gifts</a:t>
            </a:r>
          </a:p>
          <a:p>
            <a:r>
              <a:rPr lang="en-US" dirty="0"/>
              <a:t>•Discuss the importance of passion</a:t>
            </a:r>
          </a:p>
          <a:p>
            <a:r>
              <a:rPr lang="en-US" dirty="0"/>
              <a:t>•Describe how spiritual gifts serve as resources</a:t>
            </a:r>
          </a:p>
          <a:p>
            <a:r>
              <a:rPr lang="en-US" dirty="0"/>
              <a:t>•Discuss ways to deploy the gifts we have</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45</a:t>
            </a:fld>
            <a:endParaRPr lang="en-US" dirty="0"/>
          </a:p>
        </p:txBody>
      </p:sp>
    </p:spTree>
    <p:extLst>
      <p:ext uri="{BB962C8B-B14F-4D97-AF65-F5344CB8AC3E}">
        <p14:creationId xmlns:p14="http://schemas.microsoft.com/office/powerpoint/2010/main" val="42041484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aloud to the group:  “And serve each other according to the gift each person has received, as good managers of God’s diverse gifts. Whoever speaks should do so as those who speak God’s word. Whoever serves should do so from the strength that God furnishes. Do this so that in everything God may be honored through Jesus Christ. To him be honor and power forever and always. Amen.”—I Peter 4:10-11 (CEB) </a:t>
            </a:r>
          </a:p>
          <a:p>
            <a:endParaRPr lang="en-US" dirty="0"/>
          </a:p>
          <a:p>
            <a:r>
              <a:rPr lang="en-US" dirty="0"/>
              <a:t>Ask a participant to read aloud these verses a second time and say:  Dwell in this Scripture – what  does it say to you?</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46</a:t>
            </a:fld>
            <a:endParaRPr lang="en-US" dirty="0"/>
          </a:p>
        </p:txBody>
      </p:sp>
    </p:spTree>
    <p:extLst>
      <p:ext uri="{BB962C8B-B14F-4D97-AF65-F5344CB8AC3E}">
        <p14:creationId xmlns:p14="http://schemas.microsoft.com/office/powerpoint/2010/main" val="22425622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pray together:</a:t>
            </a:r>
          </a:p>
          <a:p>
            <a:r>
              <a:rPr lang="en-US" dirty="0"/>
              <a:t>Lord Jesus, you came to serve, not to be served. Help us to do the same so that you may be glorified. In your precious name, we pray. Amen.</a:t>
            </a:r>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47</a:t>
            </a:fld>
            <a:endParaRPr lang="en-US" dirty="0"/>
          </a:p>
        </p:txBody>
      </p:sp>
    </p:spTree>
    <p:extLst>
      <p:ext uri="{BB962C8B-B14F-4D97-AF65-F5344CB8AC3E}">
        <p14:creationId xmlns:p14="http://schemas.microsoft.com/office/powerpoint/2010/main" val="12094503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acronym OBEDIENCE found on page 161 in </a:t>
            </a:r>
            <a:r>
              <a:rPr lang="en-US" i="1" dirty="0"/>
              <a:t>Rediscovering Our Spiritual Gifts </a:t>
            </a:r>
            <a:r>
              <a:rPr lang="en-US" dirty="0"/>
              <a:t>or write out on newsprint/chalkboard.</a:t>
            </a:r>
          </a:p>
          <a:p>
            <a:r>
              <a:rPr lang="en-US" b="1" dirty="0"/>
              <a:t>O – obey the calling </a:t>
            </a:r>
            <a:r>
              <a:rPr lang="en-US" dirty="0"/>
              <a:t>- God gifted you for a purpose and has called you to serve.</a:t>
            </a:r>
          </a:p>
          <a:p>
            <a:r>
              <a:rPr lang="en-US" b="1" dirty="0"/>
              <a:t>B – begin a study </a:t>
            </a:r>
            <a:r>
              <a:rPr lang="en-US" dirty="0"/>
              <a:t>- A call means that  you need to be prepared – study the biblical references to your gifts.</a:t>
            </a:r>
          </a:p>
          <a:p>
            <a:r>
              <a:rPr lang="en-US" b="1" dirty="0"/>
              <a:t>E – examine feelings and fantasies  </a:t>
            </a:r>
            <a:r>
              <a:rPr lang="en-US" dirty="0"/>
              <a:t>- Consider how your gift makes you feel – does it bring joy? Can you envision ways to use your gift?</a:t>
            </a:r>
          </a:p>
          <a:p>
            <a:r>
              <a:rPr lang="en-US" b="1" dirty="0"/>
              <a:t>D – disciplined belief </a:t>
            </a:r>
            <a:r>
              <a:rPr lang="en-US" dirty="0"/>
              <a:t>- It is one thing to believe but another to act on that belief – it takes faith and disciplined effort to discover and use your gifts.</a:t>
            </a:r>
          </a:p>
          <a:p>
            <a:r>
              <a:rPr lang="en-US" b="1" dirty="0"/>
              <a:t>I – investigate the gifts of others </a:t>
            </a:r>
            <a:r>
              <a:rPr lang="en-US" dirty="0"/>
              <a:t>- Watch for gifts in others  – encourage  them to learn more about them and use them.</a:t>
            </a:r>
          </a:p>
          <a:p>
            <a:r>
              <a:rPr lang="en-US" b="1" dirty="0"/>
              <a:t>E – experiment with the gifts </a:t>
            </a:r>
            <a:r>
              <a:rPr lang="en-US" dirty="0"/>
              <a:t>- How do you know that you actually have the gift unless you try using it?</a:t>
            </a:r>
          </a:p>
          <a:p>
            <a:r>
              <a:rPr lang="en-US" b="1" dirty="0"/>
              <a:t>N – never doubt God’s promises  </a:t>
            </a:r>
            <a:r>
              <a:rPr lang="en-US" dirty="0"/>
              <a:t>- Satan plagues us with doubt  – believe that God has gifted you and learn to use your gifts.</a:t>
            </a:r>
          </a:p>
          <a:p>
            <a:r>
              <a:rPr lang="en-US" b="1" dirty="0"/>
              <a:t>C – censure all notions of pride or defeat </a:t>
            </a:r>
            <a:r>
              <a:rPr lang="en-US" dirty="0"/>
              <a:t>- Pride and defeat are serious hurdles to using your gifts</a:t>
            </a:r>
          </a:p>
          <a:p>
            <a:r>
              <a:rPr lang="en-US" dirty="0"/>
              <a:t>– remember it is a privilege, but with that privilege comes responsibility – and one of those is to remember that your gifts are not superior to another person’s gifts.</a:t>
            </a:r>
          </a:p>
          <a:p>
            <a:r>
              <a:rPr lang="en-US" b="1" dirty="0"/>
              <a:t>E – expect God to produce the results </a:t>
            </a:r>
            <a:r>
              <a:rPr lang="en-US" dirty="0"/>
              <a:t>- Trust that God will produce results – watch for them.</a:t>
            </a:r>
          </a:p>
          <a:p>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48</a:t>
            </a:fld>
            <a:endParaRPr lang="en-US" dirty="0"/>
          </a:p>
        </p:txBody>
      </p:sp>
    </p:spTree>
    <p:extLst>
      <p:ext uri="{BB962C8B-B14F-4D97-AF65-F5344CB8AC3E}">
        <p14:creationId xmlns:p14="http://schemas.microsoft.com/office/powerpoint/2010/main" val="40463540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aloud the following passage: “The gifts he gave were that some would be apostles, some prophets, some evangelists, some pastors, and teachers, to equip the saints for the work of ministry, for building up the body of Christ, until all of us come to the unity of the faith and of the knowledge of the Son of God, to maturity to the measure of the full stature of Christ.” Ephesians 4:11-13</a:t>
            </a:r>
          </a:p>
          <a:p>
            <a:endParaRPr lang="en-US" dirty="0"/>
          </a:p>
          <a:p>
            <a:r>
              <a:rPr lang="en-US" dirty="0"/>
              <a:t>Just as people who enter professional ministry need preparation, so do called laity. Spiritual gifts are the raw material  of ministry; the finished product will require much prayer, preparation, and planning.</a:t>
            </a:r>
          </a:p>
          <a:p>
            <a:endParaRPr lang="en-US" dirty="0"/>
          </a:p>
          <a:p>
            <a:r>
              <a:rPr lang="en-US" dirty="0"/>
              <a:t>Have the group break into small groups and discuss;</a:t>
            </a:r>
          </a:p>
          <a:p>
            <a:r>
              <a:rPr lang="en-US" dirty="0"/>
              <a:t>• How the body can be built up by their gifts</a:t>
            </a:r>
          </a:p>
          <a:p>
            <a:r>
              <a:rPr lang="en-US" dirty="0"/>
              <a:t>• Ways that they can work  to develop and use their gifts</a:t>
            </a:r>
          </a:p>
          <a:p>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49</a:t>
            </a:fld>
            <a:endParaRPr lang="en-US" dirty="0"/>
          </a:p>
        </p:txBody>
      </p:sp>
    </p:spTree>
    <p:extLst>
      <p:ext uri="{BB962C8B-B14F-4D97-AF65-F5344CB8AC3E}">
        <p14:creationId xmlns:p14="http://schemas.microsoft.com/office/powerpoint/2010/main" val="12110622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again I Peter 4:10-11:</a:t>
            </a:r>
          </a:p>
          <a:p>
            <a:r>
              <a:rPr lang="en-US" dirty="0"/>
              <a:t>“And serve each other according to the gift each person has received, as good managers of God’s diverse gifts. Whoever speaks should do so as those who speak God’s word. Whoever serves should do so from the strength that God furnishes. Do this so that in everything God may be honored through Jesus Christ. To him be honor and power forever and always. Amen.”—I Peter 4:10-11 (CEB)</a:t>
            </a:r>
          </a:p>
          <a:p>
            <a:endParaRPr lang="en-US" dirty="0"/>
          </a:p>
          <a:p>
            <a:r>
              <a:rPr lang="en-US" dirty="0"/>
              <a:t>Turn  to page 52 in the text and discuss the following topics from that  page.</a:t>
            </a:r>
          </a:p>
          <a:p>
            <a:r>
              <a:rPr lang="en-US" dirty="0"/>
              <a:t>• Many  ministries need special skills that can be learned.  (There are opportunities for learning.)</a:t>
            </a:r>
          </a:p>
          <a:p>
            <a:r>
              <a:rPr lang="en-US" dirty="0"/>
              <a:t>• If other people are involved, someone must be equipped to lead groups.  (There are classes for that.)</a:t>
            </a:r>
          </a:p>
          <a:p>
            <a:r>
              <a:rPr lang="en-US" dirty="0"/>
              <a:t>• Gifted leaders must learn the process of steering ministry plans through organizations.</a:t>
            </a:r>
          </a:p>
          <a:p>
            <a:r>
              <a:rPr lang="en-US" dirty="0"/>
              <a:t>• Avoid the “we never did that  before” syndrome.</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50</a:t>
            </a:fld>
            <a:endParaRPr lang="en-US" dirty="0"/>
          </a:p>
        </p:txBody>
      </p:sp>
    </p:spTree>
    <p:extLst>
      <p:ext uri="{BB962C8B-B14F-4D97-AF65-F5344CB8AC3E}">
        <p14:creationId xmlns:p14="http://schemas.microsoft.com/office/powerpoint/2010/main" val="42243806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the participants that gifts are enhanced when used in areas for which they have a passion.  For instance the gift of teaching may be used in many venues. It does not mean that someone should teach children’s Sunday school unless that  person has a passion for children and helping them learn. That same gift of teaching may be used in other  areas of passion such as mission, leadership development, etc.</a:t>
            </a:r>
          </a:p>
          <a:p>
            <a:endParaRPr lang="en-US" dirty="0"/>
          </a:p>
          <a:p>
            <a:r>
              <a:rPr lang="en-US" dirty="0"/>
              <a:t>Have the participants think about areas of ministries about which they are passionate or have a deep feeling of compassion about and list them. Then have them list beside those areas their spiritual gifts that may be used to advance, uplift, or strengthen that focus.</a:t>
            </a:r>
          </a:p>
          <a:p>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51</a:t>
            </a:fld>
            <a:endParaRPr lang="en-US" dirty="0"/>
          </a:p>
        </p:txBody>
      </p:sp>
    </p:spTree>
    <p:extLst>
      <p:ext uri="{BB962C8B-B14F-4D97-AF65-F5344CB8AC3E}">
        <p14:creationId xmlns:p14="http://schemas.microsoft.com/office/powerpoint/2010/main" val="22782404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52</a:t>
            </a:fld>
            <a:endParaRPr lang="en-US" dirty="0"/>
          </a:p>
        </p:txBody>
      </p:sp>
    </p:spTree>
    <p:extLst>
      <p:ext uri="{BB962C8B-B14F-4D97-AF65-F5344CB8AC3E}">
        <p14:creationId xmlns:p14="http://schemas.microsoft.com/office/powerpoint/2010/main" val="13399013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the participants read the section in the text beginning on page 52 titled “Deployment of Gifted People” and journal  their responses to the questions on page 53.</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53</a:t>
            </a:fld>
            <a:endParaRPr lang="en-US" dirty="0"/>
          </a:p>
        </p:txBody>
      </p:sp>
    </p:spTree>
    <p:extLst>
      <p:ext uri="{BB962C8B-B14F-4D97-AF65-F5344CB8AC3E}">
        <p14:creationId xmlns:p14="http://schemas.microsoft.com/office/powerpoint/2010/main" val="19420209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the participants review and discuss the list on pages 53 and 54 that describes some general precepts about spiritual  gifts. The call is vital;</a:t>
            </a:r>
            <a:r>
              <a:rPr lang="en-US" baseline="0" dirty="0"/>
              <a:t> </a:t>
            </a:r>
            <a:r>
              <a:rPr lang="en-US" dirty="0"/>
              <a:t>ALL of us are called to a ministry through our spiritual  gifts.</a:t>
            </a:r>
          </a:p>
          <a:p>
            <a:endParaRPr lang="en-US" dirty="0"/>
          </a:p>
          <a:p>
            <a:r>
              <a:rPr lang="en-US" dirty="0"/>
              <a:t>In many cases, the call to a ministry of the gifts can be done without anyone’s permission.  But, if the ministry is to be done in the name of the church, it should be processed by appropriate church  leaders.</a:t>
            </a:r>
          </a:p>
          <a:p>
            <a:r>
              <a:rPr lang="en-US" dirty="0"/>
              <a:t>• Suggest that the committee on nominations and leadership development use spiritual gifts as a way to place people in ministry positions within the congregation.</a:t>
            </a:r>
          </a:p>
          <a:p>
            <a:r>
              <a:rPr lang="en-US" dirty="0"/>
              <a:t>• Help members understand that new ministries may be inaugurated as the spirit leads.</a:t>
            </a:r>
          </a:p>
          <a:p>
            <a:r>
              <a:rPr lang="en-US" dirty="0"/>
              <a:t>• Have the church council make any decisions about necessary financing, management, and so forth, if such decisions are needed.</a:t>
            </a:r>
          </a:p>
          <a:p>
            <a:r>
              <a:rPr lang="en-US" dirty="0"/>
              <a:t>Note:  Number 3 at the bottom of page 53 should say “... talk with your pastor, and church council.”</a:t>
            </a:r>
          </a:p>
          <a:p>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54</a:t>
            </a:fld>
            <a:endParaRPr lang="en-US" dirty="0"/>
          </a:p>
        </p:txBody>
      </p:sp>
    </p:spTree>
    <p:extLst>
      <p:ext uri="{BB962C8B-B14F-4D97-AF65-F5344CB8AC3E}">
        <p14:creationId xmlns:p14="http://schemas.microsoft.com/office/powerpoint/2010/main" val="33580932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the group in discussing what they have learned from reading “A Guide for Exploring Areas of Ministry” on pages 57–60 in the text. Note that this section of the text is based on the section of </a:t>
            </a:r>
            <a:r>
              <a:rPr lang="en-US" i="1" dirty="0"/>
              <a:t>The Book of Discipline of The United Methodist Church  </a:t>
            </a:r>
            <a:r>
              <a:rPr lang="en-US" dirty="0"/>
              <a:t>that  defines “The Ministry of All Christians” (Part III, Section 1, especially ¶¶  121 and 122). Share this with the participants.</a:t>
            </a:r>
          </a:p>
          <a:p>
            <a:endParaRPr lang="en-US" dirty="0"/>
          </a:p>
          <a:p>
            <a:pPr marL="171450" indent="-171450">
              <a:buFont typeface="Arial" panose="020B0604020202020204" pitchFamily="34" charset="0"/>
              <a:buChar char="•"/>
            </a:pPr>
            <a:r>
              <a:rPr lang="en-US" dirty="0"/>
              <a:t>Examine the ministry wheel on page 60 in light of the </a:t>
            </a:r>
            <a:r>
              <a:rPr lang="en-US" i="1" dirty="0"/>
              <a:t>Discipline</a:t>
            </a:r>
            <a:r>
              <a:rPr lang="en-US" dirty="0"/>
              <a:t> description of the process described for carrying out our mission.</a:t>
            </a:r>
          </a:p>
          <a:p>
            <a:pPr marL="171450" indent="-171450">
              <a:buFont typeface="Arial" panose="020B0604020202020204" pitchFamily="34" charset="0"/>
              <a:buChar char="•"/>
            </a:pPr>
            <a:r>
              <a:rPr lang="en-US" dirty="0"/>
              <a:t>Review the guidelines outlined in “Exploring a Ministry” on pages 58–59.</a:t>
            </a:r>
          </a:p>
          <a:p>
            <a:pPr marL="171450" indent="-171450">
              <a:buFont typeface="Arial" panose="020B0604020202020204" pitchFamily="34" charset="0"/>
              <a:buChar char="•"/>
            </a:pPr>
            <a:r>
              <a:rPr lang="en-US" dirty="0"/>
              <a:t>Summarize by noting that ministries may take place in many environments, but all ministry requires an awareness of God’s call.</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55</a:t>
            </a:fld>
            <a:endParaRPr lang="en-US" dirty="0"/>
          </a:p>
        </p:txBody>
      </p:sp>
    </p:spTree>
    <p:extLst>
      <p:ext uri="{BB962C8B-B14F-4D97-AF65-F5344CB8AC3E}">
        <p14:creationId xmlns:p14="http://schemas.microsoft.com/office/powerpoint/2010/main" val="37781945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 Guide for Exploring Areas on Ministry” on pages 57–74  in the text. From the ministry area descriptions on pages 61–74,  select at least one area that you would like to be involved in. (You may add a ministry area or activity if you feel it needs to be included.)  </a:t>
            </a:r>
          </a:p>
          <a:p>
            <a:endParaRPr lang="en-US" dirty="0"/>
          </a:p>
          <a:p>
            <a:r>
              <a:rPr lang="en-US" dirty="0"/>
              <a:t>Read “Discovering Gifts for Ministry” on pages 43–50  in </a:t>
            </a:r>
            <a:r>
              <a:rPr lang="en-US" i="1" dirty="0"/>
              <a:t>Each One a Minister</a:t>
            </a:r>
            <a:r>
              <a:rPr lang="en-US" dirty="0"/>
              <a:t>.  Prepare a brief summary of how the ministry  activity you have chosen might be put into practice.  Be prepared to talk to the group about what you have chosen.</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56</a:t>
            </a:fld>
            <a:endParaRPr lang="en-US" dirty="0"/>
          </a:p>
        </p:txBody>
      </p:sp>
    </p:spTree>
    <p:extLst>
      <p:ext uri="{BB962C8B-B14F-4D97-AF65-F5344CB8AC3E}">
        <p14:creationId xmlns:p14="http://schemas.microsoft.com/office/powerpoint/2010/main" val="21354329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pray together:</a:t>
            </a:r>
          </a:p>
          <a:p>
            <a:r>
              <a:rPr lang="en-US" dirty="0"/>
              <a:t>Christ be with me, Christ within me, Christ behind me, Christ before me, Christ beside me, Christ to win me, Christ to comfort and restore me.</a:t>
            </a:r>
          </a:p>
          <a:p>
            <a:r>
              <a:rPr lang="en-US" dirty="0"/>
              <a:t>Christ beneath me, Christ above me, Christ in quiet, Christ in danger, Christ in hearts of all that love me,</a:t>
            </a:r>
          </a:p>
          <a:p>
            <a:r>
              <a:rPr lang="en-US" dirty="0"/>
              <a:t>Christ in mouth of friend and stranger.</a:t>
            </a:r>
          </a:p>
          <a:p>
            <a:r>
              <a:rPr lang="en-US" dirty="0"/>
              <a:t>I can do all things through Christ who strengthens me. Amen. (From “St. Patrick’s Breastplate”)</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57</a:t>
            </a:fld>
            <a:endParaRPr lang="en-US" dirty="0"/>
          </a:p>
        </p:txBody>
      </p:sp>
    </p:spTree>
    <p:extLst>
      <p:ext uri="{BB962C8B-B14F-4D97-AF65-F5344CB8AC3E}">
        <p14:creationId xmlns:p14="http://schemas.microsoft.com/office/powerpoint/2010/main" val="11196331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Paul’s contention that the possession of the gifts was not important in itself. The only reason God provided them was to make it possible for the work of God to take place in the church and world.  Using gifts for personal display or self-satisfaction clearly did not meet the criteria implicit in “building up the body.”  In his first letter to the Corinthians, Paul made this matter clear. We will need to move toward ministry to fully implement the gifts.</a:t>
            </a:r>
          </a:p>
          <a:p>
            <a:endParaRPr lang="en-US" dirty="0"/>
          </a:p>
          <a:p>
            <a:r>
              <a:rPr lang="en-US" dirty="0"/>
              <a:t>In this last session, the goals are that you will be able to:</a:t>
            </a:r>
          </a:p>
          <a:p>
            <a:r>
              <a:rPr lang="en-US" dirty="0"/>
              <a:t>•  Describe the areas of ministry in which each of your gifts could be used</a:t>
            </a:r>
          </a:p>
          <a:p>
            <a:r>
              <a:rPr lang="en-US" dirty="0"/>
              <a:t>•  Discuss ways that you can lead the congregation in spiritual gifts discovery efforts</a:t>
            </a:r>
          </a:p>
          <a:p>
            <a:r>
              <a:rPr lang="en-US" dirty="0"/>
              <a:t>•  Discuss the importance of going beyond the walls and windows</a:t>
            </a:r>
          </a:p>
          <a:p>
            <a:r>
              <a:rPr lang="en-US" dirty="0"/>
              <a:t>•  Describe what it means to be a missional church</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58</a:t>
            </a:fld>
            <a:endParaRPr lang="en-US" dirty="0"/>
          </a:p>
        </p:txBody>
      </p:sp>
    </p:spTree>
    <p:extLst>
      <p:ext uri="{BB962C8B-B14F-4D97-AF65-F5344CB8AC3E}">
        <p14:creationId xmlns:p14="http://schemas.microsoft.com/office/powerpoint/2010/main" val="16030789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together I Corinthians 12:4-6:</a:t>
            </a:r>
          </a:p>
          <a:p>
            <a:r>
              <a:rPr lang="en-US" dirty="0"/>
              <a:t>“There are different spiritual gifts but the same Spirit; and there are different ministries and the same Lord; and there are different activities but the same God who produces all of them in everyone.”—I Corinthians 12:4-6 (CEB)</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59</a:t>
            </a:fld>
            <a:endParaRPr lang="en-US" dirty="0"/>
          </a:p>
        </p:txBody>
      </p:sp>
    </p:spTree>
    <p:extLst>
      <p:ext uri="{BB962C8B-B14F-4D97-AF65-F5344CB8AC3E}">
        <p14:creationId xmlns:p14="http://schemas.microsoft.com/office/powerpoint/2010/main" val="24943096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pray together:</a:t>
            </a:r>
          </a:p>
          <a:p>
            <a:r>
              <a:rPr lang="en-US" dirty="0"/>
              <a:t>O God, your Spirit has given us gifts, and ministries, and things to do. May we reflect your Spirit as we interact with others for the benefit of your kingdom. Amen.</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60</a:t>
            </a:fld>
            <a:endParaRPr lang="en-US" dirty="0"/>
          </a:p>
        </p:txBody>
      </p:sp>
    </p:spTree>
    <p:extLst>
      <p:ext uri="{BB962C8B-B14F-4D97-AF65-F5344CB8AC3E}">
        <p14:creationId xmlns:p14="http://schemas.microsoft.com/office/powerpoint/2010/main" val="4886597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someone read 1 Timothy 4:14-16. Note that Timothy is admonished not to forget or neglect the gift given to him and to put it into practice in the life of the church.</a:t>
            </a:r>
          </a:p>
          <a:p>
            <a:r>
              <a:rPr lang="en-US" dirty="0"/>
              <a:t>Review the ministry areas on pages 61-69 </a:t>
            </a:r>
            <a:r>
              <a:rPr lang="en-US" i="1" dirty="0"/>
              <a:t>in Each One a Minister</a:t>
            </a:r>
            <a:r>
              <a:rPr lang="en-US" dirty="0"/>
              <a:t>.  Have the participants form small groups to discuss the areas of ministry where they see their gifts being used –don't forget to consider passion.</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61</a:t>
            </a:fld>
            <a:endParaRPr lang="en-US" dirty="0"/>
          </a:p>
        </p:txBody>
      </p:sp>
    </p:spTree>
    <p:extLst>
      <p:ext uri="{BB962C8B-B14F-4D97-AF65-F5344CB8AC3E}">
        <p14:creationId xmlns:p14="http://schemas.microsoft.com/office/powerpoint/2010/main" val="39184613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someone read Romans 12:4-6a.</a:t>
            </a:r>
          </a:p>
          <a:p>
            <a:r>
              <a:rPr lang="en-US" dirty="0"/>
              <a:t>Speak briefly about the necessity of using the gifts to complete the body.</a:t>
            </a:r>
          </a:p>
          <a:p>
            <a:endParaRPr lang="en-US" dirty="0"/>
          </a:p>
          <a:p>
            <a:r>
              <a:rPr lang="en-US" dirty="0"/>
              <a:t>Have the participants turn to pages 43–44 in the text to review the ten points about theological perspective that will encourage people to search for, find, and use the spiritual gifts they discover.</a:t>
            </a:r>
          </a:p>
          <a:p>
            <a:endParaRPr lang="en-US" dirty="0"/>
          </a:p>
          <a:p>
            <a:r>
              <a:rPr lang="en-US" dirty="0"/>
              <a:t>Help the group brainstorm ways that these points might become a part of the planning process in their own congregations.  If they need help getting started, provide the suggestions that follow to start their thinking.</a:t>
            </a:r>
          </a:p>
          <a:p>
            <a:r>
              <a:rPr lang="en-US" dirty="0"/>
              <a:t>•  Ask the pastor to do a series of sermons.</a:t>
            </a:r>
          </a:p>
          <a:p>
            <a:r>
              <a:rPr lang="en-US" dirty="0"/>
              <a:t>•  Offer seminars in Sunday school classes or at special times.</a:t>
            </a:r>
          </a:p>
          <a:p>
            <a:r>
              <a:rPr lang="en-US" dirty="0"/>
              <a:t>•  Plan a gifts discovery weekend that includes the pastor and the church leaders in all areas of ministry.</a:t>
            </a:r>
          </a:p>
          <a:p>
            <a:endParaRPr lang="en-US" dirty="0"/>
          </a:p>
          <a:p>
            <a:r>
              <a:rPr lang="en-US" dirty="0"/>
              <a:t>Be sure that the participants know how to purchase additional copies of the inventory to use with the members of their local congregations.</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62</a:t>
            </a:fld>
            <a:endParaRPr lang="en-US" dirty="0"/>
          </a:p>
        </p:txBody>
      </p:sp>
    </p:spTree>
    <p:extLst>
      <p:ext uri="{BB962C8B-B14F-4D97-AF65-F5344CB8AC3E}">
        <p14:creationId xmlns:p14="http://schemas.microsoft.com/office/powerpoint/2010/main" val="14781104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small groups can be a resource for ministry formation in congregations. Discuss several kinds of small groups that the participants may be a part of:</a:t>
            </a:r>
          </a:p>
          <a:p>
            <a:r>
              <a:rPr lang="en-US" dirty="0"/>
              <a:t>• Accountable or Covenant Discipleship groups; the class meeting model of John Wesley: sharing spiritual journeys leads to sharing the call to ministry;</a:t>
            </a:r>
          </a:p>
          <a:p>
            <a:r>
              <a:rPr lang="en-US" dirty="0"/>
              <a:t>• the Bible study model for personal growth and interpersonal exploration;</a:t>
            </a:r>
          </a:p>
          <a:p>
            <a:r>
              <a:rPr lang="en-US" dirty="0"/>
              <a:t>• support groups (groups for spiritual growth, divorce recovery, substance abuse, and so forth) as an environment for discovering gifts;</a:t>
            </a:r>
          </a:p>
          <a:p>
            <a:r>
              <a:rPr lang="en-US" dirty="0"/>
              <a:t>• The Walk to Emmaus Reunion groups;</a:t>
            </a:r>
          </a:p>
          <a:p>
            <a:r>
              <a:rPr lang="en-US" dirty="0"/>
              <a:t>• koinonia groups established after Lay Witness Missions, which is a spiritual growth  model;</a:t>
            </a:r>
          </a:p>
          <a:p>
            <a:r>
              <a:rPr lang="en-US" dirty="0"/>
              <a:t>• other types that the participants may be able to name.</a:t>
            </a:r>
          </a:p>
          <a:p>
            <a:endParaRPr lang="en-US" dirty="0"/>
          </a:p>
          <a:p>
            <a:r>
              <a:rPr lang="en-US" dirty="0"/>
              <a:t>Now  divide the group into smaller subgroups of 3 or 4 participants. Have each subgroup prepare a list of items that  would need to be considered to initiate a new small group (or groups) in a local congregation. (Help them think of such things as setting goals, choosing leaders, strategies for recruitment, and so forth.)  If time is available, you may want to allow extra time for the subgroups to develop a plan that  might actually be used when they return to their home churches.</a:t>
            </a:r>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63</a:t>
            </a:fld>
            <a:endParaRPr lang="en-US" dirty="0"/>
          </a:p>
        </p:txBody>
      </p:sp>
    </p:spTree>
    <p:extLst>
      <p:ext uri="{BB962C8B-B14F-4D97-AF65-F5344CB8AC3E}">
        <p14:creationId xmlns:p14="http://schemas.microsoft.com/office/powerpoint/2010/main" val="62607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64</a:t>
            </a:fld>
            <a:endParaRPr lang="en-US" dirty="0"/>
          </a:p>
        </p:txBody>
      </p:sp>
    </p:spTree>
    <p:extLst>
      <p:ext uri="{BB962C8B-B14F-4D97-AF65-F5344CB8AC3E}">
        <p14:creationId xmlns:p14="http://schemas.microsoft.com/office/powerpoint/2010/main" val="35777622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Sometimes gifts are discovered by learning about ministries, just as ministries may originate from the gifts. Ask the participants if they know anyone who has been activated by discovering a ministry—for example, on a mission trip. Make  a list of their answers on newsprint or a chalkboard.</a:t>
            </a:r>
          </a:p>
          <a:p>
            <a:pPr marL="0" indent="0">
              <a:buFont typeface="Arial" panose="020B0604020202020204" pitchFamily="34" charset="0"/>
              <a:buNone/>
            </a:pPr>
            <a:r>
              <a:rPr lang="en-US" dirty="0"/>
              <a:t>Turn to the list of ministries on page 60 in the text. Ask:</a:t>
            </a:r>
          </a:p>
          <a:p>
            <a:pPr marL="0" indent="0">
              <a:buFont typeface="Arial" panose="020B0604020202020204" pitchFamily="34" charset="0"/>
              <a:buNone/>
            </a:pPr>
            <a:r>
              <a:rPr lang="en-US" dirty="0"/>
              <a:t>• Does this listing provide an adequate summary of the mission of the church?  If not, add any ministries that you feel are omitted.</a:t>
            </a:r>
          </a:p>
          <a:p>
            <a:pPr marL="0" indent="0">
              <a:buFont typeface="Arial" panose="020B0604020202020204" pitchFamily="34" charset="0"/>
              <a:buNone/>
            </a:pPr>
            <a:r>
              <a:rPr lang="en-US" dirty="0"/>
              <a:t>• Recall your church organization. Which of all these ministries does it include?</a:t>
            </a:r>
          </a:p>
          <a:p>
            <a:pPr marL="0" indent="0">
              <a:buFont typeface="Arial" panose="020B0604020202020204" pitchFamily="34" charset="0"/>
              <a:buNone/>
            </a:pPr>
            <a:r>
              <a:rPr lang="en-US" dirty="0"/>
              <a:t>• What should be added to the ministry of your local congregation to make it more representative of total ministry?</a:t>
            </a:r>
          </a:p>
          <a:p>
            <a:pPr marL="0" indent="0">
              <a:buFont typeface="Arial" panose="020B0604020202020204" pitchFamily="34" charset="0"/>
              <a:buNone/>
            </a:pPr>
            <a:r>
              <a:rPr lang="en-US" dirty="0"/>
              <a:t>• Are there people in your congregation who feel called to these ministries but do not feel included in the church?</a:t>
            </a: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10"/>
          </p:nvPr>
        </p:nvSpPr>
        <p:spPr/>
        <p:txBody>
          <a:bodyPr/>
          <a:lstStyle/>
          <a:p>
            <a:fld id="{63975701-D5C0-49A0-9886-ACC7E0912FC9}" type="slidenum">
              <a:rPr lang="en-US" smtClean="0"/>
              <a:t>65</a:t>
            </a:fld>
            <a:endParaRPr lang="en-US" dirty="0"/>
          </a:p>
        </p:txBody>
      </p:sp>
    </p:spTree>
    <p:extLst>
      <p:ext uri="{BB962C8B-B14F-4D97-AF65-F5344CB8AC3E}">
        <p14:creationId xmlns:p14="http://schemas.microsoft.com/office/powerpoint/2010/main" val="20448232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pages 70-73 in the text. Remind participants that ministry is not only what happens within the body of Christ but what we do every day in all areas of our lives– at home, at work, in our communities, and in the world.  Have the participants list their gifts that could be used in these areas of ministry and share them in small groups.</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66</a:t>
            </a:fld>
            <a:endParaRPr lang="en-US" dirty="0"/>
          </a:p>
        </p:txBody>
      </p:sp>
    </p:spTree>
    <p:extLst>
      <p:ext uri="{BB962C8B-B14F-4D97-AF65-F5344CB8AC3E}">
        <p14:creationId xmlns:p14="http://schemas.microsoft.com/office/powerpoint/2010/main" val="3353398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Missional church is described as a body of people who have been sent on mission and then gather in community for worship, encouragement, and teaching from the Word. This gathering supplements what they are feeding themselves throughout the week and strengthens them for their mission. A missional church is not attractional, developing  programming that may entice people to attend, but rather the body of Christ at work in the world as disciples.</a:t>
            </a:r>
          </a:p>
          <a:p>
            <a:endParaRPr lang="en-US" dirty="0"/>
          </a:p>
          <a:p>
            <a:r>
              <a:rPr lang="en-US" dirty="0"/>
              <a:t>Discuss what the term "missional church" means. How are we as United Methodists missional in the practice of our faith?</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67</a:t>
            </a:fld>
            <a:endParaRPr lang="en-US" dirty="0"/>
          </a:p>
        </p:txBody>
      </p:sp>
    </p:spTree>
    <p:extLst>
      <p:ext uri="{BB962C8B-B14F-4D97-AF65-F5344CB8AC3E}">
        <p14:creationId xmlns:p14="http://schemas.microsoft.com/office/powerpoint/2010/main" val="33185713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Luke 10:1-3:</a:t>
            </a:r>
          </a:p>
          <a:p>
            <a:r>
              <a:rPr lang="en-US" dirty="0"/>
              <a:t>“After these things, the Lord commissioned seventy-two others and sent them on ahead in pairs to every city and place he was about to go. He said to them, ‘The harvest is bigger than you can imagine, but there are few workers. Therefore plead with the Lord of the harvest to send out workers for his harvest. Go! Be warned, though, that I’m sending you out as lambs among wolves.’”—Luke 10:1-3 (CEB)</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68</a:t>
            </a:fld>
            <a:endParaRPr lang="en-US" dirty="0"/>
          </a:p>
        </p:txBody>
      </p:sp>
    </p:spTree>
    <p:extLst>
      <p:ext uri="{BB962C8B-B14F-4D97-AF65-F5344CB8AC3E}">
        <p14:creationId xmlns:p14="http://schemas.microsoft.com/office/powerpoint/2010/main" val="18887959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pray together:</a:t>
            </a:r>
          </a:p>
          <a:p>
            <a:r>
              <a:rPr lang="en-US" dirty="0"/>
              <a:t>Lord Jesus, as you sent out the seventy-two, send us also. As laborers of the harvest, may we spread the good news of your love and salvation as we go along our journey. Amen.</a:t>
            </a:r>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69</a:t>
            </a:fld>
            <a:endParaRPr lang="en-US" dirty="0"/>
          </a:p>
        </p:txBody>
      </p:sp>
    </p:spTree>
    <p:extLst>
      <p:ext uri="{BB962C8B-B14F-4D97-AF65-F5344CB8AC3E}">
        <p14:creationId xmlns:p14="http://schemas.microsoft.com/office/powerpoint/2010/main" val="9660117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2DC8A365-D653-43CE-BCA2-958B82546DD9}" type="slidenum">
              <a:rPr lang="en-US" smtClean="0"/>
              <a:pPr>
                <a:defRPr/>
              </a:pPr>
              <a:t>70</a:t>
            </a:fld>
            <a:endParaRPr lang="en-US" dirty="0"/>
          </a:p>
        </p:txBody>
      </p:sp>
    </p:spTree>
    <p:extLst>
      <p:ext uri="{BB962C8B-B14F-4D97-AF65-F5344CB8AC3E}">
        <p14:creationId xmlns:p14="http://schemas.microsoft.com/office/powerpoint/2010/main" val="34298463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DM-PPT-MAINBackgroun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pic>
        <p:nvPicPr>
          <p:cNvPr id="8" name="Picture 1" descr="DM-PPT-Footer.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521200"/>
            <a:ext cx="9144000" cy="63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hasCustomPrompt="1"/>
          </p:nvPr>
        </p:nvSpPr>
        <p:spPr>
          <a:xfrm>
            <a:off x="685800" y="2720892"/>
            <a:ext cx="8315624" cy="1102519"/>
          </a:xfrm>
        </p:spPr>
        <p:txBody>
          <a:bodyPr/>
          <a:lstStyle>
            <a:lvl1pPr algn="l">
              <a:defRPr sz="4000">
                <a:solidFill>
                  <a:schemeClr val="bg1"/>
                </a:solidFill>
                <a:effectLst>
                  <a:outerShdw blurRad="50800" dist="38100" dir="2700000" algn="tl" rotWithShape="0">
                    <a:prstClr val="black">
                      <a:alpha val="40000"/>
                    </a:prstClr>
                  </a:outerShdw>
                </a:effectLst>
                <a:latin typeface="Arial"/>
                <a:cs typeface="Arial"/>
              </a:defRPr>
            </a:lvl1pPr>
          </a:lstStyle>
          <a:p>
            <a:r>
              <a:rPr lang="en-US" dirty="0"/>
              <a:t>CLICK TO EDIT MASTER TITLE</a:t>
            </a:r>
          </a:p>
        </p:txBody>
      </p:sp>
      <p:sp>
        <p:nvSpPr>
          <p:cNvPr id="3" name="Subtitle 2"/>
          <p:cNvSpPr>
            <a:spLocks noGrp="1"/>
          </p:cNvSpPr>
          <p:nvPr>
            <p:ph type="subTitle" idx="1"/>
          </p:nvPr>
        </p:nvSpPr>
        <p:spPr>
          <a:xfrm>
            <a:off x="685800" y="3696688"/>
            <a:ext cx="6400800" cy="613329"/>
          </a:xfrm>
        </p:spPr>
        <p:txBody>
          <a:bodyPr/>
          <a:lstStyle>
            <a:lvl1pPr marL="0" indent="0" algn="l">
              <a:buNone/>
              <a:defRPr>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933696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M-Flam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28013" y="1889125"/>
            <a:ext cx="915987" cy="324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descr="DM-PPT-Footer.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511675"/>
            <a:ext cx="9144000" cy="63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Arial"/>
                <a:cs typeface="Arial"/>
              </a:defRPr>
            </a:lvl1pPr>
          </a:lstStyle>
          <a:p>
            <a:r>
              <a:rPr lang="en-US"/>
              <a:t>Click to edit Master title style</a:t>
            </a:r>
          </a:p>
        </p:txBody>
      </p:sp>
      <p:sp>
        <p:nvSpPr>
          <p:cNvPr id="3" name="Content Placeholder 2"/>
          <p:cNvSpPr>
            <a:spLocks noGrp="1"/>
          </p:cNvSpPr>
          <p:nvPr>
            <p:ph idx="1"/>
          </p:nvPr>
        </p:nvSpPr>
        <p:spPr>
          <a:xfrm>
            <a:off x="457200" y="1200150"/>
            <a:ext cx="8229600" cy="3311525"/>
          </a:xfrm>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5260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40F610F-CD4F-9B49-A739-094BC9C872AE}" type="datetimeFigureOut">
              <a:rPr lang="en-US"/>
              <a:pPr>
                <a:defRPr/>
              </a:pPr>
              <a:t>4/3/2018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30195D5-57A2-4D43-BE45-BE1F4C321699}" type="slidenum">
              <a:rPr lang="en-US"/>
              <a:pPr>
                <a:defRPr/>
              </a:pPr>
              <a:t>‹#›</a:t>
            </a:fld>
            <a:endParaRPr lang="en-US" dirty="0"/>
          </a:p>
        </p:txBody>
      </p:sp>
    </p:spTree>
    <p:extLst>
      <p:ext uri="{BB962C8B-B14F-4D97-AF65-F5344CB8AC3E}">
        <p14:creationId xmlns:p14="http://schemas.microsoft.com/office/powerpoint/2010/main" val="2855870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8DE55AD-564B-0B4A-867E-20E29CB7CE82}" type="datetimeFigureOut">
              <a:rPr lang="en-US"/>
              <a:pPr>
                <a:defRPr/>
              </a:pPr>
              <a:t>4/3/2018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4D9B07C-3888-5844-9D49-EFD0964508B3}" type="slidenum">
              <a:rPr lang="en-US"/>
              <a:pPr>
                <a:defRPr/>
              </a:pPr>
              <a:t>‹#›</a:t>
            </a:fld>
            <a:endParaRPr lang="en-US" dirty="0"/>
          </a:p>
        </p:txBody>
      </p:sp>
    </p:spTree>
    <p:extLst>
      <p:ext uri="{BB962C8B-B14F-4D97-AF65-F5344CB8AC3E}">
        <p14:creationId xmlns:p14="http://schemas.microsoft.com/office/powerpoint/2010/main" val="1394259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CD876F2-ACA1-BB46-A415-E997875AE261}" type="datetimeFigureOut">
              <a:rPr lang="en-US"/>
              <a:pPr>
                <a:defRPr/>
              </a:pPr>
              <a:t>4/3/2018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4557B50-60AD-6C4E-B594-92A9DA80CDDE}" type="slidenum">
              <a:rPr lang="en-US"/>
              <a:pPr>
                <a:defRPr/>
              </a:pPr>
              <a:t>‹#›</a:t>
            </a:fld>
            <a:endParaRPr lang="en-US" dirty="0"/>
          </a:p>
        </p:txBody>
      </p:sp>
    </p:spTree>
    <p:extLst>
      <p:ext uri="{BB962C8B-B14F-4D97-AF65-F5344CB8AC3E}">
        <p14:creationId xmlns:p14="http://schemas.microsoft.com/office/powerpoint/2010/main" val="2786699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24ECC91-67E0-F444-86FD-AB67C9865006}" type="datetimeFigureOut">
              <a:rPr lang="en-US"/>
              <a:pPr>
                <a:defRPr/>
              </a:pPr>
              <a:t>4/3/2018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ABC9F9F3-FD22-6744-9DAD-4D943ED402DC}" type="slidenum">
              <a:rPr lang="en-US"/>
              <a:pPr>
                <a:defRPr/>
              </a:pPr>
              <a:t>‹#›</a:t>
            </a:fld>
            <a:endParaRPr lang="en-US" dirty="0"/>
          </a:p>
        </p:txBody>
      </p:sp>
    </p:spTree>
    <p:extLst>
      <p:ext uri="{BB962C8B-B14F-4D97-AF65-F5344CB8AC3E}">
        <p14:creationId xmlns:p14="http://schemas.microsoft.com/office/powerpoint/2010/main" val="59402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4005D13-EBFF-F64B-9E75-4E0E7F2A98AF}" type="datetimeFigureOut">
              <a:rPr lang="en-US"/>
              <a:pPr>
                <a:defRPr/>
              </a:pPr>
              <a:t>4/3/2018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82AC77E7-D1D0-EA46-ADD9-BFDAEB75FC14}" type="slidenum">
              <a:rPr lang="en-US"/>
              <a:pPr>
                <a:defRPr/>
              </a:pPr>
              <a:t>‹#›</a:t>
            </a:fld>
            <a:endParaRPr lang="en-US" dirty="0"/>
          </a:p>
        </p:txBody>
      </p:sp>
    </p:spTree>
    <p:extLst>
      <p:ext uri="{BB962C8B-B14F-4D97-AF65-F5344CB8AC3E}">
        <p14:creationId xmlns:p14="http://schemas.microsoft.com/office/powerpoint/2010/main" val="2580070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4B1C851E-6075-1B4C-B110-9B5DBCF42D7F}" type="datetimeFigureOut">
              <a:rPr lang="en-US"/>
              <a:pPr>
                <a:defRPr/>
              </a:pPr>
              <a:t>4/3/2018</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25997254-D52E-8147-8E26-C70339846F50}" type="slidenum">
              <a:rPr lang="en-US"/>
              <a:pPr>
                <a:defRPr/>
              </a:pPr>
              <a:t>‹#›</a:t>
            </a:fld>
            <a:endParaRPr lang="en-US" dirty="0">
              <a:solidFill>
                <a:schemeClr val="accent3">
                  <a:shade val="75000"/>
                </a:schemeClr>
              </a:solidFill>
            </a:endParaRPr>
          </a:p>
        </p:txBody>
      </p:sp>
    </p:spTree>
    <p:extLst>
      <p:ext uri="{BB962C8B-B14F-4D97-AF65-F5344CB8AC3E}">
        <p14:creationId xmlns:p14="http://schemas.microsoft.com/office/powerpoint/2010/main" val="262419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094341F-8082-AF42-9F01-87FEBFF2D0A1}" type="datetimeFigureOut">
              <a:rPr lang="en-US"/>
              <a:pPr>
                <a:defRPr/>
              </a:pPr>
              <a:t>4/3/2018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B482943-19AB-0D4D-AFF9-C952AC15C830}" type="slidenum">
              <a:rPr lang="en-US"/>
              <a:pPr>
                <a:defRPr/>
              </a:pPr>
              <a:t>‹#›</a:t>
            </a:fld>
            <a:endParaRPr lang="en-US" dirty="0"/>
          </a:p>
        </p:txBody>
      </p:sp>
    </p:spTree>
    <p:extLst>
      <p:ext uri="{BB962C8B-B14F-4D97-AF65-F5344CB8AC3E}">
        <p14:creationId xmlns:p14="http://schemas.microsoft.com/office/powerpoint/2010/main" val="130325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6FEF78C-0FD8-3542-931A-0625C8730463}" type="datetimeFigureOut">
              <a:rPr lang="en-US"/>
              <a:pPr>
                <a:defRPr/>
              </a:pPr>
              <a:t>4/3/2018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0CB310A-D103-3841-A4E0-7E8C30C10194}" type="slidenum">
              <a:rPr lang="en-US"/>
              <a:pPr>
                <a:defRPr/>
              </a:pPr>
              <a:t>‹#›</a:t>
            </a:fld>
            <a:endParaRPr lang="en-US" dirty="0"/>
          </a:p>
        </p:txBody>
      </p:sp>
    </p:spTree>
    <p:extLst>
      <p:ext uri="{BB962C8B-B14F-4D97-AF65-F5344CB8AC3E}">
        <p14:creationId xmlns:p14="http://schemas.microsoft.com/office/powerpoint/2010/main" val="350197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3C0BE0-1DC5-7841-B111-93B0C540FBB9}" type="datetimeFigureOut">
              <a:rPr lang="en-US"/>
              <a:pPr>
                <a:defRPr/>
              </a:pPr>
              <a:t>4/3/2018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244FEB5-3765-8941-8EDF-0364762140C0}" type="slidenum">
              <a:rPr lang="en-US"/>
              <a:pPr>
                <a:defRPr/>
              </a:pPr>
              <a:t>‹#›</a:t>
            </a:fld>
            <a:endParaRPr lang="en-US" dirty="0"/>
          </a:p>
        </p:txBody>
      </p:sp>
    </p:spTree>
    <p:extLst>
      <p:ext uri="{BB962C8B-B14F-4D97-AF65-F5344CB8AC3E}">
        <p14:creationId xmlns:p14="http://schemas.microsoft.com/office/powerpoint/2010/main" val="4096510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72648CD3-B094-C246-B106-F9B2C240535C}" type="datetimeFigureOut">
              <a:rPr lang="en-US"/>
              <a:pPr>
                <a:defRPr/>
              </a:pPr>
              <a:t>4/3/2018</a:t>
            </a:fld>
            <a:endParaRPr lang="en-US" dirty="0"/>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dirty="0"/>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548EACC6-F5F4-BA4A-A44A-854DE4CBD03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93468" r:id="rId1"/>
    <p:sldLayoutId id="2147493469" r:id="rId2"/>
    <p:sldLayoutId id="2147493470" r:id="rId3"/>
    <p:sldLayoutId id="2147493471" r:id="rId4"/>
    <p:sldLayoutId id="2147493472" r:id="rId5"/>
    <p:sldLayoutId id="2147493473" r:id="rId6"/>
    <p:sldLayoutId id="2147493474" r:id="rId7"/>
    <p:sldLayoutId id="2147493478" r:id="rId8"/>
    <p:sldLayoutId id="2147493475" r:id="rId9"/>
    <p:sldLayoutId id="2147493476" r:id="rId10"/>
    <p:sldLayoutId id="2147493477" r:id="rId11"/>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microsoft.com/office/2007/relationships/hdphoto" Target="../media/hdphoto2.wdp"/></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microsoft.com/office/2007/relationships/hdphoto" Target="../media/hdphoto2.wdp"/></Relationships>
</file>

<file path=ppt/slides/_rels/slide5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074" name="Picture 1" descr="DM-PPT-Foot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521200"/>
            <a:ext cx="9144000" cy="63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 name="Group 3"/>
          <p:cNvGrpSpPr/>
          <p:nvPr/>
        </p:nvGrpSpPr>
        <p:grpSpPr>
          <a:xfrm>
            <a:off x="0" y="0"/>
            <a:ext cx="9144000" cy="4596653"/>
            <a:chOff x="0" y="0"/>
            <a:chExt cx="9144000" cy="4596653"/>
          </a:xfrm>
        </p:grpSpPr>
        <p:pic>
          <p:nvPicPr>
            <p:cNvPr id="2" name="Picture 1">
              <a:extLst>
                <a:ext uri="{FF2B5EF4-FFF2-40B4-BE49-F238E27FC236}">
                  <a16:creationId xmlns:a16="http://schemas.microsoft.com/office/drawing/2014/main" id="{A2D25C1B-20E8-4FF9-8352-328797581CFD}"/>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Lst>
            </a:blip>
            <a:stretch>
              <a:fillRect/>
            </a:stretch>
          </p:blipFill>
          <p:spPr>
            <a:xfrm>
              <a:off x="0" y="0"/>
              <a:ext cx="9144000" cy="4596653"/>
            </a:xfrm>
            <a:prstGeom prst="rect">
              <a:avLst/>
            </a:prstGeom>
            <a:ln>
              <a:noFill/>
            </a:ln>
          </p:spPr>
        </p:pic>
        <p:sp>
          <p:nvSpPr>
            <p:cNvPr id="5" name="Rectangle 4"/>
            <p:cNvSpPr/>
            <p:nvPr/>
          </p:nvSpPr>
          <p:spPr>
            <a:xfrm>
              <a:off x="81023" y="2464620"/>
              <a:ext cx="6296628" cy="1274195"/>
            </a:xfrm>
            <a:prstGeom prst="rect">
              <a:avLst/>
            </a:prstGeom>
            <a:ln>
              <a:noFill/>
            </a:ln>
            <a:effectLst>
              <a:outerShdw blurRad="82550" dist="38100" dir="2700000" algn="tl" rotWithShape="0">
                <a:srgbClr val="000000">
                  <a:alpha val="25000"/>
                </a:srgbClr>
              </a:outerShdw>
            </a:effectLst>
          </p:spPr>
          <p:txBody>
            <a:bodyPr wrap="square">
              <a:spAutoFit/>
            </a:bodyPr>
            <a:lstStyle/>
            <a:p>
              <a:pPr fontAlgn="auto">
                <a:lnSpc>
                  <a:spcPct val="80000"/>
                </a:lnSpc>
                <a:spcBef>
                  <a:spcPts val="0"/>
                </a:spcBef>
                <a:spcAft>
                  <a:spcPts val="0"/>
                </a:spcAft>
                <a:defRPr/>
              </a:pPr>
              <a:r>
                <a:rPr lang="en-US" sz="4800" dirty="0">
                  <a:latin typeface="Arial"/>
                  <a:ea typeface="+mn-ea"/>
                  <a:cs typeface="Arial"/>
                </a:rPr>
                <a:t>DISCOVER YOUR SPIRITUAL GIFTS</a:t>
              </a:r>
            </a:p>
          </p:txBody>
        </p:sp>
        <p:pic>
          <p:nvPicPr>
            <p:cNvPr id="3" name="Picture 2">
              <a:extLst>
                <a:ext uri="{FF2B5EF4-FFF2-40B4-BE49-F238E27FC236}">
                  <a16:creationId xmlns:a16="http://schemas.microsoft.com/office/drawing/2014/main" id="{E46274E0-2DFF-4258-B44B-6D952C021861}"/>
                </a:ext>
              </a:extLst>
            </p:cNvPr>
            <p:cNvPicPr>
              <a:picLocks noChangeAspect="1"/>
            </p:cNvPicPr>
            <p:nvPr/>
          </p:nvPicPr>
          <p:blipFill>
            <a:blip r:embed="rId6"/>
            <a:stretch>
              <a:fillRect/>
            </a:stretch>
          </p:blipFill>
          <p:spPr>
            <a:xfrm>
              <a:off x="259257" y="281572"/>
              <a:ext cx="1464329" cy="1400663"/>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66320-7DF5-475A-B560-465FCBEB309C}"/>
              </a:ext>
            </a:extLst>
          </p:cNvPr>
          <p:cNvSpPr>
            <a:spLocks noGrp="1"/>
          </p:cNvSpPr>
          <p:nvPr>
            <p:ph type="title"/>
          </p:nvPr>
        </p:nvSpPr>
        <p:spPr>
          <a:xfrm>
            <a:off x="457200" y="21703"/>
            <a:ext cx="7772400" cy="580181"/>
          </a:xfrm>
        </p:spPr>
        <p:txBody>
          <a:bodyPr/>
          <a:lstStyle/>
          <a:p>
            <a:r>
              <a:rPr lang="en-US" sz="2800" b="1" dirty="0"/>
              <a:t>Course Goals</a:t>
            </a:r>
          </a:p>
        </p:txBody>
      </p:sp>
      <p:sp>
        <p:nvSpPr>
          <p:cNvPr id="3" name="Content Placeholder 2">
            <a:extLst>
              <a:ext uri="{FF2B5EF4-FFF2-40B4-BE49-F238E27FC236}">
                <a16:creationId xmlns:a16="http://schemas.microsoft.com/office/drawing/2014/main" id="{61D41791-9324-45AF-ABAB-60CD7EBBFB19}"/>
              </a:ext>
            </a:extLst>
          </p:cNvPr>
          <p:cNvSpPr>
            <a:spLocks noGrp="1"/>
          </p:cNvSpPr>
          <p:nvPr>
            <p:ph idx="1"/>
          </p:nvPr>
        </p:nvSpPr>
        <p:spPr>
          <a:xfrm>
            <a:off x="104172" y="557755"/>
            <a:ext cx="8889357" cy="4027989"/>
          </a:xfrm>
        </p:spPr>
        <p:txBody>
          <a:bodyPr>
            <a:normAutofit fontScale="85000" lnSpcReduction="20000"/>
          </a:bodyPr>
          <a:lstStyle/>
          <a:p>
            <a:r>
              <a:rPr lang="en-US" sz="3000" dirty="0"/>
              <a:t>Have a greater knowledge and understanding of relevant biblical material</a:t>
            </a:r>
          </a:p>
          <a:p>
            <a:r>
              <a:rPr lang="en-US" sz="3000" dirty="0"/>
              <a:t>Know to work cooperatively with others</a:t>
            </a:r>
          </a:p>
          <a:p>
            <a:r>
              <a:rPr lang="en-US" sz="3000" dirty="0"/>
              <a:t>Know how to develop mutual goals and the procedures for accomplishing them</a:t>
            </a:r>
          </a:p>
          <a:p>
            <a:r>
              <a:rPr lang="en-US" sz="3000" dirty="0"/>
              <a:t>Have a greater understanding of the church and its ministry needs</a:t>
            </a:r>
          </a:p>
          <a:p>
            <a:r>
              <a:rPr lang="en-US" sz="3000" dirty="0"/>
              <a:t>Know what it means to be a minister and to do the work of Christ in the church and in the world</a:t>
            </a:r>
          </a:p>
          <a:p>
            <a:r>
              <a:rPr lang="en-US" sz="3000" dirty="0"/>
              <a:t>Feel better equipped to lead others in exploring and using their gifts</a:t>
            </a:r>
          </a:p>
          <a:p>
            <a:endParaRPr lang="en-US" dirty="0"/>
          </a:p>
        </p:txBody>
      </p:sp>
    </p:spTree>
    <p:extLst>
      <p:ext uri="{BB962C8B-B14F-4D97-AF65-F5344CB8AC3E}">
        <p14:creationId xmlns:p14="http://schemas.microsoft.com/office/powerpoint/2010/main" val="258847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73593F-039A-40C1-9903-38561E40735A}"/>
              </a:ext>
            </a:extLst>
          </p:cNvPr>
          <p:cNvPicPr>
            <a:picLocks noChangeAspect="1"/>
          </p:cNvPicPr>
          <p:nvPr/>
        </p:nvPicPr>
        <p:blipFill>
          <a:blip r:embed="rId3"/>
          <a:stretch>
            <a:fillRect/>
          </a:stretch>
        </p:blipFill>
        <p:spPr>
          <a:xfrm>
            <a:off x="0" y="0"/>
            <a:ext cx="9144000" cy="4596383"/>
          </a:xfrm>
          <a:prstGeom prst="rect">
            <a:avLst/>
          </a:prstGeom>
        </p:spPr>
      </p:pic>
      <p:sp>
        <p:nvSpPr>
          <p:cNvPr id="5122" name="Rectangle 2"/>
          <p:cNvSpPr>
            <a:spLocks noGrp="1" noChangeArrowheads="1"/>
          </p:cNvSpPr>
          <p:nvPr>
            <p:ph type="title"/>
          </p:nvPr>
        </p:nvSpPr>
        <p:spPr>
          <a:xfrm>
            <a:off x="341454" y="2558929"/>
            <a:ext cx="5017625" cy="857250"/>
          </a:xfrm>
        </p:spPr>
        <p:txBody>
          <a:bodyPr>
            <a:normAutofit/>
          </a:bodyPr>
          <a:lstStyle/>
          <a:p>
            <a:pPr eaLnBrk="1" hangingPunct="1"/>
            <a:r>
              <a:rPr lang="en-US" sz="4950" dirty="0">
                <a:latin typeface="Arial Black" pitchFamily="34" charset="0"/>
              </a:rPr>
              <a:t>Introductions</a:t>
            </a:r>
          </a:p>
        </p:txBody>
      </p:sp>
    </p:spTree>
    <p:extLst>
      <p:ext uri="{BB962C8B-B14F-4D97-AF65-F5344CB8AC3E}">
        <p14:creationId xmlns:p14="http://schemas.microsoft.com/office/powerpoint/2010/main" val="2712484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6FF429-66A0-4E66-9F2C-F168BC6F6834}"/>
              </a:ext>
            </a:extLst>
          </p:cNvPr>
          <p:cNvPicPr>
            <a:picLocks noChangeAspect="1"/>
          </p:cNvPicPr>
          <p:nvPr/>
        </p:nvPicPr>
        <p:blipFill>
          <a:blip r:embed="rId3">
            <a:extLst>
              <a:ext uri="{BEBA8EAE-BF5A-486C-A8C5-ECC9F3942E4B}">
                <a14:imgProps xmlns:a14="http://schemas.microsoft.com/office/drawing/2010/main">
                  <a14:imgLayer r:embed="rId4">
                    <a14:imgEffect>
                      <a14:artisticPencilSketch/>
                    </a14:imgEffect>
                  </a14:imgLayer>
                </a14:imgProps>
              </a:ext>
            </a:extLst>
          </a:blip>
          <a:stretch>
            <a:fillRect/>
          </a:stretch>
        </p:blipFill>
        <p:spPr>
          <a:xfrm>
            <a:off x="3724268" y="699502"/>
            <a:ext cx="5431305" cy="3768326"/>
          </a:xfrm>
          <a:prstGeom prst="rect">
            <a:avLst/>
          </a:prstGeom>
        </p:spPr>
      </p:pic>
      <p:sp>
        <p:nvSpPr>
          <p:cNvPr id="6" name="Title 5">
            <a:extLst>
              <a:ext uri="{FF2B5EF4-FFF2-40B4-BE49-F238E27FC236}">
                <a16:creationId xmlns:a16="http://schemas.microsoft.com/office/drawing/2014/main" id="{5D86C50D-0E3F-4961-BE47-A5C3FF2F68E2}"/>
              </a:ext>
            </a:extLst>
          </p:cNvPr>
          <p:cNvSpPr>
            <a:spLocks noGrp="1"/>
          </p:cNvSpPr>
          <p:nvPr>
            <p:ph type="title"/>
          </p:nvPr>
        </p:nvSpPr>
        <p:spPr>
          <a:xfrm>
            <a:off x="208344" y="580995"/>
            <a:ext cx="8229600" cy="857250"/>
          </a:xfrm>
        </p:spPr>
        <p:txBody>
          <a:bodyPr/>
          <a:lstStyle/>
          <a:p>
            <a:pPr algn="l"/>
            <a:r>
              <a:rPr lang="en-US" b="1" dirty="0">
                <a:solidFill>
                  <a:srgbClr val="C00000"/>
                </a:solidFill>
              </a:rPr>
              <a:t>Session 1: </a:t>
            </a:r>
            <a:br>
              <a:rPr lang="en-US" dirty="0"/>
            </a:br>
            <a:r>
              <a:rPr lang="en-US" sz="3600" b="1" dirty="0"/>
              <a:t>God’s Intention for Us</a:t>
            </a:r>
            <a:br>
              <a:rPr lang="en-US" dirty="0"/>
            </a:br>
            <a:endParaRPr lang="en-US" dirty="0"/>
          </a:p>
        </p:txBody>
      </p:sp>
      <p:sp>
        <p:nvSpPr>
          <p:cNvPr id="9" name="TextBox 8">
            <a:extLst>
              <a:ext uri="{FF2B5EF4-FFF2-40B4-BE49-F238E27FC236}">
                <a16:creationId xmlns:a16="http://schemas.microsoft.com/office/drawing/2014/main" id="{825BFC6E-1C99-411F-BD43-C9442567C9F7}"/>
              </a:ext>
            </a:extLst>
          </p:cNvPr>
          <p:cNvSpPr txBox="1"/>
          <p:nvPr/>
        </p:nvSpPr>
        <p:spPr>
          <a:xfrm>
            <a:off x="208344" y="1482676"/>
            <a:ext cx="5764192" cy="2677656"/>
          </a:xfrm>
          <a:prstGeom prst="rect">
            <a:avLst/>
          </a:prstGeom>
          <a:noFill/>
        </p:spPr>
        <p:txBody>
          <a:bodyPr wrap="square" rtlCol="0">
            <a:spAutoFit/>
          </a:bodyPr>
          <a:lstStyle/>
          <a:p>
            <a:pPr marL="457200" indent="-457200">
              <a:buFont typeface="Arial" panose="020B0604020202020204" pitchFamily="34" charset="0"/>
              <a:buChar char="•"/>
            </a:pPr>
            <a:r>
              <a:rPr lang="en-US" sz="2800" b="1" dirty="0"/>
              <a:t>Discuss the call of God on our lives</a:t>
            </a:r>
          </a:p>
          <a:p>
            <a:pPr marL="457200" indent="-457200">
              <a:buFont typeface="Arial" panose="020B0604020202020204" pitchFamily="34" charset="0"/>
              <a:buChar char="•"/>
            </a:pPr>
            <a:r>
              <a:rPr lang="en-US" sz="2800" b="1" dirty="0"/>
              <a:t>Describe the meaning of spiritual gifts</a:t>
            </a:r>
          </a:p>
          <a:p>
            <a:pPr marL="457200" indent="-457200">
              <a:buFont typeface="Arial" panose="020B0604020202020204" pitchFamily="34" charset="0"/>
              <a:buChar char="•"/>
            </a:pPr>
            <a:r>
              <a:rPr lang="en-US" sz="2800" b="1" dirty="0"/>
              <a:t>Discuss the purpose of spiritual gifts</a:t>
            </a:r>
          </a:p>
          <a:p>
            <a:pPr marL="457200" indent="-457200">
              <a:buFont typeface="Arial" panose="020B0604020202020204" pitchFamily="34" charset="0"/>
              <a:buChar char="•"/>
            </a:pPr>
            <a:r>
              <a:rPr lang="en-US" sz="2800" b="1" dirty="0"/>
              <a:t>Contrast spiritual gifts with talents</a:t>
            </a:r>
          </a:p>
        </p:txBody>
      </p:sp>
    </p:spTree>
    <p:extLst>
      <p:ext uri="{BB962C8B-B14F-4D97-AF65-F5344CB8AC3E}">
        <p14:creationId xmlns:p14="http://schemas.microsoft.com/office/powerpoint/2010/main" val="1605884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1124" y="0"/>
            <a:ext cx="3622877"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0" name="Rectangle 2"/>
          <p:cNvSpPr>
            <a:spLocks noGrp="1" noChangeArrowheads="1"/>
          </p:cNvSpPr>
          <p:nvPr>
            <p:ph type="title"/>
          </p:nvPr>
        </p:nvSpPr>
        <p:spPr>
          <a:xfrm>
            <a:off x="5920034" y="287627"/>
            <a:ext cx="2825056" cy="411480"/>
          </a:xfrm>
        </p:spPr>
        <p:txBody>
          <a:bodyPr>
            <a:noAutofit/>
          </a:bodyPr>
          <a:lstStyle/>
          <a:p>
            <a:pPr eaLnBrk="1" hangingPunct="1"/>
            <a:r>
              <a:rPr lang="en-US" sz="3600" dirty="0">
                <a:solidFill>
                  <a:schemeClr val="bg1"/>
                </a:solidFill>
                <a:latin typeface="Arial Black" pitchFamily="34" charset="0"/>
              </a:rPr>
              <a:t>Devotions</a:t>
            </a:r>
          </a:p>
        </p:txBody>
      </p:sp>
      <p:sp>
        <p:nvSpPr>
          <p:cNvPr id="5" name="Content Placeholder 2">
            <a:extLst>
              <a:ext uri="{FF2B5EF4-FFF2-40B4-BE49-F238E27FC236}">
                <a16:creationId xmlns:a16="http://schemas.microsoft.com/office/drawing/2014/main" id="{CC5BC8AF-1F10-43E5-B63D-AEB05BFAF736}"/>
              </a:ext>
            </a:extLst>
          </p:cNvPr>
          <p:cNvSpPr>
            <a:spLocks noGrp="1"/>
          </p:cNvSpPr>
          <p:nvPr>
            <p:ph idx="1"/>
          </p:nvPr>
        </p:nvSpPr>
        <p:spPr>
          <a:xfrm>
            <a:off x="237280" y="287627"/>
            <a:ext cx="5283843" cy="3311525"/>
          </a:xfrm>
        </p:spPr>
        <p:txBody>
          <a:bodyPr/>
          <a:lstStyle/>
          <a:p>
            <a:pPr marL="0" indent="0">
              <a:buNone/>
            </a:pPr>
            <a:r>
              <a:rPr lang="en-US" sz="2800" dirty="0"/>
              <a:t>“But you are a chosen race, a royal priesthood, a holy nation, a people who are God’s own possession. You have become this people so that you may speak of the wonderful acts of the one who called you out of darkness into his amazing light.”—1 Peter 2:9 (CEB)</a:t>
            </a:r>
          </a:p>
        </p:txBody>
      </p:sp>
    </p:spTree>
    <p:extLst>
      <p:ext uri="{BB962C8B-B14F-4D97-AF65-F5344CB8AC3E}">
        <p14:creationId xmlns:p14="http://schemas.microsoft.com/office/powerpoint/2010/main" val="3439808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1124" y="0"/>
            <a:ext cx="3622877"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3">
            <a:extLst>
              <a:ext uri="{FF2B5EF4-FFF2-40B4-BE49-F238E27FC236}">
                <a16:creationId xmlns:a16="http://schemas.microsoft.com/office/drawing/2014/main" id="{04519552-845A-4409-B3F4-F5D34223FC68}"/>
              </a:ext>
            </a:extLst>
          </p:cNvPr>
          <p:cNvSpPr>
            <a:spLocks noGrp="1"/>
          </p:cNvSpPr>
          <p:nvPr>
            <p:ph type="title"/>
          </p:nvPr>
        </p:nvSpPr>
        <p:spPr>
          <a:xfrm>
            <a:off x="457200" y="206375"/>
            <a:ext cx="4635661" cy="857250"/>
          </a:xfrm>
        </p:spPr>
        <p:txBody>
          <a:bodyPr/>
          <a:lstStyle/>
          <a:p>
            <a:r>
              <a:rPr lang="en-US" dirty="0"/>
              <a:t>Prayer</a:t>
            </a:r>
          </a:p>
        </p:txBody>
      </p:sp>
      <p:sp>
        <p:nvSpPr>
          <p:cNvPr id="5" name="TextBox 4">
            <a:extLst>
              <a:ext uri="{FF2B5EF4-FFF2-40B4-BE49-F238E27FC236}">
                <a16:creationId xmlns:a16="http://schemas.microsoft.com/office/drawing/2014/main" id="{C9D04C3A-1C55-42BB-AECF-0A4BDF74CA0E}"/>
              </a:ext>
            </a:extLst>
          </p:cNvPr>
          <p:cNvSpPr txBox="1"/>
          <p:nvPr/>
        </p:nvSpPr>
        <p:spPr>
          <a:xfrm>
            <a:off x="295154" y="1190982"/>
            <a:ext cx="4959751" cy="2246769"/>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Dear God, the Giver of Every Gift, help us to discern our gifts so that  we may be willing instruments to do your work in the world.  Amen.</a:t>
            </a:r>
          </a:p>
        </p:txBody>
      </p:sp>
    </p:spTree>
    <p:extLst>
      <p:ext uri="{BB962C8B-B14F-4D97-AF65-F5344CB8AC3E}">
        <p14:creationId xmlns:p14="http://schemas.microsoft.com/office/powerpoint/2010/main" val="129512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5054" y="1025857"/>
            <a:ext cx="2506860" cy="411480"/>
          </a:xfrm>
        </p:spPr>
        <p:txBody>
          <a:bodyPr>
            <a:noAutofit/>
          </a:bodyPr>
          <a:lstStyle/>
          <a:p>
            <a:r>
              <a:rPr lang="en-US" sz="4800" b="1" dirty="0"/>
              <a:t>Chosen by God</a:t>
            </a:r>
          </a:p>
        </p:txBody>
      </p:sp>
      <p:pic>
        <p:nvPicPr>
          <p:cNvPr id="6" name="Content Placeholder 5">
            <a:extLst>
              <a:ext uri="{FF2B5EF4-FFF2-40B4-BE49-F238E27FC236}">
                <a16:creationId xmlns:a16="http://schemas.microsoft.com/office/drawing/2014/main" id="{062BD8F5-F90B-4C7B-85C6-0912A83BC9A1}"/>
              </a:ext>
            </a:extLst>
          </p:cNvPr>
          <p:cNvPicPr>
            <a:picLocks noGrp="1" noChangeAspect="1"/>
          </p:cNvPicPr>
          <p:nvPr>
            <p:ph idx="1"/>
          </p:nvPr>
        </p:nvPicPr>
        <p:blipFill>
          <a:blip r:embed="rId3"/>
          <a:stretch>
            <a:fillRect/>
          </a:stretch>
        </p:blipFill>
        <p:spPr>
          <a:xfrm>
            <a:off x="-15114" y="-1"/>
            <a:ext cx="5999226" cy="4525701"/>
          </a:xfrm>
        </p:spPr>
      </p:pic>
    </p:spTree>
    <p:extLst>
      <p:ext uri="{BB962C8B-B14F-4D97-AF65-F5344CB8AC3E}">
        <p14:creationId xmlns:p14="http://schemas.microsoft.com/office/powerpoint/2010/main" val="1448729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D6EEF9-3D47-433A-B905-C8BE09B030FD}"/>
              </a:ext>
            </a:extLst>
          </p:cNvPr>
          <p:cNvSpPr txBox="1"/>
          <p:nvPr/>
        </p:nvSpPr>
        <p:spPr>
          <a:xfrm>
            <a:off x="432708" y="287627"/>
            <a:ext cx="7954492" cy="4031873"/>
          </a:xfrm>
          <a:prstGeom prst="rect">
            <a:avLst/>
          </a:prstGeom>
          <a:noFill/>
        </p:spPr>
        <p:txBody>
          <a:bodyPr wrap="square" rtlCol="0">
            <a:spAutoFit/>
          </a:bodyPr>
          <a:lstStyle/>
          <a:p>
            <a:r>
              <a:rPr lang="en-US" sz="3200" b="1" dirty="0"/>
              <a:t>“You are saved by God’s grace because of your faith. This salvation is God’s gift. It’s not something you possessed. It’s not something you did that you can be proud of. Instead, we are God’s accomplishment, created in Christ Jesus to do good things. God planned for these good things to be the way that we live our lives.”—Ephesians 2:8-10 (CEB)</a:t>
            </a:r>
          </a:p>
        </p:txBody>
      </p:sp>
    </p:spTree>
    <p:extLst>
      <p:ext uri="{BB962C8B-B14F-4D97-AF65-F5344CB8AC3E}">
        <p14:creationId xmlns:p14="http://schemas.microsoft.com/office/powerpoint/2010/main" val="2263945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1C1A4D-5F74-4FCA-A7CB-AA75D0261AD7}"/>
              </a:ext>
            </a:extLst>
          </p:cNvPr>
          <p:cNvPicPr>
            <a:picLocks noChangeAspect="1"/>
          </p:cNvPicPr>
          <p:nvPr/>
        </p:nvPicPr>
        <p:blipFill>
          <a:blip r:embed="rId3"/>
          <a:stretch>
            <a:fillRect/>
          </a:stretch>
        </p:blipFill>
        <p:spPr>
          <a:xfrm>
            <a:off x="0" y="0"/>
            <a:ext cx="9144000" cy="4508118"/>
          </a:xfrm>
          <a:prstGeom prst="rect">
            <a:avLst/>
          </a:prstGeom>
        </p:spPr>
      </p:pic>
      <p:sp>
        <p:nvSpPr>
          <p:cNvPr id="2" name="Title 1"/>
          <p:cNvSpPr>
            <a:spLocks noGrp="1"/>
          </p:cNvSpPr>
          <p:nvPr>
            <p:ph type="title"/>
          </p:nvPr>
        </p:nvSpPr>
        <p:spPr>
          <a:xfrm>
            <a:off x="584521" y="3226844"/>
            <a:ext cx="2760562" cy="857250"/>
          </a:xfrm>
        </p:spPr>
        <p:txBody>
          <a:bodyPr/>
          <a:lstStyle/>
          <a:p>
            <a:r>
              <a:rPr lang="en-US" b="1" dirty="0"/>
              <a:t>BREAK</a:t>
            </a:r>
          </a:p>
        </p:txBody>
      </p:sp>
    </p:spTree>
    <p:extLst>
      <p:ext uri="{BB962C8B-B14F-4D97-AF65-F5344CB8AC3E}">
        <p14:creationId xmlns:p14="http://schemas.microsoft.com/office/powerpoint/2010/main" val="1537971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014" y="1829885"/>
            <a:ext cx="3883306" cy="857250"/>
          </a:xfrm>
        </p:spPr>
        <p:txBody>
          <a:bodyPr/>
          <a:lstStyle/>
          <a:p>
            <a:r>
              <a:rPr lang="en-US" sz="5400" b="1" dirty="0"/>
              <a:t>Reaching out to Others</a:t>
            </a:r>
          </a:p>
        </p:txBody>
      </p:sp>
      <p:pic>
        <p:nvPicPr>
          <p:cNvPr id="7" name="Picture 6">
            <a:extLst>
              <a:ext uri="{FF2B5EF4-FFF2-40B4-BE49-F238E27FC236}">
                <a16:creationId xmlns:a16="http://schemas.microsoft.com/office/drawing/2014/main" id="{A513E2D7-BFBF-41A4-8684-9F374EDFF9FD}"/>
              </a:ext>
            </a:extLst>
          </p:cNvPr>
          <p:cNvPicPr>
            <a:picLocks noChangeAspect="1"/>
          </p:cNvPicPr>
          <p:nvPr/>
        </p:nvPicPr>
        <p:blipFill>
          <a:blip r:embed="rId3"/>
          <a:stretch>
            <a:fillRect/>
          </a:stretch>
        </p:blipFill>
        <p:spPr>
          <a:xfrm>
            <a:off x="5625296" y="0"/>
            <a:ext cx="3518704" cy="4517020"/>
          </a:xfrm>
          <a:prstGeom prst="rect">
            <a:avLst/>
          </a:prstGeom>
        </p:spPr>
      </p:pic>
    </p:spTree>
    <p:extLst>
      <p:ext uri="{BB962C8B-B14F-4D97-AF65-F5344CB8AC3E}">
        <p14:creationId xmlns:p14="http://schemas.microsoft.com/office/powerpoint/2010/main" val="685159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73593F-039A-40C1-9903-38561E40735A}"/>
              </a:ext>
            </a:extLst>
          </p:cNvPr>
          <p:cNvPicPr>
            <a:picLocks noChangeAspect="1"/>
          </p:cNvPicPr>
          <p:nvPr/>
        </p:nvPicPr>
        <p:blipFill>
          <a:blip r:embed="rId3"/>
          <a:stretch>
            <a:fillRect/>
          </a:stretch>
        </p:blipFill>
        <p:spPr>
          <a:xfrm>
            <a:off x="0" y="0"/>
            <a:ext cx="9144000" cy="4596383"/>
          </a:xfrm>
          <a:prstGeom prst="rect">
            <a:avLst/>
          </a:prstGeom>
        </p:spPr>
      </p:pic>
      <p:sp>
        <p:nvSpPr>
          <p:cNvPr id="5122" name="Rectangle 2"/>
          <p:cNvSpPr>
            <a:spLocks noGrp="1" noChangeArrowheads="1"/>
          </p:cNvSpPr>
          <p:nvPr>
            <p:ph type="title"/>
          </p:nvPr>
        </p:nvSpPr>
        <p:spPr>
          <a:xfrm>
            <a:off x="312517" y="1869566"/>
            <a:ext cx="4259483" cy="857250"/>
          </a:xfrm>
        </p:spPr>
        <p:txBody>
          <a:bodyPr>
            <a:normAutofit fontScale="90000"/>
          </a:bodyPr>
          <a:lstStyle/>
          <a:p>
            <a:pPr algn="l"/>
            <a:r>
              <a:rPr lang="en-US" b="1" dirty="0"/>
              <a:t>Preparing for Good Deeds</a:t>
            </a:r>
            <a:br>
              <a:rPr lang="en-US" b="1" dirty="0"/>
            </a:br>
            <a:r>
              <a:rPr lang="en-US" sz="3100" b="1" dirty="0"/>
              <a:t>How are we to recognize the works that God has prepared for us to do?</a:t>
            </a:r>
            <a:br>
              <a:rPr lang="en-US" sz="3100" b="1" dirty="0"/>
            </a:br>
            <a:r>
              <a:rPr lang="en-US" sz="3100" b="1" dirty="0"/>
              <a:t>What preparation has God made so that  we may do God’s ministry?</a:t>
            </a:r>
            <a:endParaRPr lang="en-US" sz="3100" b="1" dirty="0">
              <a:latin typeface="Arial Black" pitchFamily="34" charset="0"/>
            </a:endParaRPr>
          </a:p>
        </p:txBody>
      </p:sp>
    </p:spTree>
    <p:extLst>
      <p:ext uri="{BB962C8B-B14F-4D97-AF65-F5344CB8AC3E}">
        <p14:creationId xmlns:p14="http://schemas.microsoft.com/office/powerpoint/2010/main" val="3686225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73593F-039A-40C1-9903-38561E40735A}"/>
              </a:ext>
            </a:extLst>
          </p:cNvPr>
          <p:cNvPicPr>
            <a:picLocks noChangeAspect="1"/>
          </p:cNvPicPr>
          <p:nvPr/>
        </p:nvPicPr>
        <p:blipFill>
          <a:blip r:embed="rId3"/>
          <a:stretch>
            <a:fillRect/>
          </a:stretch>
        </p:blipFill>
        <p:spPr>
          <a:xfrm>
            <a:off x="0" y="0"/>
            <a:ext cx="9144000" cy="4596383"/>
          </a:xfrm>
          <a:prstGeom prst="rect">
            <a:avLst/>
          </a:prstGeom>
        </p:spPr>
      </p:pic>
      <p:sp>
        <p:nvSpPr>
          <p:cNvPr id="5122" name="Rectangle 2"/>
          <p:cNvSpPr>
            <a:spLocks noGrp="1" noChangeArrowheads="1"/>
          </p:cNvSpPr>
          <p:nvPr>
            <p:ph type="title"/>
          </p:nvPr>
        </p:nvSpPr>
        <p:spPr>
          <a:xfrm>
            <a:off x="399327" y="2762250"/>
            <a:ext cx="4948177" cy="857250"/>
          </a:xfrm>
        </p:spPr>
        <p:txBody>
          <a:bodyPr>
            <a:normAutofit fontScale="90000"/>
          </a:bodyPr>
          <a:lstStyle/>
          <a:p>
            <a:pPr algn="l"/>
            <a:r>
              <a:rPr lang="en-US" b="1" dirty="0"/>
              <a:t>The Gifts for Ministry</a:t>
            </a:r>
            <a:br>
              <a:rPr lang="en-US" b="1" dirty="0"/>
            </a:br>
            <a:br>
              <a:rPr lang="en-US" b="1" dirty="0"/>
            </a:br>
            <a:r>
              <a:rPr lang="en-US" sz="3100" b="1" dirty="0"/>
              <a:t>Those who have been saved by grace are prepared by grace to serve God.</a:t>
            </a:r>
            <a:br>
              <a:rPr lang="en-US" b="1" dirty="0"/>
            </a:br>
            <a:br>
              <a:rPr lang="en-US" b="1" dirty="0"/>
            </a:br>
            <a:br>
              <a:rPr lang="en-US" b="1" dirty="0"/>
            </a:br>
            <a:endParaRPr lang="en-US" sz="3600" dirty="0">
              <a:latin typeface="Arial Black" pitchFamily="34" charset="0"/>
            </a:endParaRPr>
          </a:p>
        </p:txBody>
      </p:sp>
    </p:spTree>
    <p:extLst>
      <p:ext uri="{BB962C8B-B14F-4D97-AF65-F5344CB8AC3E}">
        <p14:creationId xmlns:p14="http://schemas.microsoft.com/office/powerpoint/2010/main" val="3881817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4C699-0929-4FB9-8834-F57E8C8D1CEC}"/>
              </a:ext>
            </a:extLst>
          </p:cNvPr>
          <p:cNvSpPr>
            <a:spLocks noGrp="1"/>
          </p:cNvSpPr>
          <p:nvPr>
            <p:ph type="title"/>
          </p:nvPr>
        </p:nvSpPr>
        <p:spPr/>
        <p:txBody>
          <a:bodyPr/>
          <a:lstStyle/>
          <a:p>
            <a:r>
              <a:rPr lang="en-US" dirty="0">
                <a:solidFill>
                  <a:srgbClr val="EB0029"/>
                </a:solidFill>
              </a:rPr>
              <a:t>Discovering the Secret</a:t>
            </a:r>
          </a:p>
        </p:txBody>
      </p:sp>
      <p:sp>
        <p:nvSpPr>
          <p:cNvPr id="3" name="Content Placeholder 2">
            <a:extLst>
              <a:ext uri="{FF2B5EF4-FFF2-40B4-BE49-F238E27FC236}">
                <a16:creationId xmlns:a16="http://schemas.microsoft.com/office/drawing/2014/main" id="{541AF5D3-C314-4205-AA94-33B338AC3608}"/>
              </a:ext>
            </a:extLst>
          </p:cNvPr>
          <p:cNvSpPr>
            <a:spLocks noGrp="1"/>
          </p:cNvSpPr>
          <p:nvPr>
            <p:ph idx="1"/>
          </p:nvPr>
        </p:nvSpPr>
        <p:spPr/>
        <p:txBody>
          <a:bodyPr/>
          <a:lstStyle/>
          <a:p>
            <a:pPr marL="0" indent="0">
              <a:buNone/>
            </a:pPr>
            <a:r>
              <a:rPr lang="en-US" sz="2800" dirty="0"/>
              <a:t>God sent me to reveal the secret plan that had been hidden since the beginning of time by God, who created everything. God’s purpose is now to show the rulers and powers in the heavens the many different varieties of his wisdom through the church.—Ephesians 3:9-10 (CEB)</a:t>
            </a:r>
          </a:p>
        </p:txBody>
      </p:sp>
    </p:spTree>
    <p:extLst>
      <p:ext uri="{BB962C8B-B14F-4D97-AF65-F5344CB8AC3E}">
        <p14:creationId xmlns:p14="http://schemas.microsoft.com/office/powerpoint/2010/main" val="1353764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EB0EC7-C1BF-43FE-B798-2B3ABA7A8951}"/>
              </a:ext>
            </a:extLst>
          </p:cNvPr>
          <p:cNvSpPr>
            <a:spLocks noGrp="1"/>
          </p:cNvSpPr>
          <p:nvPr>
            <p:ph idx="1"/>
          </p:nvPr>
        </p:nvSpPr>
        <p:spPr/>
        <p:txBody>
          <a:bodyPr/>
          <a:lstStyle/>
          <a:p>
            <a:pPr marL="0" indent="0">
              <a:buNone/>
            </a:pPr>
            <a:r>
              <a:rPr lang="en-US" dirty="0"/>
              <a:t>“This plan is that the Gentiles would be coheirs and parts of the same body, and that they would share with the Jews in the promises of God in Christ Jesus through the gospel.”—Ephesians 3:6 (CEB)</a:t>
            </a:r>
          </a:p>
        </p:txBody>
      </p:sp>
      <p:sp>
        <p:nvSpPr>
          <p:cNvPr id="4" name="Title 1">
            <a:extLst>
              <a:ext uri="{FF2B5EF4-FFF2-40B4-BE49-F238E27FC236}">
                <a16:creationId xmlns:a16="http://schemas.microsoft.com/office/drawing/2014/main" id="{578F5F45-A6D7-4DEE-85CE-062CC7C86B49}"/>
              </a:ext>
            </a:extLst>
          </p:cNvPr>
          <p:cNvSpPr>
            <a:spLocks noGrp="1"/>
          </p:cNvSpPr>
          <p:nvPr>
            <p:ph type="title"/>
          </p:nvPr>
        </p:nvSpPr>
        <p:spPr/>
        <p:txBody>
          <a:bodyPr/>
          <a:lstStyle/>
          <a:p>
            <a:r>
              <a:rPr lang="en-US" dirty="0">
                <a:solidFill>
                  <a:srgbClr val="EB0029"/>
                </a:solidFill>
              </a:rPr>
              <a:t>Discovering the Answer</a:t>
            </a:r>
          </a:p>
        </p:txBody>
      </p:sp>
    </p:spTree>
    <p:extLst>
      <p:ext uri="{BB962C8B-B14F-4D97-AF65-F5344CB8AC3E}">
        <p14:creationId xmlns:p14="http://schemas.microsoft.com/office/powerpoint/2010/main" val="1390822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28D70E5-F376-4186-A768-83E430F4CBBA}"/>
              </a:ext>
            </a:extLst>
          </p:cNvPr>
          <p:cNvPicPr>
            <a:picLocks noGrp="1" noChangeAspect="1"/>
          </p:cNvPicPr>
          <p:nvPr>
            <p:ph idx="1"/>
          </p:nvPr>
        </p:nvPicPr>
        <p:blipFill>
          <a:blip r:embed="rId3"/>
          <a:stretch>
            <a:fillRect/>
          </a:stretch>
        </p:blipFill>
        <p:spPr>
          <a:xfrm>
            <a:off x="0" y="36852"/>
            <a:ext cx="9144000" cy="4474824"/>
          </a:xfrm>
          <a:prstGeom prst="rect">
            <a:avLst/>
          </a:prstGeom>
        </p:spPr>
      </p:pic>
      <p:sp>
        <p:nvSpPr>
          <p:cNvPr id="2" name="Title 1">
            <a:extLst>
              <a:ext uri="{FF2B5EF4-FFF2-40B4-BE49-F238E27FC236}">
                <a16:creationId xmlns:a16="http://schemas.microsoft.com/office/drawing/2014/main" id="{AD29270B-7AEC-4327-8EB5-F561109A9188}"/>
              </a:ext>
            </a:extLst>
          </p:cNvPr>
          <p:cNvSpPr>
            <a:spLocks noGrp="1"/>
          </p:cNvSpPr>
          <p:nvPr>
            <p:ph type="title"/>
          </p:nvPr>
        </p:nvSpPr>
        <p:spPr>
          <a:xfrm>
            <a:off x="769716" y="2761004"/>
            <a:ext cx="3802284" cy="857250"/>
          </a:xfrm>
        </p:spPr>
        <p:txBody>
          <a:bodyPr/>
          <a:lstStyle/>
          <a:p>
            <a:r>
              <a:rPr lang="en-US" b="1" dirty="0"/>
              <a:t>Assignment</a:t>
            </a:r>
          </a:p>
        </p:txBody>
      </p:sp>
    </p:spTree>
    <p:extLst>
      <p:ext uri="{BB962C8B-B14F-4D97-AF65-F5344CB8AC3E}">
        <p14:creationId xmlns:p14="http://schemas.microsoft.com/office/powerpoint/2010/main" val="2092840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AB6CB-0F54-42F0-8FF5-8EBE8CA68F5F}"/>
              </a:ext>
            </a:extLst>
          </p:cNvPr>
          <p:cNvSpPr>
            <a:spLocks noGrp="1"/>
          </p:cNvSpPr>
          <p:nvPr>
            <p:ph type="title"/>
          </p:nvPr>
        </p:nvSpPr>
        <p:spPr>
          <a:xfrm>
            <a:off x="457200" y="0"/>
            <a:ext cx="8229600" cy="857250"/>
          </a:xfrm>
        </p:spPr>
        <p:txBody>
          <a:bodyPr/>
          <a:lstStyle/>
          <a:p>
            <a:r>
              <a:rPr lang="en-US" sz="3600" b="1" dirty="0"/>
              <a:t>Closing Prayer</a:t>
            </a:r>
          </a:p>
        </p:txBody>
      </p:sp>
      <p:sp>
        <p:nvSpPr>
          <p:cNvPr id="3" name="Content Placeholder 2">
            <a:extLst>
              <a:ext uri="{FF2B5EF4-FFF2-40B4-BE49-F238E27FC236}">
                <a16:creationId xmlns:a16="http://schemas.microsoft.com/office/drawing/2014/main" id="{DED1E080-0707-49E7-AD70-208798C7A5AF}"/>
              </a:ext>
            </a:extLst>
          </p:cNvPr>
          <p:cNvSpPr>
            <a:spLocks noGrp="1"/>
          </p:cNvSpPr>
          <p:nvPr>
            <p:ph idx="1"/>
          </p:nvPr>
        </p:nvSpPr>
        <p:spPr>
          <a:xfrm>
            <a:off x="272005" y="690864"/>
            <a:ext cx="8871995" cy="3311525"/>
          </a:xfrm>
        </p:spPr>
        <p:txBody>
          <a:bodyPr/>
          <a:lstStyle/>
          <a:p>
            <a:pPr marL="0" indent="0">
              <a:buNone/>
            </a:pPr>
            <a:r>
              <a:rPr lang="en-US" sz="2800" dirty="0"/>
              <a:t>O Holy Spirit, you are the truth  divine. Shine upon  my heart, O inward light; Wake up my spirit and give me clear sight.</a:t>
            </a:r>
          </a:p>
          <a:p>
            <a:pPr marL="0" indent="0">
              <a:buNone/>
            </a:pPr>
            <a:r>
              <a:rPr lang="en-US" sz="2800" dirty="0"/>
              <a:t>Illumine my darkness and restore me to life;</a:t>
            </a:r>
          </a:p>
          <a:p>
            <a:pPr marL="0" indent="0">
              <a:buNone/>
            </a:pPr>
            <a:r>
              <a:rPr lang="en-US" sz="2800" dirty="0"/>
              <a:t>Heal my wounds and let the flame of your love burn  up all the sin within me.</a:t>
            </a:r>
          </a:p>
          <a:p>
            <a:pPr marL="0" indent="0">
              <a:buNone/>
            </a:pPr>
            <a:r>
              <a:rPr lang="en-US" sz="2800" dirty="0"/>
              <a:t>Replace it with the flame of your love and rule in my heart, for you are my Lord and my God. Amen.</a:t>
            </a:r>
          </a:p>
          <a:p>
            <a:pPr marL="0" indent="0">
              <a:buNone/>
            </a:pPr>
            <a:r>
              <a:rPr lang="en-US" sz="2800" dirty="0"/>
              <a:t>Amen.</a:t>
            </a:r>
          </a:p>
          <a:p>
            <a:pPr marL="0" indent="0">
              <a:buNone/>
            </a:pPr>
            <a:endParaRPr lang="en-US" dirty="0"/>
          </a:p>
        </p:txBody>
      </p:sp>
    </p:spTree>
    <p:extLst>
      <p:ext uri="{BB962C8B-B14F-4D97-AF65-F5344CB8AC3E}">
        <p14:creationId xmlns:p14="http://schemas.microsoft.com/office/powerpoint/2010/main" val="215967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6FF429-66A0-4E66-9F2C-F168BC6F6834}"/>
              </a:ext>
            </a:extLst>
          </p:cNvPr>
          <p:cNvPicPr>
            <a:picLocks noChangeAspect="1"/>
          </p:cNvPicPr>
          <p:nvPr/>
        </p:nvPicPr>
        <p:blipFill>
          <a:blip r:embed="rId3">
            <a:extLst>
              <a:ext uri="{BEBA8EAE-BF5A-486C-A8C5-ECC9F3942E4B}">
                <a14:imgProps xmlns:a14="http://schemas.microsoft.com/office/drawing/2010/main">
                  <a14:imgLayer r:embed="rId4">
                    <a14:imgEffect>
                      <a14:artisticPencilSketch/>
                    </a14:imgEffect>
                  </a14:imgLayer>
                </a14:imgProps>
              </a:ext>
            </a:extLst>
          </a:blip>
          <a:stretch>
            <a:fillRect/>
          </a:stretch>
        </p:blipFill>
        <p:spPr>
          <a:xfrm>
            <a:off x="1979270" y="231494"/>
            <a:ext cx="7164729" cy="4224759"/>
          </a:xfrm>
          <a:prstGeom prst="rect">
            <a:avLst/>
          </a:prstGeom>
        </p:spPr>
      </p:pic>
      <p:sp>
        <p:nvSpPr>
          <p:cNvPr id="6" name="Title 5">
            <a:extLst>
              <a:ext uri="{FF2B5EF4-FFF2-40B4-BE49-F238E27FC236}">
                <a16:creationId xmlns:a16="http://schemas.microsoft.com/office/drawing/2014/main" id="{5D86C50D-0E3F-4961-BE47-A5C3FF2F68E2}"/>
              </a:ext>
            </a:extLst>
          </p:cNvPr>
          <p:cNvSpPr>
            <a:spLocks noGrp="1"/>
          </p:cNvSpPr>
          <p:nvPr>
            <p:ph type="title"/>
          </p:nvPr>
        </p:nvSpPr>
        <p:spPr>
          <a:xfrm>
            <a:off x="208344" y="580995"/>
            <a:ext cx="8229600" cy="857250"/>
          </a:xfrm>
        </p:spPr>
        <p:txBody>
          <a:bodyPr/>
          <a:lstStyle/>
          <a:p>
            <a:pPr algn="l"/>
            <a:r>
              <a:rPr lang="en-US" b="1" dirty="0">
                <a:solidFill>
                  <a:srgbClr val="C00000"/>
                </a:solidFill>
              </a:rPr>
              <a:t>Session 2: </a:t>
            </a:r>
            <a:br>
              <a:rPr lang="en-US" dirty="0"/>
            </a:br>
            <a:r>
              <a:rPr lang="en-US" sz="3600" b="1" dirty="0"/>
              <a:t>Gifted Children</a:t>
            </a:r>
            <a:br>
              <a:rPr lang="en-US" dirty="0"/>
            </a:br>
            <a:endParaRPr lang="en-US" dirty="0"/>
          </a:p>
        </p:txBody>
      </p:sp>
      <p:sp>
        <p:nvSpPr>
          <p:cNvPr id="9" name="TextBox 8">
            <a:extLst>
              <a:ext uri="{FF2B5EF4-FFF2-40B4-BE49-F238E27FC236}">
                <a16:creationId xmlns:a16="http://schemas.microsoft.com/office/drawing/2014/main" id="{825BFC6E-1C99-411F-BD43-C9442567C9F7}"/>
              </a:ext>
            </a:extLst>
          </p:cNvPr>
          <p:cNvSpPr txBox="1"/>
          <p:nvPr/>
        </p:nvSpPr>
        <p:spPr>
          <a:xfrm>
            <a:off x="202556" y="1755672"/>
            <a:ext cx="5359078" cy="2554545"/>
          </a:xfrm>
          <a:prstGeom prst="rect">
            <a:avLst/>
          </a:prstGeom>
          <a:noFill/>
        </p:spPr>
        <p:txBody>
          <a:bodyPr wrap="square" rtlCol="0">
            <a:spAutoFit/>
          </a:bodyPr>
          <a:lstStyle/>
          <a:p>
            <a:pPr marL="457200" indent="-457200">
              <a:buFont typeface="Arial" panose="020B0604020202020204" pitchFamily="34" charset="0"/>
              <a:buChar char="•"/>
            </a:pPr>
            <a:r>
              <a:rPr lang="en-US" sz="3200" b="1" dirty="0"/>
              <a:t>Review the definitions of your spiritual gifts</a:t>
            </a:r>
          </a:p>
          <a:p>
            <a:endParaRPr lang="en-US" sz="3200" b="1" dirty="0"/>
          </a:p>
          <a:p>
            <a:pPr marL="457200" indent="-457200">
              <a:buFont typeface="Arial" panose="020B0604020202020204" pitchFamily="34" charset="0"/>
              <a:buChar char="•"/>
            </a:pPr>
            <a:r>
              <a:rPr lang="en-US" sz="3200" b="1" dirty="0"/>
              <a:t>Discuss the importance of being obedient to God</a:t>
            </a:r>
          </a:p>
        </p:txBody>
      </p:sp>
    </p:spTree>
    <p:extLst>
      <p:ext uri="{BB962C8B-B14F-4D97-AF65-F5344CB8AC3E}">
        <p14:creationId xmlns:p14="http://schemas.microsoft.com/office/powerpoint/2010/main" val="1766377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8916" y="0"/>
            <a:ext cx="3345085"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67D6EEF9-3D47-433A-B905-C8BE09B030FD}"/>
              </a:ext>
            </a:extLst>
          </p:cNvPr>
          <p:cNvSpPr txBox="1"/>
          <p:nvPr/>
        </p:nvSpPr>
        <p:spPr>
          <a:xfrm>
            <a:off x="101488" y="81554"/>
            <a:ext cx="5604831" cy="4401205"/>
          </a:xfrm>
          <a:prstGeom prst="rect">
            <a:avLst/>
          </a:prstGeom>
          <a:noFill/>
        </p:spPr>
        <p:txBody>
          <a:bodyPr wrap="square" rtlCol="0">
            <a:spAutoFit/>
          </a:bodyPr>
          <a:lstStyle/>
          <a:p>
            <a:r>
              <a:rPr lang="en-US" sz="2800" dirty="0"/>
              <a:t>“You are saved by God’s grace because of your faith. This salvation is God’s gift. It’s not something you possessed. It’s not something you did that you can be proud of. Instead, we are God’s accomplishment, created in Christ Jesus to do good things. God planned for these good things to be the way that we live our lives.”—Ephesians 2:8-10 (CEB)</a:t>
            </a:r>
          </a:p>
        </p:txBody>
      </p:sp>
      <p:sp>
        <p:nvSpPr>
          <p:cNvPr id="7170" name="Rectangle 2"/>
          <p:cNvSpPr>
            <a:spLocks noGrp="1" noChangeArrowheads="1"/>
          </p:cNvSpPr>
          <p:nvPr>
            <p:ph type="title"/>
          </p:nvPr>
        </p:nvSpPr>
        <p:spPr>
          <a:xfrm>
            <a:off x="6058930" y="287627"/>
            <a:ext cx="2825056" cy="411480"/>
          </a:xfrm>
        </p:spPr>
        <p:txBody>
          <a:bodyPr>
            <a:noAutofit/>
          </a:bodyPr>
          <a:lstStyle/>
          <a:p>
            <a:pPr eaLnBrk="1" hangingPunct="1"/>
            <a:r>
              <a:rPr lang="en-US" sz="3600" dirty="0">
                <a:solidFill>
                  <a:schemeClr val="bg1"/>
                </a:solidFill>
                <a:latin typeface="Arial Black" pitchFamily="34" charset="0"/>
              </a:rPr>
              <a:t>Devotions</a:t>
            </a:r>
          </a:p>
        </p:txBody>
      </p:sp>
    </p:spTree>
    <p:extLst>
      <p:ext uri="{BB962C8B-B14F-4D97-AF65-F5344CB8AC3E}">
        <p14:creationId xmlns:p14="http://schemas.microsoft.com/office/powerpoint/2010/main" val="3128647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1124" y="0"/>
            <a:ext cx="3622877"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3">
            <a:extLst>
              <a:ext uri="{FF2B5EF4-FFF2-40B4-BE49-F238E27FC236}">
                <a16:creationId xmlns:a16="http://schemas.microsoft.com/office/drawing/2014/main" id="{04519552-845A-4409-B3F4-F5D34223FC68}"/>
              </a:ext>
            </a:extLst>
          </p:cNvPr>
          <p:cNvSpPr>
            <a:spLocks noGrp="1"/>
          </p:cNvSpPr>
          <p:nvPr>
            <p:ph type="title"/>
          </p:nvPr>
        </p:nvSpPr>
        <p:spPr>
          <a:xfrm>
            <a:off x="457200" y="206375"/>
            <a:ext cx="4635661" cy="857250"/>
          </a:xfrm>
        </p:spPr>
        <p:txBody>
          <a:bodyPr/>
          <a:lstStyle/>
          <a:p>
            <a:r>
              <a:rPr lang="en-US" dirty="0"/>
              <a:t>Prayer</a:t>
            </a:r>
          </a:p>
        </p:txBody>
      </p:sp>
      <p:sp>
        <p:nvSpPr>
          <p:cNvPr id="5" name="TextBox 4">
            <a:extLst>
              <a:ext uri="{FF2B5EF4-FFF2-40B4-BE49-F238E27FC236}">
                <a16:creationId xmlns:a16="http://schemas.microsoft.com/office/drawing/2014/main" id="{C9D04C3A-1C55-42BB-AECF-0A4BDF74CA0E}"/>
              </a:ext>
            </a:extLst>
          </p:cNvPr>
          <p:cNvSpPr txBox="1"/>
          <p:nvPr/>
        </p:nvSpPr>
        <p:spPr>
          <a:xfrm>
            <a:off x="451413" y="1086774"/>
            <a:ext cx="5069711" cy="3108543"/>
          </a:xfrm>
          <a:prstGeom prst="rect">
            <a:avLst/>
          </a:prstGeom>
          <a:noFill/>
        </p:spPr>
        <p:txBody>
          <a:bodyPr wrap="square" rtlCol="0">
            <a:spAutoFit/>
          </a:bodyPr>
          <a:lstStyle/>
          <a:p>
            <a:r>
              <a:rPr lang="en-US" sz="2800" dirty="0"/>
              <a:t>Our Lord and Savior, your grace has saved us; we cannot save ourselves. Your grace has made us who we are; we cannot make anything of ourselves without your grace. Prepare us to live lives of good deeds. Amen.</a:t>
            </a:r>
          </a:p>
        </p:txBody>
      </p:sp>
    </p:spTree>
    <p:extLst>
      <p:ext uri="{BB962C8B-B14F-4D97-AF65-F5344CB8AC3E}">
        <p14:creationId xmlns:p14="http://schemas.microsoft.com/office/powerpoint/2010/main" val="2024029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73593F-039A-40C1-9903-38561E40735A}"/>
              </a:ext>
            </a:extLst>
          </p:cNvPr>
          <p:cNvPicPr>
            <a:picLocks noChangeAspect="1"/>
          </p:cNvPicPr>
          <p:nvPr/>
        </p:nvPicPr>
        <p:blipFill>
          <a:blip r:embed="rId3"/>
          <a:stretch>
            <a:fillRect/>
          </a:stretch>
        </p:blipFill>
        <p:spPr>
          <a:xfrm>
            <a:off x="0" y="0"/>
            <a:ext cx="9144000" cy="4596383"/>
          </a:xfrm>
          <a:prstGeom prst="rect">
            <a:avLst/>
          </a:prstGeom>
        </p:spPr>
      </p:pic>
      <p:sp>
        <p:nvSpPr>
          <p:cNvPr id="5122" name="Rectangle 2"/>
          <p:cNvSpPr>
            <a:spLocks noGrp="1" noChangeArrowheads="1"/>
          </p:cNvSpPr>
          <p:nvPr>
            <p:ph type="title"/>
          </p:nvPr>
        </p:nvSpPr>
        <p:spPr>
          <a:xfrm>
            <a:off x="214132" y="1726999"/>
            <a:ext cx="6070921" cy="857250"/>
          </a:xfrm>
        </p:spPr>
        <p:txBody>
          <a:bodyPr>
            <a:normAutofit fontScale="90000"/>
          </a:bodyPr>
          <a:lstStyle/>
          <a:p>
            <a:pPr algn="l"/>
            <a:r>
              <a:rPr lang="en-US" b="1" dirty="0"/>
              <a:t>The Church as Body</a:t>
            </a:r>
            <a:br>
              <a:rPr lang="en-US" b="1" dirty="0"/>
            </a:br>
            <a:br>
              <a:rPr lang="en-US" b="1" dirty="0"/>
            </a:br>
            <a:br>
              <a:rPr lang="en-US" b="1" dirty="0"/>
            </a:br>
            <a:r>
              <a:rPr lang="en-US" b="1" dirty="0"/>
              <a:t> </a:t>
            </a:r>
            <a:br>
              <a:rPr lang="en-US" b="1" dirty="0"/>
            </a:br>
            <a:r>
              <a:rPr lang="en-US" sz="3600" dirty="0"/>
              <a:t>Ephesians 4:4-6</a:t>
            </a:r>
            <a:br>
              <a:rPr lang="en-US" sz="3600" dirty="0"/>
            </a:br>
            <a:r>
              <a:rPr lang="en-US" sz="3600" dirty="0"/>
              <a:t>1 Corinthians 12:12-30</a:t>
            </a:r>
            <a:endParaRPr lang="en-US" sz="3600" dirty="0">
              <a:latin typeface="Arial Black" pitchFamily="34" charset="0"/>
            </a:endParaRPr>
          </a:p>
        </p:txBody>
      </p:sp>
    </p:spTree>
    <p:extLst>
      <p:ext uri="{BB962C8B-B14F-4D97-AF65-F5344CB8AC3E}">
        <p14:creationId xmlns:p14="http://schemas.microsoft.com/office/powerpoint/2010/main" val="912610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73593F-039A-40C1-9903-38561E40735A}"/>
              </a:ext>
            </a:extLst>
          </p:cNvPr>
          <p:cNvPicPr>
            <a:picLocks noChangeAspect="1"/>
          </p:cNvPicPr>
          <p:nvPr/>
        </p:nvPicPr>
        <p:blipFill>
          <a:blip r:embed="rId3"/>
          <a:stretch>
            <a:fillRect/>
          </a:stretch>
        </p:blipFill>
        <p:spPr>
          <a:xfrm>
            <a:off x="0" y="0"/>
            <a:ext cx="9144000" cy="4596383"/>
          </a:xfrm>
          <a:prstGeom prst="rect">
            <a:avLst/>
          </a:prstGeom>
        </p:spPr>
      </p:pic>
      <p:sp>
        <p:nvSpPr>
          <p:cNvPr id="5122" name="Rectangle 2"/>
          <p:cNvSpPr>
            <a:spLocks noGrp="1" noChangeArrowheads="1"/>
          </p:cNvSpPr>
          <p:nvPr>
            <p:ph type="title"/>
          </p:nvPr>
        </p:nvSpPr>
        <p:spPr>
          <a:xfrm>
            <a:off x="121534" y="2298191"/>
            <a:ext cx="5677381" cy="857250"/>
          </a:xfrm>
        </p:spPr>
        <p:txBody>
          <a:bodyPr>
            <a:normAutofit fontScale="90000"/>
          </a:bodyPr>
          <a:lstStyle/>
          <a:p>
            <a:pPr algn="l"/>
            <a:r>
              <a:rPr lang="en-US" b="1" dirty="0"/>
              <a:t>Ministry as Language of the Body</a:t>
            </a:r>
            <a:br>
              <a:rPr lang="en-US" b="1" dirty="0"/>
            </a:br>
            <a:br>
              <a:rPr lang="en-US" b="1" dirty="0"/>
            </a:br>
            <a:br>
              <a:rPr lang="en-US" b="1" dirty="0"/>
            </a:br>
            <a:r>
              <a:rPr lang="en-US" sz="3100" b="1" dirty="0"/>
              <a:t>The church expresses itself through ministry with people.</a:t>
            </a:r>
            <a:br>
              <a:rPr lang="en-US" b="1" dirty="0"/>
            </a:br>
            <a:br>
              <a:rPr lang="en-US" b="1" dirty="0"/>
            </a:br>
            <a:br>
              <a:rPr lang="en-US" b="1" dirty="0"/>
            </a:br>
            <a:endParaRPr lang="en-US" sz="3600" dirty="0">
              <a:latin typeface="Arial Black" pitchFamily="34" charset="0"/>
            </a:endParaRPr>
          </a:p>
        </p:txBody>
      </p:sp>
    </p:spTree>
    <p:extLst>
      <p:ext uri="{BB962C8B-B14F-4D97-AF65-F5344CB8AC3E}">
        <p14:creationId xmlns:p14="http://schemas.microsoft.com/office/powerpoint/2010/main" val="1152069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6AD205-8A88-47EB-B867-7CFEF82D67A1}"/>
              </a:ext>
            </a:extLst>
          </p:cNvPr>
          <p:cNvPicPr>
            <a:picLocks noChangeAspect="1"/>
          </p:cNvPicPr>
          <p:nvPr/>
        </p:nvPicPr>
        <p:blipFill>
          <a:blip r:embed="rId3"/>
          <a:stretch>
            <a:fillRect/>
          </a:stretch>
        </p:blipFill>
        <p:spPr>
          <a:xfrm>
            <a:off x="254642" y="1099090"/>
            <a:ext cx="3991819" cy="3308774"/>
          </a:xfrm>
          <a:prstGeom prst="rect">
            <a:avLst/>
          </a:prstGeom>
        </p:spPr>
      </p:pic>
      <p:sp>
        <p:nvSpPr>
          <p:cNvPr id="2" name="Title 1">
            <a:extLst>
              <a:ext uri="{FF2B5EF4-FFF2-40B4-BE49-F238E27FC236}">
                <a16:creationId xmlns:a16="http://schemas.microsoft.com/office/drawing/2014/main" id="{382B2889-C4B3-49C0-9745-6A3E25D0A58B}"/>
              </a:ext>
            </a:extLst>
          </p:cNvPr>
          <p:cNvSpPr>
            <a:spLocks noGrp="1"/>
          </p:cNvSpPr>
          <p:nvPr>
            <p:ph type="title"/>
          </p:nvPr>
        </p:nvSpPr>
        <p:spPr>
          <a:xfrm>
            <a:off x="584521" y="584601"/>
            <a:ext cx="8229600" cy="857250"/>
          </a:xfrm>
        </p:spPr>
        <p:txBody>
          <a:bodyPr/>
          <a:lstStyle/>
          <a:p>
            <a:pPr algn="r"/>
            <a:br>
              <a:rPr lang="en-US" dirty="0"/>
            </a:br>
            <a:r>
              <a:rPr lang="en-US" sz="4800" b="1" dirty="0"/>
              <a:t>BUILDING BLOCKS OF THE BODY</a:t>
            </a:r>
            <a:br>
              <a:rPr lang="en-US" dirty="0"/>
            </a:br>
            <a:r>
              <a:rPr lang="en-US" dirty="0"/>
              <a:t>A Spiritual Exercise</a:t>
            </a:r>
          </a:p>
        </p:txBody>
      </p:sp>
    </p:spTree>
    <p:extLst>
      <p:ext uri="{BB962C8B-B14F-4D97-AF65-F5344CB8AC3E}">
        <p14:creationId xmlns:p14="http://schemas.microsoft.com/office/powerpoint/2010/main" val="2646838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3D4EFB9-6C45-4728-9C54-8CEF2FB9A55B}"/>
              </a:ext>
            </a:extLst>
          </p:cNvPr>
          <p:cNvPicPr>
            <a:picLocks noGrp="1" noChangeAspect="1"/>
          </p:cNvPicPr>
          <p:nvPr>
            <p:ph idx="1"/>
          </p:nvPr>
        </p:nvPicPr>
        <p:blipFill>
          <a:blip r:embed="rId3"/>
          <a:stretch>
            <a:fillRect/>
          </a:stretch>
        </p:blipFill>
        <p:spPr>
          <a:xfrm>
            <a:off x="314297" y="1116480"/>
            <a:ext cx="3811650" cy="3159888"/>
          </a:xfrm>
          <a:prstGeom prst="rect">
            <a:avLst/>
          </a:prstGeom>
        </p:spPr>
      </p:pic>
      <p:sp>
        <p:nvSpPr>
          <p:cNvPr id="6" name="TextBox 5">
            <a:extLst>
              <a:ext uri="{FF2B5EF4-FFF2-40B4-BE49-F238E27FC236}">
                <a16:creationId xmlns:a16="http://schemas.microsoft.com/office/drawing/2014/main" id="{1B6BCB49-DC03-49DC-92CC-295BE963B37F}"/>
              </a:ext>
            </a:extLst>
          </p:cNvPr>
          <p:cNvSpPr txBox="1"/>
          <p:nvPr/>
        </p:nvSpPr>
        <p:spPr>
          <a:xfrm>
            <a:off x="3919073" y="1116480"/>
            <a:ext cx="4993434" cy="1569660"/>
          </a:xfrm>
          <a:prstGeom prst="rect">
            <a:avLst/>
          </a:prstGeom>
          <a:noFill/>
        </p:spPr>
        <p:txBody>
          <a:bodyPr wrap="square" rtlCol="0">
            <a:spAutoFit/>
          </a:bodyPr>
          <a:lstStyle/>
          <a:p>
            <a:r>
              <a:rPr lang="en-US" sz="3200" b="1" dirty="0"/>
              <a:t>Ephesians 4:7-11 </a:t>
            </a:r>
          </a:p>
          <a:p>
            <a:r>
              <a:rPr lang="en-US" sz="3200" b="1" dirty="0"/>
              <a:t>Romans 12:4-8  </a:t>
            </a:r>
          </a:p>
          <a:p>
            <a:r>
              <a:rPr lang="en-US" sz="3200" b="1" dirty="0"/>
              <a:t>1 Corinthians 12:4-11, 27-31</a:t>
            </a:r>
          </a:p>
        </p:txBody>
      </p:sp>
      <p:pic>
        <p:nvPicPr>
          <p:cNvPr id="9" name="Picture 8">
            <a:extLst>
              <a:ext uri="{FF2B5EF4-FFF2-40B4-BE49-F238E27FC236}">
                <a16:creationId xmlns:a16="http://schemas.microsoft.com/office/drawing/2014/main" id="{DDA5C461-C1C6-4D03-B5CA-B626ACDC1A59}"/>
              </a:ext>
            </a:extLst>
          </p:cNvPr>
          <p:cNvPicPr>
            <a:picLocks noChangeAspect="1"/>
          </p:cNvPicPr>
          <p:nvPr/>
        </p:nvPicPr>
        <p:blipFill>
          <a:blip r:embed="rId4"/>
          <a:stretch>
            <a:fillRect/>
          </a:stretch>
        </p:blipFill>
        <p:spPr>
          <a:xfrm>
            <a:off x="0" y="214998"/>
            <a:ext cx="9144000" cy="1088571"/>
          </a:xfrm>
          <a:prstGeom prst="rect">
            <a:avLst/>
          </a:prstGeom>
        </p:spPr>
      </p:pic>
    </p:spTree>
    <p:extLst>
      <p:ext uri="{BB962C8B-B14F-4D97-AF65-F5344CB8AC3E}">
        <p14:creationId xmlns:p14="http://schemas.microsoft.com/office/powerpoint/2010/main" val="1289959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1C1A4D-5F74-4FCA-A7CB-AA75D0261AD7}"/>
              </a:ext>
            </a:extLst>
          </p:cNvPr>
          <p:cNvPicPr>
            <a:picLocks noChangeAspect="1"/>
          </p:cNvPicPr>
          <p:nvPr/>
        </p:nvPicPr>
        <p:blipFill>
          <a:blip r:embed="rId3"/>
          <a:stretch>
            <a:fillRect/>
          </a:stretch>
        </p:blipFill>
        <p:spPr>
          <a:xfrm>
            <a:off x="0" y="0"/>
            <a:ext cx="9144000" cy="4508118"/>
          </a:xfrm>
          <a:prstGeom prst="rect">
            <a:avLst/>
          </a:prstGeom>
        </p:spPr>
      </p:pic>
      <p:sp>
        <p:nvSpPr>
          <p:cNvPr id="2" name="Title 1"/>
          <p:cNvSpPr>
            <a:spLocks noGrp="1"/>
          </p:cNvSpPr>
          <p:nvPr>
            <p:ph type="title"/>
          </p:nvPr>
        </p:nvSpPr>
        <p:spPr>
          <a:xfrm>
            <a:off x="584521" y="3226844"/>
            <a:ext cx="2760562" cy="857250"/>
          </a:xfrm>
        </p:spPr>
        <p:txBody>
          <a:bodyPr/>
          <a:lstStyle/>
          <a:p>
            <a:r>
              <a:rPr lang="en-US" b="1" dirty="0"/>
              <a:t>BREAK</a:t>
            </a:r>
          </a:p>
        </p:txBody>
      </p:sp>
    </p:spTree>
    <p:extLst>
      <p:ext uri="{BB962C8B-B14F-4D97-AF65-F5344CB8AC3E}">
        <p14:creationId xmlns:p14="http://schemas.microsoft.com/office/powerpoint/2010/main" val="283977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318B86-8464-4A15-A481-449EA8A88198}"/>
              </a:ext>
            </a:extLst>
          </p:cNvPr>
          <p:cNvSpPr>
            <a:spLocks noGrp="1"/>
          </p:cNvSpPr>
          <p:nvPr>
            <p:ph idx="1"/>
          </p:nvPr>
        </p:nvSpPr>
        <p:spPr>
          <a:xfrm>
            <a:off x="3918031" y="1287886"/>
            <a:ext cx="4600936" cy="3311525"/>
          </a:xfrm>
        </p:spPr>
        <p:txBody>
          <a:bodyPr/>
          <a:lstStyle/>
          <a:p>
            <a:pPr marL="0" indent="0">
              <a:buNone/>
            </a:pPr>
            <a:r>
              <a:rPr lang="en-US" dirty="0"/>
              <a:t>“His purpose was to equip God’s people for the work of serving and building up the body of Christ…”—Ephesians 4:12 (CEB)</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1C1DA566-1163-4FE6-810D-DFBCF0D29405}"/>
              </a:ext>
            </a:extLst>
          </p:cNvPr>
          <p:cNvPicPr>
            <a:picLocks noChangeAspect="1"/>
          </p:cNvPicPr>
          <p:nvPr/>
        </p:nvPicPr>
        <p:blipFill>
          <a:blip r:embed="rId3"/>
          <a:stretch>
            <a:fillRect/>
          </a:stretch>
        </p:blipFill>
        <p:spPr>
          <a:xfrm>
            <a:off x="444496" y="1628414"/>
            <a:ext cx="3016335" cy="2504765"/>
          </a:xfrm>
          <a:prstGeom prst="rect">
            <a:avLst/>
          </a:prstGeom>
        </p:spPr>
      </p:pic>
      <p:sp>
        <p:nvSpPr>
          <p:cNvPr id="7" name="Rectangle 6">
            <a:extLst>
              <a:ext uri="{FF2B5EF4-FFF2-40B4-BE49-F238E27FC236}">
                <a16:creationId xmlns:a16="http://schemas.microsoft.com/office/drawing/2014/main" id="{0DD85036-CBD7-427D-A50E-AD0ED120A79F}"/>
              </a:ext>
            </a:extLst>
          </p:cNvPr>
          <p:cNvSpPr/>
          <p:nvPr/>
        </p:nvSpPr>
        <p:spPr>
          <a:xfrm>
            <a:off x="810228" y="456889"/>
            <a:ext cx="8229600" cy="830997"/>
          </a:xfrm>
          <a:prstGeom prst="rect">
            <a:avLst/>
          </a:prstGeom>
        </p:spPr>
        <p:txBody>
          <a:bodyPr wrap="square">
            <a:spAutoFit/>
          </a:bodyPr>
          <a:lstStyle/>
          <a:p>
            <a:r>
              <a:rPr lang="en-US" sz="4800" b="1" dirty="0">
                <a:solidFill>
                  <a:prstClr val="black"/>
                </a:solidFill>
                <a:latin typeface="Arial"/>
                <a:cs typeface="Arial"/>
              </a:rPr>
              <a:t>PURPOSE OF THE GIFTS</a:t>
            </a:r>
            <a:endParaRPr lang="en-US" dirty="0"/>
          </a:p>
        </p:txBody>
      </p:sp>
    </p:spTree>
    <p:extLst>
      <p:ext uri="{BB962C8B-B14F-4D97-AF65-F5344CB8AC3E}">
        <p14:creationId xmlns:p14="http://schemas.microsoft.com/office/powerpoint/2010/main" val="1204476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C46D2B-733E-453A-A451-5D6B5C724905}"/>
              </a:ext>
            </a:extLst>
          </p:cNvPr>
          <p:cNvSpPr>
            <a:spLocks noGrp="1"/>
          </p:cNvSpPr>
          <p:nvPr>
            <p:ph idx="1"/>
          </p:nvPr>
        </p:nvSpPr>
        <p:spPr>
          <a:xfrm>
            <a:off x="164939" y="297325"/>
            <a:ext cx="8814122" cy="3311525"/>
          </a:xfrm>
        </p:spPr>
        <p:txBody>
          <a:bodyPr/>
          <a:lstStyle/>
          <a:p>
            <a:pPr marL="0" indent="0">
              <a:buNone/>
            </a:pPr>
            <a:r>
              <a:rPr lang="en-US" sz="2800" dirty="0"/>
              <a:t>“If I speak in tongues of human beings and of angels but I don’t have love, I’m a clanging gong or a clashing cymbal. If I have the gift of prophecy and I know all the mysteries and everything else, and if I have such complete faith that I can move mountains but I don’t have love, I’m nothing. If I give away everything that I have and hand over my own body to feel good about what I’ve done but I don’t have love, I receive no benefit whatsoever.”—I Corinthians 13:1-3 (CEB)</a:t>
            </a:r>
          </a:p>
        </p:txBody>
      </p:sp>
    </p:spTree>
    <p:extLst>
      <p:ext uri="{BB962C8B-B14F-4D97-AF65-F5344CB8AC3E}">
        <p14:creationId xmlns:p14="http://schemas.microsoft.com/office/powerpoint/2010/main" val="3601664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619245" y="621817"/>
            <a:ext cx="4728259" cy="857250"/>
          </a:xfrm>
        </p:spPr>
        <p:txBody>
          <a:bodyPr/>
          <a:lstStyle/>
          <a:p>
            <a:pPr algn="l"/>
            <a:r>
              <a:rPr lang="en-US" b="1" dirty="0"/>
              <a:t>The Importance </a:t>
            </a:r>
            <a:br>
              <a:rPr lang="en-US" b="1" dirty="0"/>
            </a:br>
            <a:r>
              <a:rPr lang="en-US" b="1" dirty="0"/>
              <a:t>of Gifts</a:t>
            </a:r>
          </a:p>
        </p:txBody>
      </p:sp>
    </p:spTree>
    <p:extLst>
      <p:ext uri="{BB962C8B-B14F-4D97-AF65-F5344CB8AC3E}">
        <p14:creationId xmlns:p14="http://schemas.microsoft.com/office/powerpoint/2010/main" val="178790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0492-2CB5-43A9-A1EF-972F56BF65EF}"/>
              </a:ext>
            </a:extLst>
          </p:cNvPr>
          <p:cNvSpPr>
            <a:spLocks noGrp="1"/>
          </p:cNvSpPr>
          <p:nvPr>
            <p:ph type="title"/>
          </p:nvPr>
        </p:nvSpPr>
        <p:spPr>
          <a:xfrm>
            <a:off x="457200" y="204406"/>
            <a:ext cx="8229600" cy="857250"/>
          </a:xfrm>
        </p:spPr>
        <p:txBody>
          <a:bodyPr/>
          <a:lstStyle/>
          <a:p>
            <a:r>
              <a:rPr lang="en-US" b="1" dirty="0"/>
              <a:t>Your Spiritual Gifts</a:t>
            </a:r>
          </a:p>
        </p:txBody>
      </p:sp>
      <p:pic>
        <p:nvPicPr>
          <p:cNvPr id="5" name="Content Placeholder 4">
            <a:extLst>
              <a:ext uri="{FF2B5EF4-FFF2-40B4-BE49-F238E27FC236}">
                <a16:creationId xmlns:a16="http://schemas.microsoft.com/office/drawing/2014/main" id="{3A39CCE5-15AF-4A05-8A24-D11D2E3C6620}"/>
              </a:ext>
            </a:extLst>
          </p:cNvPr>
          <p:cNvPicPr>
            <a:picLocks noGrp="1" noChangeAspect="1"/>
          </p:cNvPicPr>
          <p:nvPr>
            <p:ph idx="1"/>
          </p:nvPr>
        </p:nvPicPr>
        <p:blipFill>
          <a:blip r:embed="rId3"/>
          <a:stretch>
            <a:fillRect/>
          </a:stretch>
        </p:blipFill>
        <p:spPr>
          <a:xfrm>
            <a:off x="2502297" y="1063625"/>
            <a:ext cx="4139406" cy="3311525"/>
          </a:xfrm>
        </p:spPr>
      </p:pic>
    </p:spTree>
    <p:extLst>
      <p:ext uri="{BB962C8B-B14F-4D97-AF65-F5344CB8AC3E}">
        <p14:creationId xmlns:p14="http://schemas.microsoft.com/office/powerpoint/2010/main" val="726007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28D70E5-F376-4186-A768-83E430F4CBBA}"/>
              </a:ext>
            </a:extLst>
          </p:cNvPr>
          <p:cNvPicPr>
            <a:picLocks noGrp="1" noChangeAspect="1"/>
          </p:cNvPicPr>
          <p:nvPr>
            <p:ph idx="1"/>
          </p:nvPr>
        </p:nvPicPr>
        <p:blipFill>
          <a:blip r:embed="rId3"/>
          <a:stretch>
            <a:fillRect/>
          </a:stretch>
        </p:blipFill>
        <p:spPr>
          <a:xfrm>
            <a:off x="0" y="36852"/>
            <a:ext cx="9144000" cy="4474824"/>
          </a:xfrm>
          <a:prstGeom prst="rect">
            <a:avLst/>
          </a:prstGeom>
        </p:spPr>
      </p:pic>
      <p:sp>
        <p:nvSpPr>
          <p:cNvPr id="2" name="Title 1">
            <a:extLst>
              <a:ext uri="{FF2B5EF4-FFF2-40B4-BE49-F238E27FC236}">
                <a16:creationId xmlns:a16="http://schemas.microsoft.com/office/drawing/2014/main" id="{AD29270B-7AEC-4327-8EB5-F561109A9188}"/>
              </a:ext>
            </a:extLst>
          </p:cNvPr>
          <p:cNvSpPr>
            <a:spLocks noGrp="1"/>
          </p:cNvSpPr>
          <p:nvPr>
            <p:ph type="title"/>
          </p:nvPr>
        </p:nvSpPr>
        <p:spPr>
          <a:xfrm>
            <a:off x="769716" y="2761004"/>
            <a:ext cx="3802284" cy="857250"/>
          </a:xfrm>
        </p:spPr>
        <p:txBody>
          <a:bodyPr/>
          <a:lstStyle/>
          <a:p>
            <a:r>
              <a:rPr lang="en-US" b="1" dirty="0"/>
              <a:t>Assignment</a:t>
            </a:r>
          </a:p>
        </p:txBody>
      </p:sp>
    </p:spTree>
    <p:extLst>
      <p:ext uri="{BB962C8B-B14F-4D97-AF65-F5344CB8AC3E}">
        <p14:creationId xmlns:p14="http://schemas.microsoft.com/office/powerpoint/2010/main" val="3718367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F4190-9E2F-4D8E-AB7C-C6662DA0A60D}"/>
              </a:ext>
            </a:extLst>
          </p:cNvPr>
          <p:cNvSpPr>
            <a:spLocks noGrp="1"/>
          </p:cNvSpPr>
          <p:nvPr>
            <p:ph type="title"/>
          </p:nvPr>
        </p:nvSpPr>
        <p:spPr/>
        <p:txBody>
          <a:bodyPr/>
          <a:lstStyle/>
          <a:p>
            <a:r>
              <a:rPr lang="en-US" dirty="0"/>
              <a:t>Wesley’s Covenant Prayer</a:t>
            </a:r>
          </a:p>
        </p:txBody>
      </p:sp>
      <p:sp>
        <p:nvSpPr>
          <p:cNvPr id="3" name="Content Placeholder 2">
            <a:extLst>
              <a:ext uri="{FF2B5EF4-FFF2-40B4-BE49-F238E27FC236}">
                <a16:creationId xmlns:a16="http://schemas.microsoft.com/office/drawing/2014/main" id="{A9EDFF12-A37D-4A3B-9480-3A4696510AC3}"/>
              </a:ext>
            </a:extLst>
          </p:cNvPr>
          <p:cNvSpPr>
            <a:spLocks noGrp="1"/>
          </p:cNvSpPr>
          <p:nvPr>
            <p:ph idx="1"/>
          </p:nvPr>
        </p:nvSpPr>
        <p:spPr>
          <a:xfrm>
            <a:off x="196770" y="1200150"/>
            <a:ext cx="8773610" cy="3311525"/>
          </a:xfrm>
        </p:spPr>
        <p:txBody>
          <a:bodyPr/>
          <a:lstStyle/>
          <a:p>
            <a:pPr marL="0" indent="0">
              <a:buNone/>
            </a:pPr>
            <a:r>
              <a:rPr lang="en-US" sz="2800" dirty="0"/>
              <a:t>I am no longer my own, but thine. Put me to what  thou wilt, rank me with whom thou wilt.</a:t>
            </a:r>
          </a:p>
          <a:p>
            <a:pPr marL="0" indent="0">
              <a:buNone/>
            </a:pPr>
            <a:r>
              <a:rPr lang="en-US" sz="2800" dirty="0"/>
              <a:t>Put me to doing, put me to suffering.</a:t>
            </a:r>
          </a:p>
          <a:p>
            <a:pPr marL="0" indent="0">
              <a:buNone/>
            </a:pPr>
            <a:r>
              <a:rPr lang="en-US" sz="2800" dirty="0"/>
              <a:t>Let me be employed by thee or laid aside for thee, exalted for thee or brought low for thee.</a:t>
            </a:r>
          </a:p>
          <a:p>
            <a:pPr marL="0" indent="0">
              <a:buNone/>
            </a:pPr>
            <a:r>
              <a:rPr lang="en-US" sz="2800" dirty="0"/>
              <a:t>Let me be full, let me be empty.</a:t>
            </a:r>
          </a:p>
          <a:p>
            <a:pPr marL="0" indent="0">
              <a:buNone/>
            </a:pPr>
            <a:endParaRPr lang="en-US" dirty="0"/>
          </a:p>
        </p:txBody>
      </p:sp>
    </p:spTree>
    <p:extLst>
      <p:ext uri="{BB962C8B-B14F-4D97-AF65-F5344CB8AC3E}">
        <p14:creationId xmlns:p14="http://schemas.microsoft.com/office/powerpoint/2010/main" val="1349078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60EDCF9-F804-4785-A3F6-07287060FAD1}"/>
              </a:ext>
            </a:extLst>
          </p:cNvPr>
          <p:cNvSpPr>
            <a:spLocks noGrp="1"/>
          </p:cNvSpPr>
          <p:nvPr>
            <p:ph idx="1"/>
          </p:nvPr>
        </p:nvSpPr>
        <p:spPr>
          <a:xfrm>
            <a:off x="364601" y="123705"/>
            <a:ext cx="8559479" cy="3311525"/>
          </a:xfrm>
        </p:spPr>
        <p:txBody>
          <a:bodyPr/>
          <a:lstStyle/>
          <a:p>
            <a:pPr marL="0" indent="0">
              <a:buNone/>
            </a:pPr>
            <a:r>
              <a:rPr lang="en-US" dirty="0"/>
              <a:t>Let me have all things, let me have nothing. </a:t>
            </a:r>
          </a:p>
          <a:p>
            <a:pPr marL="0" indent="0">
              <a:buNone/>
            </a:pPr>
            <a:r>
              <a:rPr lang="en-US" dirty="0"/>
              <a:t>I freely and heartily yield all things to thy pleasure and disposal.</a:t>
            </a:r>
          </a:p>
          <a:p>
            <a:pPr marL="0" indent="0">
              <a:buNone/>
            </a:pPr>
            <a:r>
              <a:rPr lang="en-US" dirty="0"/>
              <a:t>And now, O glorious and blessed God, Father,  Son, and Holy Spirit, thou art mine, and I am thine. So be it.</a:t>
            </a:r>
          </a:p>
          <a:p>
            <a:pPr marL="0" indent="0">
              <a:buNone/>
            </a:pPr>
            <a:r>
              <a:rPr lang="en-US" dirty="0"/>
              <a:t>And the covenant which I have made on earth, let it be ratified in heaven. Amen.</a:t>
            </a:r>
          </a:p>
          <a:p>
            <a:pPr marL="0" indent="0">
              <a:buNone/>
            </a:pPr>
            <a:endParaRPr lang="en-US" dirty="0"/>
          </a:p>
        </p:txBody>
      </p:sp>
    </p:spTree>
    <p:extLst>
      <p:ext uri="{BB962C8B-B14F-4D97-AF65-F5344CB8AC3E}">
        <p14:creationId xmlns:p14="http://schemas.microsoft.com/office/powerpoint/2010/main" val="3201283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6FF429-66A0-4E66-9F2C-F168BC6F6834}"/>
              </a:ext>
            </a:extLst>
          </p:cNvPr>
          <p:cNvPicPr>
            <a:picLocks noChangeAspect="1"/>
          </p:cNvPicPr>
          <p:nvPr/>
        </p:nvPicPr>
        <p:blipFill>
          <a:blip r:embed="rId3">
            <a:extLst>
              <a:ext uri="{BEBA8EAE-BF5A-486C-A8C5-ECC9F3942E4B}">
                <a14:imgProps xmlns:a14="http://schemas.microsoft.com/office/drawing/2010/main">
                  <a14:imgLayer r:embed="rId4">
                    <a14:imgEffect>
                      <a14:artisticPencilSketch/>
                    </a14:imgEffect>
                  </a14:imgLayer>
                </a14:imgProps>
              </a:ext>
            </a:extLst>
          </a:blip>
          <a:stretch>
            <a:fillRect/>
          </a:stretch>
        </p:blipFill>
        <p:spPr>
          <a:xfrm>
            <a:off x="2407534" y="231494"/>
            <a:ext cx="6736465" cy="4224759"/>
          </a:xfrm>
          <a:prstGeom prst="rect">
            <a:avLst/>
          </a:prstGeom>
        </p:spPr>
      </p:pic>
      <p:sp>
        <p:nvSpPr>
          <p:cNvPr id="6" name="Title 5">
            <a:extLst>
              <a:ext uri="{FF2B5EF4-FFF2-40B4-BE49-F238E27FC236}">
                <a16:creationId xmlns:a16="http://schemas.microsoft.com/office/drawing/2014/main" id="{5D86C50D-0E3F-4961-BE47-A5C3FF2F68E2}"/>
              </a:ext>
            </a:extLst>
          </p:cNvPr>
          <p:cNvSpPr>
            <a:spLocks noGrp="1"/>
          </p:cNvSpPr>
          <p:nvPr>
            <p:ph type="title"/>
          </p:nvPr>
        </p:nvSpPr>
        <p:spPr>
          <a:xfrm>
            <a:off x="208344" y="580995"/>
            <a:ext cx="8229600" cy="857250"/>
          </a:xfrm>
        </p:spPr>
        <p:txBody>
          <a:bodyPr/>
          <a:lstStyle/>
          <a:p>
            <a:pPr algn="l"/>
            <a:r>
              <a:rPr lang="en-US" b="1" dirty="0">
                <a:solidFill>
                  <a:srgbClr val="C00000"/>
                </a:solidFill>
              </a:rPr>
              <a:t>Session 3: </a:t>
            </a:r>
            <a:br>
              <a:rPr lang="en-US" dirty="0"/>
            </a:br>
            <a:r>
              <a:rPr lang="en-US" sz="3600" b="1" dirty="0"/>
              <a:t>Gifts and Spirituality</a:t>
            </a:r>
            <a:br>
              <a:rPr lang="en-US" dirty="0"/>
            </a:br>
            <a:endParaRPr lang="en-US" dirty="0"/>
          </a:p>
        </p:txBody>
      </p:sp>
      <p:sp>
        <p:nvSpPr>
          <p:cNvPr id="9" name="TextBox 8">
            <a:extLst>
              <a:ext uri="{FF2B5EF4-FFF2-40B4-BE49-F238E27FC236}">
                <a16:creationId xmlns:a16="http://schemas.microsoft.com/office/drawing/2014/main" id="{825BFC6E-1C99-411F-BD43-C9442567C9F7}"/>
              </a:ext>
            </a:extLst>
          </p:cNvPr>
          <p:cNvSpPr txBox="1"/>
          <p:nvPr/>
        </p:nvSpPr>
        <p:spPr>
          <a:xfrm>
            <a:off x="208344" y="1392978"/>
            <a:ext cx="5891514" cy="3108543"/>
          </a:xfrm>
          <a:prstGeom prst="rect">
            <a:avLst/>
          </a:prstGeom>
          <a:noFill/>
        </p:spPr>
        <p:txBody>
          <a:bodyPr wrap="square" rtlCol="0">
            <a:spAutoFit/>
          </a:bodyPr>
          <a:lstStyle/>
          <a:p>
            <a:pPr marL="457200" indent="-457200">
              <a:buFont typeface="Arial" panose="020B0604020202020204" pitchFamily="34" charset="0"/>
              <a:buChar char="•"/>
            </a:pPr>
            <a:r>
              <a:rPr lang="en-US" sz="2800" b="1" dirty="0"/>
              <a:t>Discuss the importance of maintaining spiritual practices</a:t>
            </a:r>
          </a:p>
          <a:p>
            <a:pPr marL="457200" indent="-457200">
              <a:buFont typeface="Arial" panose="020B0604020202020204" pitchFamily="34" charset="0"/>
              <a:buChar char="•"/>
            </a:pPr>
            <a:r>
              <a:rPr lang="en-US" sz="2800" b="1" dirty="0"/>
              <a:t>Describe the function of covenant or accountability groups</a:t>
            </a:r>
          </a:p>
          <a:p>
            <a:pPr marL="457200" indent="-457200">
              <a:buFont typeface="Arial" panose="020B0604020202020204" pitchFamily="34" charset="0"/>
              <a:buChar char="•"/>
            </a:pPr>
            <a:r>
              <a:rPr lang="en-US" sz="2800" b="1" dirty="0"/>
              <a:t>Discuss the ways spirituality is expressed in the congregation and ways it can be strengthened</a:t>
            </a:r>
          </a:p>
        </p:txBody>
      </p:sp>
    </p:spTree>
    <p:extLst>
      <p:ext uri="{BB962C8B-B14F-4D97-AF65-F5344CB8AC3E}">
        <p14:creationId xmlns:p14="http://schemas.microsoft.com/office/powerpoint/2010/main" val="3784409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9225" y="0"/>
            <a:ext cx="2754776"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67D6EEF9-3D47-433A-B905-C8BE09B030FD}"/>
              </a:ext>
            </a:extLst>
          </p:cNvPr>
          <p:cNvSpPr txBox="1"/>
          <p:nvPr/>
        </p:nvSpPr>
        <p:spPr>
          <a:xfrm>
            <a:off x="101488" y="81554"/>
            <a:ext cx="6287737" cy="4401205"/>
          </a:xfrm>
          <a:prstGeom prst="rect">
            <a:avLst/>
          </a:prstGeom>
          <a:noFill/>
        </p:spPr>
        <p:txBody>
          <a:bodyPr wrap="square" rtlCol="0">
            <a:spAutoFit/>
          </a:bodyPr>
          <a:lstStyle/>
          <a:p>
            <a:r>
              <a:rPr lang="en-US" sz="2800" dirty="0"/>
              <a:t>“So, brothers and sisters, because of God’s mercies, I encourage you to present your bodies as a living sacrifice that is holy and pleasing to God. This is your appropriate priestly service. Don’t be conformed to the patterns of this world, but be transformed by the renewing of your minds so that you can figure out what God’s will is—what is good and pleasing and mature</a:t>
            </a:r>
            <a:r>
              <a:rPr lang="en-US" sz="2400" dirty="0"/>
              <a:t>.—Romans 12:1-2 (CEB)</a:t>
            </a:r>
          </a:p>
        </p:txBody>
      </p:sp>
      <p:sp>
        <p:nvSpPr>
          <p:cNvPr id="7170" name="Rectangle 2"/>
          <p:cNvSpPr>
            <a:spLocks noGrp="1" noChangeArrowheads="1"/>
          </p:cNvSpPr>
          <p:nvPr>
            <p:ph type="title"/>
          </p:nvPr>
        </p:nvSpPr>
        <p:spPr>
          <a:xfrm>
            <a:off x="6354085" y="120904"/>
            <a:ext cx="2825056" cy="411480"/>
          </a:xfrm>
        </p:spPr>
        <p:txBody>
          <a:bodyPr>
            <a:noAutofit/>
          </a:bodyPr>
          <a:lstStyle/>
          <a:p>
            <a:pPr eaLnBrk="1" hangingPunct="1"/>
            <a:r>
              <a:rPr lang="en-US" sz="3600" dirty="0">
                <a:solidFill>
                  <a:schemeClr val="bg1"/>
                </a:solidFill>
                <a:latin typeface="Arial Black" pitchFamily="34" charset="0"/>
              </a:rPr>
              <a:t>Devotions</a:t>
            </a:r>
          </a:p>
        </p:txBody>
      </p:sp>
    </p:spTree>
    <p:extLst>
      <p:ext uri="{BB962C8B-B14F-4D97-AF65-F5344CB8AC3E}">
        <p14:creationId xmlns:p14="http://schemas.microsoft.com/office/powerpoint/2010/main" val="3070423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5215" y="0"/>
            <a:ext cx="3298786"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3">
            <a:extLst>
              <a:ext uri="{FF2B5EF4-FFF2-40B4-BE49-F238E27FC236}">
                <a16:creationId xmlns:a16="http://schemas.microsoft.com/office/drawing/2014/main" id="{04519552-845A-4409-B3F4-F5D34223FC68}"/>
              </a:ext>
            </a:extLst>
          </p:cNvPr>
          <p:cNvSpPr>
            <a:spLocks noGrp="1"/>
          </p:cNvSpPr>
          <p:nvPr>
            <p:ph type="title"/>
          </p:nvPr>
        </p:nvSpPr>
        <p:spPr>
          <a:xfrm>
            <a:off x="590308" y="9605"/>
            <a:ext cx="4635661" cy="857250"/>
          </a:xfrm>
        </p:spPr>
        <p:txBody>
          <a:bodyPr/>
          <a:lstStyle/>
          <a:p>
            <a:r>
              <a:rPr lang="en-US" dirty="0"/>
              <a:t>Prayer</a:t>
            </a:r>
          </a:p>
        </p:txBody>
      </p:sp>
      <p:sp>
        <p:nvSpPr>
          <p:cNvPr id="5" name="TextBox 4">
            <a:extLst>
              <a:ext uri="{FF2B5EF4-FFF2-40B4-BE49-F238E27FC236}">
                <a16:creationId xmlns:a16="http://schemas.microsoft.com/office/drawing/2014/main" id="{C9D04C3A-1C55-42BB-AECF-0A4BDF74CA0E}"/>
              </a:ext>
            </a:extLst>
          </p:cNvPr>
          <p:cNvSpPr txBox="1"/>
          <p:nvPr/>
        </p:nvSpPr>
        <p:spPr>
          <a:xfrm>
            <a:off x="237281" y="777091"/>
            <a:ext cx="5341716" cy="3539430"/>
          </a:xfrm>
          <a:prstGeom prst="rect">
            <a:avLst/>
          </a:prstGeom>
          <a:noFill/>
        </p:spPr>
        <p:txBody>
          <a:bodyPr wrap="square" rtlCol="0">
            <a:spAutoFit/>
          </a:bodyPr>
          <a:lstStyle/>
          <a:p>
            <a:r>
              <a:rPr lang="en-US" sz="2800" dirty="0"/>
              <a:t>Lord, accept my life as an offering. As I acknowledge what you have done for me, so let me be the best I can for you. Help me to resist the current culture of the world and fix my attention on you. Thank you for all that you have given me through grace. Amen.</a:t>
            </a:r>
          </a:p>
        </p:txBody>
      </p:sp>
    </p:spTree>
    <p:extLst>
      <p:ext uri="{BB962C8B-B14F-4D97-AF65-F5344CB8AC3E}">
        <p14:creationId xmlns:p14="http://schemas.microsoft.com/office/powerpoint/2010/main" val="477974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619245" y="621817"/>
            <a:ext cx="4728259" cy="857250"/>
          </a:xfrm>
        </p:spPr>
        <p:txBody>
          <a:bodyPr/>
          <a:lstStyle/>
          <a:p>
            <a:pPr algn="l"/>
            <a:r>
              <a:rPr lang="en-US" b="1" dirty="0"/>
              <a:t>Spirituality and </a:t>
            </a:r>
            <a:br>
              <a:rPr lang="en-US" b="1" dirty="0"/>
            </a:br>
            <a:r>
              <a:rPr lang="en-US" b="1" dirty="0"/>
              <a:t> Gifts</a:t>
            </a:r>
          </a:p>
        </p:txBody>
      </p:sp>
    </p:spTree>
    <p:extLst>
      <p:ext uri="{BB962C8B-B14F-4D97-AF65-F5344CB8AC3E}">
        <p14:creationId xmlns:p14="http://schemas.microsoft.com/office/powerpoint/2010/main" val="2293458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347239" y="972084"/>
            <a:ext cx="4728259" cy="857250"/>
          </a:xfrm>
        </p:spPr>
        <p:txBody>
          <a:bodyPr/>
          <a:lstStyle/>
          <a:p>
            <a:pPr algn="l"/>
            <a:r>
              <a:rPr lang="en-US" b="1" dirty="0"/>
              <a:t>The Role of Spirituality </a:t>
            </a:r>
          </a:p>
        </p:txBody>
      </p:sp>
      <p:sp>
        <p:nvSpPr>
          <p:cNvPr id="3" name="TextBox 2">
            <a:extLst>
              <a:ext uri="{FF2B5EF4-FFF2-40B4-BE49-F238E27FC236}">
                <a16:creationId xmlns:a16="http://schemas.microsoft.com/office/drawing/2014/main" id="{A1DC63BB-AECC-49FC-8C8B-4F6D5B0E8FCA}"/>
              </a:ext>
            </a:extLst>
          </p:cNvPr>
          <p:cNvSpPr txBox="1"/>
          <p:nvPr/>
        </p:nvSpPr>
        <p:spPr>
          <a:xfrm>
            <a:off x="347239" y="2244416"/>
            <a:ext cx="5272269" cy="523220"/>
          </a:xfrm>
          <a:prstGeom prst="rect">
            <a:avLst/>
          </a:prstGeom>
          <a:noFill/>
        </p:spPr>
        <p:txBody>
          <a:bodyPr wrap="square" rtlCol="0">
            <a:spAutoFit/>
          </a:bodyPr>
          <a:lstStyle/>
          <a:p>
            <a:r>
              <a:rPr lang="en-US" sz="2800" b="1" dirty="0"/>
              <a:t>“Are you going on to perfection?”</a:t>
            </a:r>
          </a:p>
        </p:txBody>
      </p:sp>
    </p:spTree>
    <p:extLst>
      <p:ext uri="{BB962C8B-B14F-4D97-AF65-F5344CB8AC3E}">
        <p14:creationId xmlns:p14="http://schemas.microsoft.com/office/powerpoint/2010/main" val="2366331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1C1A4D-5F74-4FCA-A7CB-AA75D0261AD7}"/>
              </a:ext>
            </a:extLst>
          </p:cNvPr>
          <p:cNvPicPr>
            <a:picLocks noChangeAspect="1"/>
          </p:cNvPicPr>
          <p:nvPr/>
        </p:nvPicPr>
        <p:blipFill>
          <a:blip r:embed="rId3"/>
          <a:stretch>
            <a:fillRect/>
          </a:stretch>
        </p:blipFill>
        <p:spPr>
          <a:xfrm>
            <a:off x="0" y="0"/>
            <a:ext cx="9144000" cy="4508118"/>
          </a:xfrm>
          <a:prstGeom prst="rect">
            <a:avLst/>
          </a:prstGeom>
        </p:spPr>
      </p:pic>
      <p:sp>
        <p:nvSpPr>
          <p:cNvPr id="2" name="Title 1"/>
          <p:cNvSpPr>
            <a:spLocks noGrp="1"/>
          </p:cNvSpPr>
          <p:nvPr>
            <p:ph type="title"/>
          </p:nvPr>
        </p:nvSpPr>
        <p:spPr>
          <a:xfrm>
            <a:off x="584521" y="3226844"/>
            <a:ext cx="2760562" cy="857250"/>
          </a:xfrm>
        </p:spPr>
        <p:txBody>
          <a:bodyPr/>
          <a:lstStyle/>
          <a:p>
            <a:r>
              <a:rPr lang="en-US" b="1" dirty="0"/>
              <a:t>BREAK</a:t>
            </a:r>
          </a:p>
        </p:txBody>
      </p:sp>
    </p:spTree>
    <p:extLst>
      <p:ext uri="{BB962C8B-B14F-4D97-AF65-F5344CB8AC3E}">
        <p14:creationId xmlns:p14="http://schemas.microsoft.com/office/powerpoint/2010/main" val="370127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579" y="345633"/>
            <a:ext cx="8229600" cy="857250"/>
          </a:xfrm>
        </p:spPr>
        <p:txBody>
          <a:bodyPr/>
          <a:lstStyle/>
          <a:p>
            <a:r>
              <a:rPr lang="en-US" dirty="0">
                <a:solidFill>
                  <a:srgbClr val="EB0029"/>
                </a:solidFill>
              </a:rPr>
              <a:t>Spiritual Practices: </a:t>
            </a:r>
            <a:r>
              <a:rPr lang="en-US" sz="3600" dirty="0"/>
              <a:t>Means of Grace</a:t>
            </a:r>
            <a:br>
              <a:rPr lang="en-US" dirty="0"/>
            </a:br>
            <a:endParaRPr lang="en-US" dirty="0"/>
          </a:p>
        </p:txBody>
      </p:sp>
      <p:sp>
        <p:nvSpPr>
          <p:cNvPr id="3" name="Content Placeholder 2"/>
          <p:cNvSpPr>
            <a:spLocks noGrp="1"/>
          </p:cNvSpPr>
          <p:nvPr>
            <p:ph idx="1"/>
          </p:nvPr>
        </p:nvSpPr>
        <p:spPr>
          <a:xfrm>
            <a:off x="283579" y="873768"/>
            <a:ext cx="8536329" cy="2827840"/>
          </a:xfrm>
        </p:spPr>
        <p:txBody>
          <a:bodyPr>
            <a:noAutofit/>
          </a:bodyPr>
          <a:lstStyle/>
          <a:p>
            <a:pPr>
              <a:buFont typeface="Arial" pitchFamily="34" charset="0"/>
              <a:buChar char="•"/>
            </a:pPr>
            <a:r>
              <a:rPr lang="en-US" sz="2800" dirty="0"/>
              <a:t>Worship</a:t>
            </a:r>
          </a:p>
          <a:p>
            <a:pPr>
              <a:buFont typeface="Arial" pitchFamily="34" charset="0"/>
              <a:buChar char="•"/>
            </a:pPr>
            <a:r>
              <a:rPr lang="en-US" sz="2800" dirty="0"/>
              <a:t>Prayer </a:t>
            </a:r>
          </a:p>
          <a:p>
            <a:pPr>
              <a:buFont typeface="Arial" pitchFamily="34" charset="0"/>
              <a:buChar char="•"/>
            </a:pPr>
            <a:r>
              <a:rPr lang="en-US" sz="2800" dirty="0"/>
              <a:t>Searching the Scriptures</a:t>
            </a:r>
          </a:p>
          <a:p>
            <a:pPr>
              <a:buFont typeface="Arial" pitchFamily="34" charset="0"/>
              <a:buChar char="•"/>
            </a:pPr>
            <a:r>
              <a:rPr lang="en-US" sz="2800" dirty="0"/>
              <a:t>Lord’s Supper</a:t>
            </a:r>
          </a:p>
          <a:p>
            <a:pPr>
              <a:buFont typeface="Arial" pitchFamily="34" charset="0"/>
              <a:buChar char="•"/>
            </a:pPr>
            <a:r>
              <a:rPr lang="en-US" sz="2800" dirty="0"/>
              <a:t>Fasting or Abstinence</a:t>
            </a:r>
          </a:p>
          <a:p>
            <a:pPr>
              <a:buFont typeface="Arial" pitchFamily="34" charset="0"/>
              <a:buChar char="•"/>
            </a:pPr>
            <a:r>
              <a:rPr lang="en-US" sz="2800" dirty="0"/>
              <a:t>Christian Conferencing </a:t>
            </a:r>
          </a:p>
          <a:p>
            <a:pPr>
              <a:buFont typeface="Arial" pitchFamily="34" charset="0"/>
              <a:buChar char="•"/>
            </a:pPr>
            <a:r>
              <a:rPr lang="en-US" sz="2800" dirty="0"/>
              <a:t>Works of Mercy (Acts of Compassion and Justice)</a:t>
            </a:r>
          </a:p>
        </p:txBody>
      </p:sp>
      <p:pic>
        <p:nvPicPr>
          <p:cNvPr id="4" name="Picture 3">
            <a:extLst>
              <a:ext uri="{FF2B5EF4-FFF2-40B4-BE49-F238E27FC236}">
                <a16:creationId xmlns:a16="http://schemas.microsoft.com/office/drawing/2014/main" id="{6037659A-478C-4597-A849-410D05AC9041}"/>
              </a:ext>
            </a:extLst>
          </p:cNvPr>
          <p:cNvPicPr>
            <a:picLocks noChangeAspect="1"/>
          </p:cNvPicPr>
          <p:nvPr/>
        </p:nvPicPr>
        <p:blipFill>
          <a:blip r:embed="rId3"/>
          <a:stretch>
            <a:fillRect/>
          </a:stretch>
        </p:blipFill>
        <p:spPr>
          <a:xfrm>
            <a:off x="5691529" y="1202883"/>
            <a:ext cx="2066723" cy="2456901"/>
          </a:xfrm>
          <a:prstGeom prst="rect">
            <a:avLst/>
          </a:prstGeom>
        </p:spPr>
      </p:pic>
    </p:spTree>
    <p:extLst>
      <p:ext uri="{BB962C8B-B14F-4D97-AF65-F5344CB8AC3E}">
        <p14:creationId xmlns:p14="http://schemas.microsoft.com/office/powerpoint/2010/main" val="17990199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6A908-A9F3-42E6-8A2B-8532D8094463}"/>
              </a:ext>
            </a:extLst>
          </p:cNvPr>
          <p:cNvSpPr>
            <a:spLocks noGrp="1"/>
          </p:cNvSpPr>
          <p:nvPr>
            <p:ph type="title"/>
          </p:nvPr>
        </p:nvSpPr>
        <p:spPr>
          <a:xfrm>
            <a:off x="457200" y="342900"/>
            <a:ext cx="8229600" cy="857250"/>
          </a:xfrm>
        </p:spPr>
        <p:txBody>
          <a:bodyPr/>
          <a:lstStyle/>
          <a:p>
            <a:r>
              <a:rPr lang="en-US" sz="4000" b="1" dirty="0">
                <a:solidFill>
                  <a:srgbClr val="EB0029"/>
                </a:solidFill>
              </a:rPr>
              <a:t>Strengthening Personal Spiritual Practices</a:t>
            </a:r>
            <a:endParaRPr lang="en-US" sz="4000" dirty="0">
              <a:solidFill>
                <a:srgbClr val="EB0029"/>
              </a:solidFill>
            </a:endParaRPr>
          </a:p>
        </p:txBody>
      </p:sp>
      <p:sp>
        <p:nvSpPr>
          <p:cNvPr id="3" name="Content Placeholder 2">
            <a:extLst>
              <a:ext uri="{FF2B5EF4-FFF2-40B4-BE49-F238E27FC236}">
                <a16:creationId xmlns:a16="http://schemas.microsoft.com/office/drawing/2014/main" id="{821B693B-1FC0-4EF5-BF26-5DA9DCDF73C7}"/>
              </a:ext>
            </a:extLst>
          </p:cNvPr>
          <p:cNvSpPr>
            <a:spLocks noGrp="1"/>
          </p:cNvSpPr>
          <p:nvPr>
            <p:ph idx="1"/>
          </p:nvPr>
        </p:nvSpPr>
        <p:spPr>
          <a:xfrm>
            <a:off x="295153" y="1592326"/>
            <a:ext cx="4404167" cy="1562100"/>
          </a:xfrm>
        </p:spPr>
        <p:txBody>
          <a:bodyPr/>
          <a:lstStyle/>
          <a:p>
            <a:pPr marL="0" indent="0">
              <a:buNone/>
            </a:pPr>
            <a:r>
              <a:rPr lang="en-US" sz="2800" b="1" dirty="0"/>
              <a:t>CLASS MEETINGS</a:t>
            </a:r>
          </a:p>
          <a:p>
            <a:pPr marL="0" indent="0">
              <a:buNone/>
            </a:pPr>
            <a:r>
              <a:rPr lang="en-US" sz="2800" dirty="0"/>
              <a:t>“How is it with your soul?”</a:t>
            </a:r>
          </a:p>
          <a:p>
            <a:pPr marL="0" indent="0">
              <a:buNone/>
            </a:pPr>
            <a:endParaRPr lang="en-US" sz="1000" dirty="0"/>
          </a:p>
          <a:p>
            <a:pPr marL="0" indent="0">
              <a:buNone/>
            </a:pPr>
            <a:r>
              <a:rPr lang="en-US" sz="2800" b="1" dirty="0"/>
              <a:t>COVENANT DISCIPLESHIP GROUPS</a:t>
            </a:r>
          </a:p>
          <a:p>
            <a:pPr marL="0" indent="0">
              <a:buNone/>
            </a:pPr>
            <a:r>
              <a:rPr lang="en-US" sz="2800" dirty="0"/>
              <a:t>“Holiness of heart and life”</a:t>
            </a:r>
          </a:p>
        </p:txBody>
      </p:sp>
      <p:pic>
        <p:nvPicPr>
          <p:cNvPr id="4" name="Picture 3">
            <a:extLst>
              <a:ext uri="{FF2B5EF4-FFF2-40B4-BE49-F238E27FC236}">
                <a16:creationId xmlns:a16="http://schemas.microsoft.com/office/drawing/2014/main" id="{25B8FB92-9A7D-4FAD-BCDB-1E5E81A25079}"/>
              </a:ext>
            </a:extLst>
          </p:cNvPr>
          <p:cNvPicPr>
            <a:picLocks noChangeAspect="1"/>
          </p:cNvPicPr>
          <p:nvPr/>
        </p:nvPicPr>
        <p:blipFill>
          <a:blip r:embed="rId3"/>
          <a:stretch>
            <a:fillRect/>
          </a:stretch>
        </p:blipFill>
        <p:spPr>
          <a:xfrm>
            <a:off x="4935576" y="1352516"/>
            <a:ext cx="4208424" cy="3159159"/>
          </a:xfrm>
          <a:prstGeom prst="rect">
            <a:avLst/>
          </a:prstGeom>
        </p:spPr>
      </p:pic>
    </p:spTree>
    <p:extLst>
      <p:ext uri="{BB962C8B-B14F-4D97-AF65-F5344CB8AC3E}">
        <p14:creationId xmlns:p14="http://schemas.microsoft.com/office/powerpoint/2010/main" val="6916727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6A908-A9F3-42E6-8A2B-8532D8094463}"/>
              </a:ext>
            </a:extLst>
          </p:cNvPr>
          <p:cNvSpPr>
            <a:spLocks noGrp="1"/>
          </p:cNvSpPr>
          <p:nvPr>
            <p:ph type="title"/>
          </p:nvPr>
        </p:nvSpPr>
        <p:spPr>
          <a:xfrm>
            <a:off x="130215" y="227153"/>
            <a:ext cx="8883570" cy="857250"/>
          </a:xfrm>
        </p:spPr>
        <p:txBody>
          <a:bodyPr/>
          <a:lstStyle/>
          <a:p>
            <a:r>
              <a:rPr lang="en-US" sz="4000" b="1" dirty="0">
                <a:solidFill>
                  <a:srgbClr val="EB0029"/>
                </a:solidFill>
              </a:rPr>
              <a:t>Practice of Spirituality in the Congregation</a:t>
            </a:r>
            <a:endParaRPr lang="en-US" sz="4000" dirty="0">
              <a:solidFill>
                <a:srgbClr val="EB0029"/>
              </a:solidFill>
            </a:endParaRPr>
          </a:p>
        </p:txBody>
      </p:sp>
      <p:pic>
        <p:nvPicPr>
          <p:cNvPr id="7" name="Picture 6">
            <a:extLst>
              <a:ext uri="{FF2B5EF4-FFF2-40B4-BE49-F238E27FC236}">
                <a16:creationId xmlns:a16="http://schemas.microsoft.com/office/drawing/2014/main" id="{0B55499E-E035-4141-A995-52239270EF51}"/>
              </a:ext>
            </a:extLst>
          </p:cNvPr>
          <p:cNvPicPr>
            <a:picLocks noChangeAspect="1"/>
          </p:cNvPicPr>
          <p:nvPr/>
        </p:nvPicPr>
        <p:blipFill>
          <a:blip r:embed="rId3">
            <a:grayscl/>
          </a:blip>
          <a:stretch>
            <a:fillRect/>
          </a:stretch>
        </p:blipFill>
        <p:spPr>
          <a:xfrm>
            <a:off x="3103952" y="1292747"/>
            <a:ext cx="2936095" cy="3979500"/>
          </a:xfrm>
          <a:prstGeom prst="rect">
            <a:avLst/>
          </a:prstGeom>
        </p:spPr>
      </p:pic>
    </p:spTree>
    <p:extLst>
      <p:ext uri="{BB962C8B-B14F-4D97-AF65-F5344CB8AC3E}">
        <p14:creationId xmlns:p14="http://schemas.microsoft.com/office/powerpoint/2010/main" val="3893381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6A908-A9F3-42E6-8A2B-8532D8094463}"/>
              </a:ext>
            </a:extLst>
          </p:cNvPr>
          <p:cNvSpPr>
            <a:spLocks noGrp="1"/>
          </p:cNvSpPr>
          <p:nvPr>
            <p:ph type="title"/>
          </p:nvPr>
        </p:nvSpPr>
        <p:spPr>
          <a:xfrm>
            <a:off x="130215" y="227153"/>
            <a:ext cx="8883570" cy="857250"/>
          </a:xfrm>
        </p:spPr>
        <p:txBody>
          <a:bodyPr/>
          <a:lstStyle/>
          <a:p>
            <a:r>
              <a:rPr lang="en-US" sz="4000" b="1" dirty="0">
                <a:solidFill>
                  <a:srgbClr val="EB0029"/>
                </a:solidFill>
              </a:rPr>
              <a:t>Strengthening Spirituality in the Congregation</a:t>
            </a:r>
            <a:endParaRPr lang="en-US" sz="4000" dirty="0">
              <a:solidFill>
                <a:srgbClr val="EB0029"/>
              </a:solidFill>
            </a:endParaRPr>
          </a:p>
        </p:txBody>
      </p:sp>
      <p:pic>
        <p:nvPicPr>
          <p:cNvPr id="7" name="Picture 6">
            <a:extLst>
              <a:ext uri="{FF2B5EF4-FFF2-40B4-BE49-F238E27FC236}">
                <a16:creationId xmlns:a16="http://schemas.microsoft.com/office/drawing/2014/main" id="{0B55499E-E035-4141-A995-52239270EF51}"/>
              </a:ext>
            </a:extLst>
          </p:cNvPr>
          <p:cNvPicPr>
            <a:picLocks noChangeAspect="1"/>
          </p:cNvPicPr>
          <p:nvPr/>
        </p:nvPicPr>
        <p:blipFill>
          <a:blip r:embed="rId3">
            <a:grayscl/>
          </a:blip>
          <a:stretch>
            <a:fillRect/>
          </a:stretch>
        </p:blipFill>
        <p:spPr>
          <a:xfrm>
            <a:off x="3103952" y="1292747"/>
            <a:ext cx="2936095" cy="3979500"/>
          </a:xfrm>
          <a:prstGeom prst="rect">
            <a:avLst/>
          </a:prstGeom>
        </p:spPr>
      </p:pic>
    </p:spTree>
    <p:extLst>
      <p:ext uri="{BB962C8B-B14F-4D97-AF65-F5344CB8AC3E}">
        <p14:creationId xmlns:p14="http://schemas.microsoft.com/office/powerpoint/2010/main" val="298690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28D70E5-F376-4186-A768-83E430F4CBBA}"/>
              </a:ext>
            </a:extLst>
          </p:cNvPr>
          <p:cNvPicPr>
            <a:picLocks noGrp="1" noChangeAspect="1"/>
          </p:cNvPicPr>
          <p:nvPr>
            <p:ph idx="1"/>
          </p:nvPr>
        </p:nvPicPr>
        <p:blipFill>
          <a:blip r:embed="rId3"/>
          <a:stretch>
            <a:fillRect/>
          </a:stretch>
        </p:blipFill>
        <p:spPr>
          <a:xfrm>
            <a:off x="0" y="36852"/>
            <a:ext cx="9144000" cy="4474824"/>
          </a:xfrm>
          <a:prstGeom prst="rect">
            <a:avLst/>
          </a:prstGeom>
        </p:spPr>
      </p:pic>
      <p:sp>
        <p:nvSpPr>
          <p:cNvPr id="2" name="Title 1">
            <a:extLst>
              <a:ext uri="{FF2B5EF4-FFF2-40B4-BE49-F238E27FC236}">
                <a16:creationId xmlns:a16="http://schemas.microsoft.com/office/drawing/2014/main" id="{AD29270B-7AEC-4327-8EB5-F561109A9188}"/>
              </a:ext>
            </a:extLst>
          </p:cNvPr>
          <p:cNvSpPr>
            <a:spLocks noGrp="1"/>
          </p:cNvSpPr>
          <p:nvPr>
            <p:ph type="title"/>
          </p:nvPr>
        </p:nvSpPr>
        <p:spPr>
          <a:xfrm>
            <a:off x="769716" y="2761004"/>
            <a:ext cx="3802284" cy="857250"/>
          </a:xfrm>
        </p:spPr>
        <p:txBody>
          <a:bodyPr/>
          <a:lstStyle/>
          <a:p>
            <a:r>
              <a:rPr lang="en-US" b="1" dirty="0"/>
              <a:t>Assignment</a:t>
            </a:r>
          </a:p>
        </p:txBody>
      </p:sp>
    </p:spTree>
    <p:extLst>
      <p:ext uri="{BB962C8B-B14F-4D97-AF65-F5344CB8AC3E}">
        <p14:creationId xmlns:p14="http://schemas.microsoft.com/office/powerpoint/2010/main" val="30220159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487008-F2DD-40BB-9CF2-C1863796DE14}"/>
              </a:ext>
            </a:extLst>
          </p:cNvPr>
          <p:cNvSpPr>
            <a:spLocks noGrp="1"/>
          </p:cNvSpPr>
          <p:nvPr>
            <p:ph idx="1"/>
          </p:nvPr>
        </p:nvSpPr>
        <p:spPr>
          <a:xfrm>
            <a:off x="457200" y="644565"/>
            <a:ext cx="8229600" cy="3311525"/>
          </a:xfrm>
        </p:spPr>
        <p:txBody>
          <a:bodyPr/>
          <a:lstStyle/>
          <a:p>
            <a:pPr marL="0" indent="0">
              <a:buNone/>
            </a:pPr>
            <a:r>
              <a:rPr lang="en-US" dirty="0"/>
              <a:t>“What is the outcome of this, brothers and sisters? When you meet together, each one has a psalm, a teaching, a revelation, a tongue, or an interpretation. All these things must be done to build up the church.”—</a:t>
            </a:r>
          </a:p>
          <a:p>
            <a:pPr marL="0" indent="0">
              <a:buNone/>
            </a:pPr>
            <a:r>
              <a:rPr lang="en-US" dirty="0"/>
              <a:t>I Corinthians 14:26 (CEB)</a:t>
            </a:r>
          </a:p>
        </p:txBody>
      </p:sp>
    </p:spTree>
    <p:extLst>
      <p:ext uri="{BB962C8B-B14F-4D97-AF65-F5344CB8AC3E}">
        <p14:creationId xmlns:p14="http://schemas.microsoft.com/office/powerpoint/2010/main" val="9907947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AB6CB-0F54-42F0-8FF5-8EBE8CA68F5F}"/>
              </a:ext>
            </a:extLst>
          </p:cNvPr>
          <p:cNvSpPr>
            <a:spLocks noGrp="1"/>
          </p:cNvSpPr>
          <p:nvPr>
            <p:ph type="title"/>
          </p:nvPr>
        </p:nvSpPr>
        <p:spPr>
          <a:xfrm>
            <a:off x="457200" y="0"/>
            <a:ext cx="8229600" cy="857250"/>
          </a:xfrm>
        </p:spPr>
        <p:txBody>
          <a:bodyPr/>
          <a:lstStyle/>
          <a:p>
            <a:r>
              <a:rPr lang="en-US" sz="3600" b="1" dirty="0"/>
              <a:t>Closing Prayer</a:t>
            </a:r>
          </a:p>
        </p:txBody>
      </p:sp>
      <p:sp>
        <p:nvSpPr>
          <p:cNvPr id="3" name="Content Placeholder 2">
            <a:extLst>
              <a:ext uri="{FF2B5EF4-FFF2-40B4-BE49-F238E27FC236}">
                <a16:creationId xmlns:a16="http://schemas.microsoft.com/office/drawing/2014/main" id="{DED1E080-0707-49E7-AD70-208798C7A5AF}"/>
              </a:ext>
            </a:extLst>
          </p:cNvPr>
          <p:cNvSpPr>
            <a:spLocks noGrp="1"/>
          </p:cNvSpPr>
          <p:nvPr>
            <p:ph idx="1"/>
          </p:nvPr>
        </p:nvSpPr>
        <p:spPr>
          <a:xfrm>
            <a:off x="474562" y="737164"/>
            <a:ext cx="8212238" cy="3311525"/>
          </a:xfrm>
        </p:spPr>
        <p:txBody>
          <a:bodyPr/>
          <a:lstStyle/>
          <a:p>
            <a:pPr marL="0" indent="0">
              <a:buNone/>
            </a:pPr>
            <a:r>
              <a:rPr lang="en-US" dirty="0"/>
              <a:t>Lord, take my life and let it be dedicated to you. Take all the moments of my days and let my actions bring you praise.</a:t>
            </a:r>
          </a:p>
          <a:p>
            <a:pPr marL="0" indent="0">
              <a:buNone/>
            </a:pPr>
            <a:r>
              <a:rPr lang="en-US" dirty="0"/>
              <a:t>Take my heart; it’s not mine alone; it belongs to you. Take all of me, and may all that I am and all that I do be only for you.</a:t>
            </a:r>
          </a:p>
          <a:p>
            <a:pPr marL="0" indent="0">
              <a:buNone/>
            </a:pPr>
            <a:r>
              <a:rPr lang="en-US" dirty="0"/>
              <a:t>Amen.</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19340443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6FF429-66A0-4E66-9F2C-F168BC6F6834}"/>
              </a:ext>
            </a:extLst>
          </p:cNvPr>
          <p:cNvPicPr>
            <a:picLocks noChangeAspect="1"/>
          </p:cNvPicPr>
          <p:nvPr/>
        </p:nvPicPr>
        <p:blipFill>
          <a:blip r:embed="rId3">
            <a:extLst>
              <a:ext uri="{BEBA8EAE-BF5A-486C-A8C5-ECC9F3942E4B}">
                <a14:imgProps xmlns:a14="http://schemas.microsoft.com/office/drawing/2010/main">
                  <a14:imgLayer r:embed="rId4">
                    <a14:imgEffect>
                      <a14:artisticPencilSketch/>
                    </a14:imgEffect>
                  </a14:imgLayer>
                </a14:imgProps>
              </a:ext>
            </a:extLst>
          </a:blip>
          <a:stretch>
            <a:fillRect/>
          </a:stretch>
        </p:blipFill>
        <p:spPr>
          <a:xfrm>
            <a:off x="2604304" y="231494"/>
            <a:ext cx="6539695" cy="4224759"/>
          </a:xfrm>
          <a:prstGeom prst="rect">
            <a:avLst/>
          </a:prstGeom>
        </p:spPr>
      </p:pic>
      <p:sp>
        <p:nvSpPr>
          <p:cNvPr id="6" name="Title 5">
            <a:extLst>
              <a:ext uri="{FF2B5EF4-FFF2-40B4-BE49-F238E27FC236}">
                <a16:creationId xmlns:a16="http://schemas.microsoft.com/office/drawing/2014/main" id="{5D86C50D-0E3F-4961-BE47-A5C3FF2F68E2}"/>
              </a:ext>
            </a:extLst>
          </p:cNvPr>
          <p:cNvSpPr>
            <a:spLocks noGrp="1"/>
          </p:cNvSpPr>
          <p:nvPr>
            <p:ph type="title"/>
          </p:nvPr>
        </p:nvSpPr>
        <p:spPr>
          <a:xfrm>
            <a:off x="208344" y="1009620"/>
            <a:ext cx="8229600" cy="857250"/>
          </a:xfrm>
        </p:spPr>
        <p:txBody>
          <a:bodyPr/>
          <a:lstStyle/>
          <a:p>
            <a:pPr algn="l"/>
            <a:r>
              <a:rPr lang="en-US" b="1" dirty="0">
                <a:solidFill>
                  <a:srgbClr val="C00000"/>
                </a:solidFill>
              </a:rPr>
              <a:t>Session 4: </a:t>
            </a:r>
            <a:br>
              <a:rPr lang="en-US" dirty="0"/>
            </a:br>
            <a:r>
              <a:rPr lang="en-US" sz="3600" b="1" dirty="0"/>
              <a:t>Developing and </a:t>
            </a:r>
            <a:br>
              <a:rPr lang="en-US" sz="3600" b="1" dirty="0"/>
            </a:br>
            <a:r>
              <a:rPr lang="en-US" sz="3600" b="1" dirty="0"/>
              <a:t>Deploying Gifts</a:t>
            </a:r>
            <a:br>
              <a:rPr lang="en-US" dirty="0"/>
            </a:br>
            <a:endParaRPr lang="en-US" dirty="0"/>
          </a:p>
        </p:txBody>
      </p:sp>
      <p:sp>
        <p:nvSpPr>
          <p:cNvPr id="9" name="TextBox 8">
            <a:extLst>
              <a:ext uri="{FF2B5EF4-FFF2-40B4-BE49-F238E27FC236}">
                <a16:creationId xmlns:a16="http://schemas.microsoft.com/office/drawing/2014/main" id="{825BFC6E-1C99-411F-BD43-C9442567C9F7}"/>
              </a:ext>
            </a:extLst>
          </p:cNvPr>
          <p:cNvSpPr txBox="1"/>
          <p:nvPr/>
        </p:nvSpPr>
        <p:spPr>
          <a:xfrm>
            <a:off x="208344" y="2128098"/>
            <a:ext cx="5440101" cy="2677656"/>
          </a:xfrm>
          <a:prstGeom prst="rect">
            <a:avLst/>
          </a:prstGeom>
          <a:noFill/>
        </p:spPr>
        <p:txBody>
          <a:bodyPr wrap="square" rtlCol="0">
            <a:spAutoFit/>
          </a:bodyPr>
          <a:lstStyle/>
          <a:p>
            <a:pPr marL="457200" indent="-457200">
              <a:buFont typeface="Arial" panose="020B0604020202020204" pitchFamily="34" charset="0"/>
              <a:buChar char="•"/>
            </a:pPr>
            <a:r>
              <a:rPr lang="en-US" sz="2800" b="1" dirty="0"/>
              <a:t>Ways to develop your gifts</a:t>
            </a:r>
          </a:p>
          <a:p>
            <a:pPr marL="457200" indent="-457200">
              <a:buFont typeface="Arial" panose="020B0604020202020204" pitchFamily="34" charset="0"/>
              <a:buChar char="•"/>
            </a:pPr>
            <a:r>
              <a:rPr lang="en-US" sz="2800" b="1" dirty="0"/>
              <a:t>Importance of passion</a:t>
            </a:r>
          </a:p>
          <a:p>
            <a:pPr marL="457200" indent="-457200">
              <a:buFont typeface="Arial" panose="020B0604020202020204" pitchFamily="34" charset="0"/>
              <a:buChar char="•"/>
            </a:pPr>
            <a:r>
              <a:rPr lang="en-US" sz="2800" b="1" dirty="0"/>
              <a:t>Spiritual  gifts as resources</a:t>
            </a:r>
          </a:p>
          <a:p>
            <a:pPr marL="457200" indent="-457200">
              <a:buFont typeface="Arial" panose="020B0604020202020204" pitchFamily="34" charset="0"/>
              <a:buChar char="•"/>
            </a:pPr>
            <a:r>
              <a:rPr lang="en-US" sz="2800" b="1" dirty="0"/>
              <a:t>Deployment of the gifts we have</a:t>
            </a:r>
          </a:p>
          <a:p>
            <a:pPr marL="457200" indent="-457200">
              <a:buFont typeface="Arial" panose="020B0604020202020204" pitchFamily="34" charset="0"/>
              <a:buChar char="•"/>
            </a:pPr>
            <a:endParaRPr lang="en-US" sz="2800" b="1" dirty="0"/>
          </a:p>
        </p:txBody>
      </p:sp>
    </p:spTree>
    <p:extLst>
      <p:ext uri="{BB962C8B-B14F-4D97-AF65-F5344CB8AC3E}">
        <p14:creationId xmlns:p14="http://schemas.microsoft.com/office/powerpoint/2010/main" val="1345786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180" y="0"/>
            <a:ext cx="2916821"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67D6EEF9-3D47-433A-B905-C8BE09B030FD}"/>
              </a:ext>
            </a:extLst>
          </p:cNvPr>
          <p:cNvSpPr txBox="1"/>
          <p:nvPr/>
        </p:nvSpPr>
        <p:spPr>
          <a:xfrm>
            <a:off x="101488" y="81554"/>
            <a:ext cx="6217457" cy="4401205"/>
          </a:xfrm>
          <a:prstGeom prst="rect">
            <a:avLst/>
          </a:prstGeom>
          <a:noFill/>
        </p:spPr>
        <p:txBody>
          <a:bodyPr wrap="square" rtlCol="0">
            <a:spAutoFit/>
          </a:bodyPr>
          <a:lstStyle/>
          <a:p>
            <a:r>
              <a:rPr lang="en-US" sz="2800" dirty="0"/>
              <a:t>“And serve each other according to the gift each person has received, as good managers of God’s diverse gifts. Whoever speaks should do so as those who speak God’s word. Whoever serves should do so from the strength that God furnishes. Do this so that in everything God may be honored through Jesus Christ. To him be honor and power forever and always. Amen.”—I Peter 4:10-11 (CEB)</a:t>
            </a:r>
          </a:p>
        </p:txBody>
      </p:sp>
      <p:sp>
        <p:nvSpPr>
          <p:cNvPr id="7170" name="Rectangle 2"/>
          <p:cNvSpPr>
            <a:spLocks noGrp="1" noChangeArrowheads="1"/>
          </p:cNvSpPr>
          <p:nvPr>
            <p:ph type="title"/>
          </p:nvPr>
        </p:nvSpPr>
        <p:spPr>
          <a:xfrm>
            <a:off x="6273062" y="171880"/>
            <a:ext cx="2825056" cy="411480"/>
          </a:xfrm>
        </p:spPr>
        <p:txBody>
          <a:bodyPr>
            <a:noAutofit/>
          </a:bodyPr>
          <a:lstStyle/>
          <a:p>
            <a:pPr eaLnBrk="1" hangingPunct="1"/>
            <a:r>
              <a:rPr lang="en-US" sz="3600" dirty="0">
                <a:solidFill>
                  <a:schemeClr val="bg1"/>
                </a:solidFill>
                <a:latin typeface="Arial Black" pitchFamily="34" charset="0"/>
              </a:rPr>
              <a:t>Devotions</a:t>
            </a:r>
          </a:p>
        </p:txBody>
      </p:sp>
    </p:spTree>
    <p:extLst>
      <p:ext uri="{BB962C8B-B14F-4D97-AF65-F5344CB8AC3E}">
        <p14:creationId xmlns:p14="http://schemas.microsoft.com/office/powerpoint/2010/main" val="12436949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5215" y="0"/>
            <a:ext cx="3298786"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3">
            <a:extLst>
              <a:ext uri="{FF2B5EF4-FFF2-40B4-BE49-F238E27FC236}">
                <a16:creationId xmlns:a16="http://schemas.microsoft.com/office/drawing/2014/main" id="{04519552-845A-4409-B3F4-F5D34223FC68}"/>
              </a:ext>
            </a:extLst>
          </p:cNvPr>
          <p:cNvSpPr>
            <a:spLocks noGrp="1"/>
          </p:cNvSpPr>
          <p:nvPr>
            <p:ph type="title"/>
          </p:nvPr>
        </p:nvSpPr>
        <p:spPr>
          <a:xfrm>
            <a:off x="497711" y="382829"/>
            <a:ext cx="4635661" cy="857250"/>
          </a:xfrm>
        </p:spPr>
        <p:txBody>
          <a:bodyPr/>
          <a:lstStyle/>
          <a:p>
            <a:r>
              <a:rPr lang="en-US" dirty="0"/>
              <a:t>Prayer</a:t>
            </a:r>
          </a:p>
        </p:txBody>
      </p:sp>
      <p:sp>
        <p:nvSpPr>
          <p:cNvPr id="5" name="TextBox 4">
            <a:extLst>
              <a:ext uri="{FF2B5EF4-FFF2-40B4-BE49-F238E27FC236}">
                <a16:creationId xmlns:a16="http://schemas.microsoft.com/office/drawing/2014/main" id="{C9D04C3A-1C55-42BB-AECF-0A4BDF74CA0E}"/>
              </a:ext>
            </a:extLst>
          </p:cNvPr>
          <p:cNvSpPr txBox="1"/>
          <p:nvPr/>
        </p:nvSpPr>
        <p:spPr>
          <a:xfrm>
            <a:off x="341453" y="1355826"/>
            <a:ext cx="5341716" cy="2246769"/>
          </a:xfrm>
          <a:prstGeom prst="rect">
            <a:avLst/>
          </a:prstGeom>
          <a:noFill/>
        </p:spPr>
        <p:txBody>
          <a:bodyPr wrap="square" rtlCol="0">
            <a:spAutoFit/>
          </a:bodyPr>
          <a:lstStyle/>
          <a:p>
            <a:r>
              <a:rPr lang="en-US" sz="2800" dirty="0"/>
              <a:t>Lord Jesus, you came to serve, not to be served. Help us to do the same so that you may be glorified. In your precious name, we pray. Amen.</a:t>
            </a:r>
          </a:p>
        </p:txBody>
      </p:sp>
    </p:spTree>
    <p:extLst>
      <p:ext uri="{BB962C8B-B14F-4D97-AF65-F5344CB8AC3E}">
        <p14:creationId xmlns:p14="http://schemas.microsoft.com/office/powerpoint/2010/main" val="15925081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515073" y="1291018"/>
            <a:ext cx="4728259" cy="857250"/>
          </a:xfrm>
        </p:spPr>
        <p:txBody>
          <a:bodyPr/>
          <a:lstStyle/>
          <a:p>
            <a:pPr algn="l"/>
            <a:r>
              <a:rPr lang="en-US" b="1" dirty="0"/>
              <a:t>Guidelines for Using </a:t>
            </a:r>
            <a:br>
              <a:rPr lang="en-US" b="1" dirty="0"/>
            </a:br>
            <a:r>
              <a:rPr lang="en-US" b="1" dirty="0"/>
              <a:t>Spiritual </a:t>
            </a:r>
            <a:br>
              <a:rPr lang="en-US" b="1" dirty="0"/>
            </a:br>
            <a:r>
              <a:rPr lang="en-US" b="1" dirty="0"/>
              <a:t>Gifts </a:t>
            </a:r>
          </a:p>
        </p:txBody>
      </p:sp>
    </p:spTree>
    <p:extLst>
      <p:ext uri="{BB962C8B-B14F-4D97-AF65-F5344CB8AC3E}">
        <p14:creationId xmlns:p14="http://schemas.microsoft.com/office/powerpoint/2010/main" val="16736079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387752" y="561813"/>
            <a:ext cx="4728259" cy="857250"/>
          </a:xfrm>
        </p:spPr>
        <p:txBody>
          <a:bodyPr/>
          <a:lstStyle/>
          <a:p>
            <a:pPr algn="l"/>
            <a:r>
              <a:rPr lang="en-US" b="1" dirty="0"/>
              <a:t>Equipping the Called </a:t>
            </a:r>
          </a:p>
        </p:txBody>
      </p:sp>
      <p:sp>
        <p:nvSpPr>
          <p:cNvPr id="3" name="TextBox 2">
            <a:extLst>
              <a:ext uri="{FF2B5EF4-FFF2-40B4-BE49-F238E27FC236}">
                <a16:creationId xmlns:a16="http://schemas.microsoft.com/office/drawing/2014/main" id="{F3E86368-F3D9-4A1E-A048-99791A220B2C}"/>
              </a:ext>
            </a:extLst>
          </p:cNvPr>
          <p:cNvSpPr txBox="1"/>
          <p:nvPr/>
        </p:nvSpPr>
        <p:spPr>
          <a:xfrm>
            <a:off x="387752" y="2141316"/>
            <a:ext cx="5087073" cy="2523768"/>
          </a:xfrm>
          <a:prstGeom prst="rect">
            <a:avLst/>
          </a:prstGeom>
          <a:noFill/>
        </p:spPr>
        <p:txBody>
          <a:bodyPr wrap="square" rtlCol="0">
            <a:spAutoFit/>
          </a:bodyPr>
          <a:lstStyle/>
          <a:p>
            <a:pPr marL="285750" indent="-285750">
              <a:buFont typeface="Arial" panose="020B0604020202020204" pitchFamily="34" charset="0"/>
              <a:buChar char="•"/>
            </a:pPr>
            <a:r>
              <a:rPr lang="en-US" sz="2800" b="1" dirty="0">
                <a:latin typeface="Arial" panose="020B0604020202020204" pitchFamily="34" charset="0"/>
                <a:cs typeface="Arial" panose="020B0604020202020204" pitchFamily="34" charset="0"/>
              </a:rPr>
              <a:t>How can the body be built up by your gifts?</a:t>
            </a:r>
          </a:p>
          <a:p>
            <a:pPr marL="285750" indent="-285750">
              <a:buFont typeface="Arial" panose="020B0604020202020204" pitchFamily="34" charset="0"/>
              <a:buChar char="•"/>
            </a:pPr>
            <a:r>
              <a:rPr lang="en-US" sz="2800" b="1" dirty="0">
                <a:latin typeface="Arial" panose="020B0604020202020204" pitchFamily="34" charset="0"/>
                <a:cs typeface="Arial" panose="020B0604020202020204" pitchFamily="34" charset="0"/>
              </a:rPr>
              <a:t>What are some ways that you can work to develop and use your gifts?</a:t>
            </a:r>
          </a:p>
          <a:p>
            <a:endParaRPr lang="en-US" dirty="0"/>
          </a:p>
        </p:txBody>
      </p:sp>
    </p:spTree>
    <p:extLst>
      <p:ext uri="{BB962C8B-B14F-4D97-AF65-F5344CB8AC3E}">
        <p14:creationId xmlns:p14="http://schemas.microsoft.com/office/powerpoint/2010/main" val="20701530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D6EEF9-3D47-433A-B905-C8BE09B030FD}"/>
              </a:ext>
            </a:extLst>
          </p:cNvPr>
          <p:cNvSpPr txBox="1"/>
          <p:nvPr/>
        </p:nvSpPr>
        <p:spPr>
          <a:xfrm>
            <a:off x="240384" y="81554"/>
            <a:ext cx="6633699" cy="4401205"/>
          </a:xfrm>
          <a:prstGeom prst="rect">
            <a:avLst/>
          </a:prstGeom>
          <a:noFill/>
        </p:spPr>
        <p:txBody>
          <a:bodyPr wrap="square" rtlCol="0">
            <a:spAutoFit/>
          </a:bodyPr>
          <a:lstStyle/>
          <a:p>
            <a:r>
              <a:rPr lang="en-US" sz="2800" dirty="0"/>
              <a:t>“And serve each other according to the gift each person has received, as good managers of God’s diverse gifts. Whoever speaks should do so as those who speak God’s word. Whoever serves should do so from the strength that God furnishes. Do this so that in everything God may be honored through Jesus Christ. To him be honor and power forever and always. Amen.”—I Peter 4:10-11 (CEB)</a:t>
            </a:r>
          </a:p>
        </p:txBody>
      </p:sp>
      <p:sp>
        <p:nvSpPr>
          <p:cNvPr id="7170" name="Rectangle 2"/>
          <p:cNvSpPr>
            <a:spLocks noGrp="1" noChangeArrowheads="1"/>
          </p:cNvSpPr>
          <p:nvPr>
            <p:ph type="title"/>
          </p:nvPr>
        </p:nvSpPr>
        <p:spPr>
          <a:xfrm>
            <a:off x="6273062" y="171880"/>
            <a:ext cx="2825056" cy="411480"/>
          </a:xfrm>
        </p:spPr>
        <p:txBody>
          <a:bodyPr>
            <a:noAutofit/>
          </a:bodyPr>
          <a:lstStyle/>
          <a:p>
            <a:pPr eaLnBrk="1" hangingPunct="1"/>
            <a:r>
              <a:rPr lang="en-US" sz="3600" dirty="0">
                <a:solidFill>
                  <a:schemeClr val="bg1"/>
                </a:solidFill>
                <a:latin typeface="Arial Black" pitchFamily="34" charset="0"/>
              </a:rPr>
              <a:t>Devotions</a:t>
            </a:r>
          </a:p>
        </p:txBody>
      </p:sp>
      <p:pic>
        <p:nvPicPr>
          <p:cNvPr id="3" name="Picture 2">
            <a:extLst>
              <a:ext uri="{FF2B5EF4-FFF2-40B4-BE49-F238E27FC236}">
                <a16:creationId xmlns:a16="http://schemas.microsoft.com/office/drawing/2014/main" id="{A6AC25B4-9555-4625-AF2E-ABA16FE8109A}"/>
              </a:ext>
            </a:extLst>
          </p:cNvPr>
          <p:cNvPicPr>
            <a:picLocks noChangeAspect="1"/>
          </p:cNvPicPr>
          <p:nvPr/>
        </p:nvPicPr>
        <p:blipFill>
          <a:blip r:embed="rId3"/>
          <a:stretch>
            <a:fillRect/>
          </a:stretch>
        </p:blipFill>
        <p:spPr>
          <a:xfrm>
            <a:off x="6735187" y="463519"/>
            <a:ext cx="2155121" cy="1724097"/>
          </a:xfrm>
          <a:prstGeom prst="rect">
            <a:avLst/>
          </a:prstGeom>
        </p:spPr>
      </p:pic>
    </p:spTree>
    <p:extLst>
      <p:ext uri="{BB962C8B-B14F-4D97-AF65-F5344CB8AC3E}">
        <p14:creationId xmlns:p14="http://schemas.microsoft.com/office/powerpoint/2010/main" val="27281791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422475" y="550238"/>
            <a:ext cx="4728259" cy="857250"/>
          </a:xfrm>
        </p:spPr>
        <p:txBody>
          <a:bodyPr/>
          <a:lstStyle/>
          <a:p>
            <a:pPr algn="l"/>
            <a:r>
              <a:rPr lang="en-US" b="1" dirty="0"/>
              <a:t>The Importance of Passion </a:t>
            </a:r>
          </a:p>
        </p:txBody>
      </p:sp>
    </p:spTree>
    <p:extLst>
      <p:ext uri="{BB962C8B-B14F-4D97-AF65-F5344CB8AC3E}">
        <p14:creationId xmlns:p14="http://schemas.microsoft.com/office/powerpoint/2010/main" val="590008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1C1A4D-5F74-4FCA-A7CB-AA75D0261AD7}"/>
              </a:ext>
            </a:extLst>
          </p:cNvPr>
          <p:cNvPicPr>
            <a:picLocks noChangeAspect="1"/>
          </p:cNvPicPr>
          <p:nvPr/>
        </p:nvPicPr>
        <p:blipFill>
          <a:blip r:embed="rId3"/>
          <a:stretch>
            <a:fillRect/>
          </a:stretch>
        </p:blipFill>
        <p:spPr>
          <a:xfrm>
            <a:off x="0" y="0"/>
            <a:ext cx="9144000" cy="4508118"/>
          </a:xfrm>
          <a:prstGeom prst="rect">
            <a:avLst/>
          </a:prstGeom>
        </p:spPr>
      </p:pic>
      <p:sp>
        <p:nvSpPr>
          <p:cNvPr id="2" name="Title 1"/>
          <p:cNvSpPr>
            <a:spLocks noGrp="1"/>
          </p:cNvSpPr>
          <p:nvPr>
            <p:ph type="title"/>
          </p:nvPr>
        </p:nvSpPr>
        <p:spPr>
          <a:xfrm>
            <a:off x="584521" y="3226844"/>
            <a:ext cx="2760562" cy="857250"/>
          </a:xfrm>
        </p:spPr>
        <p:txBody>
          <a:bodyPr/>
          <a:lstStyle/>
          <a:p>
            <a:r>
              <a:rPr lang="en-US" b="1" dirty="0"/>
              <a:t>BREAK</a:t>
            </a:r>
          </a:p>
        </p:txBody>
      </p:sp>
    </p:spTree>
    <p:extLst>
      <p:ext uri="{BB962C8B-B14F-4D97-AF65-F5344CB8AC3E}">
        <p14:creationId xmlns:p14="http://schemas.microsoft.com/office/powerpoint/2010/main" val="41685383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6761D-8233-42C3-82F3-AF008D4554BF}"/>
              </a:ext>
            </a:extLst>
          </p:cNvPr>
          <p:cNvSpPr>
            <a:spLocks noGrp="1"/>
          </p:cNvSpPr>
          <p:nvPr>
            <p:ph type="title"/>
          </p:nvPr>
        </p:nvSpPr>
        <p:spPr/>
        <p:txBody>
          <a:bodyPr/>
          <a:lstStyle/>
          <a:p>
            <a:r>
              <a:rPr lang="en-US" b="1" dirty="0">
                <a:solidFill>
                  <a:srgbClr val="EB0029"/>
                </a:solidFill>
              </a:rPr>
              <a:t>Deployment of Gifted People</a:t>
            </a:r>
          </a:p>
        </p:txBody>
      </p:sp>
      <p:pic>
        <p:nvPicPr>
          <p:cNvPr id="4" name="Picture 3">
            <a:extLst>
              <a:ext uri="{FF2B5EF4-FFF2-40B4-BE49-F238E27FC236}">
                <a16:creationId xmlns:a16="http://schemas.microsoft.com/office/drawing/2014/main" id="{035A8219-BBD9-4D9E-B01E-01218633032E}"/>
              </a:ext>
            </a:extLst>
          </p:cNvPr>
          <p:cNvPicPr>
            <a:picLocks noChangeAspect="1"/>
          </p:cNvPicPr>
          <p:nvPr/>
        </p:nvPicPr>
        <p:blipFill>
          <a:blip r:embed="rId3"/>
          <a:stretch>
            <a:fillRect/>
          </a:stretch>
        </p:blipFill>
        <p:spPr>
          <a:xfrm>
            <a:off x="2500540" y="1139661"/>
            <a:ext cx="4142919" cy="3321377"/>
          </a:xfrm>
          <a:prstGeom prst="rect">
            <a:avLst/>
          </a:prstGeom>
        </p:spPr>
      </p:pic>
    </p:spTree>
    <p:extLst>
      <p:ext uri="{BB962C8B-B14F-4D97-AF65-F5344CB8AC3E}">
        <p14:creationId xmlns:p14="http://schemas.microsoft.com/office/powerpoint/2010/main" val="42782124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422475" y="550238"/>
            <a:ext cx="5885728" cy="857250"/>
          </a:xfrm>
        </p:spPr>
        <p:txBody>
          <a:bodyPr/>
          <a:lstStyle/>
          <a:p>
            <a:pPr algn="l"/>
            <a:r>
              <a:rPr lang="en-US" b="1" dirty="0"/>
              <a:t>Steps to Effective Ministry </a:t>
            </a:r>
          </a:p>
        </p:txBody>
      </p:sp>
    </p:spTree>
    <p:extLst>
      <p:ext uri="{BB962C8B-B14F-4D97-AF65-F5344CB8AC3E}">
        <p14:creationId xmlns:p14="http://schemas.microsoft.com/office/powerpoint/2010/main" val="1992012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202556" y="418293"/>
            <a:ext cx="5885728" cy="857250"/>
          </a:xfrm>
        </p:spPr>
        <p:txBody>
          <a:bodyPr/>
          <a:lstStyle/>
          <a:p>
            <a:pPr algn="l"/>
            <a:r>
              <a:rPr lang="en-US" b="1" dirty="0"/>
              <a:t>Exploring Areas of Ministry </a:t>
            </a:r>
          </a:p>
        </p:txBody>
      </p:sp>
      <p:sp>
        <p:nvSpPr>
          <p:cNvPr id="6" name="TextBox 5">
            <a:extLst>
              <a:ext uri="{FF2B5EF4-FFF2-40B4-BE49-F238E27FC236}">
                <a16:creationId xmlns:a16="http://schemas.microsoft.com/office/drawing/2014/main" id="{851EAD68-AEFC-41DF-BDF9-1EDE31AC3F56}"/>
              </a:ext>
            </a:extLst>
          </p:cNvPr>
          <p:cNvSpPr txBox="1"/>
          <p:nvPr/>
        </p:nvSpPr>
        <p:spPr>
          <a:xfrm>
            <a:off x="202556" y="2244416"/>
            <a:ext cx="4577789" cy="2062103"/>
          </a:xfrm>
          <a:prstGeom prst="rect">
            <a:avLst/>
          </a:prstGeom>
          <a:noFill/>
        </p:spPr>
        <p:txBody>
          <a:bodyPr wrap="square" rtlCol="0">
            <a:spAutoFit/>
          </a:bodyPr>
          <a:lstStyle/>
          <a:p>
            <a:pPr marL="285750" indent="-285750">
              <a:buFont typeface="Arial" panose="020B0604020202020204" pitchFamily="34" charset="0"/>
              <a:buChar char="•"/>
            </a:pPr>
            <a:r>
              <a:rPr lang="en-US" sz="3200" b="1" dirty="0"/>
              <a:t>Ministries That Receive</a:t>
            </a:r>
          </a:p>
          <a:p>
            <a:pPr marL="285750" indent="-285750">
              <a:buFont typeface="Arial" panose="020B0604020202020204" pitchFamily="34" charset="0"/>
              <a:buChar char="•"/>
            </a:pPr>
            <a:r>
              <a:rPr lang="en-US" sz="3200" b="1" dirty="0"/>
              <a:t>Ministries That Relate</a:t>
            </a:r>
          </a:p>
          <a:p>
            <a:pPr marL="285750" indent="-285750">
              <a:buFont typeface="Arial" panose="020B0604020202020204" pitchFamily="34" charset="0"/>
              <a:buChar char="•"/>
            </a:pPr>
            <a:r>
              <a:rPr lang="en-US" sz="3200" b="1" dirty="0"/>
              <a:t>Ministries That Equip</a:t>
            </a:r>
          </a:p>
          <a:p>
            <a:pPr marL="285750" indent="-285750">
              <a:buFont typeface="Arial" panose="020B0604020202020204" pitchFamily="34" charset="0"/>
              <a:buChar char="•"/>
            </a:pPr>
            <a:r>
              <a:rPr lang="en-US" sz="3200" b="1" dirty="0"/>
              <a:t>Ministries That Send</a:t>
            </a:r>
          </a:p>
        </p:txBody>
      </p:sp>
    </p:spTree>
    <p:extLst>
      <p:ext uri="{BB962C8B-B14F-4D97-AF65-F5344CB8AC3E}">
        <p14:creationId xmlns:p14="http://schemas.microsoft.com/office/powerpoint/2010/main" val="1542323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28D70E5-F376-4186-A768-83E430F4CBBA}"/>
              </a:ext>
            </a:extLst>
          </p:cNvPr>
          <p:cNvPicPr>
            <a:picLocks noGrp="1" noChangeAspect="1"/>
          </p:cNvPicPr>
          <p:nvPr>
            <p:ph idx="1"/>
          </p:nvPr>
        </p:nvPicPr>
        <p:blipFill>
          <a:blip r:embed="rId3"/>
          <a:stretch>
            <a:fillRect/>
          </a:stretch>
        </p:blipFill>
        <p:spPr>
          <a:xfrm>
            <a:off x="0" y="36852"/>
            <a:ext cx="9144000" cy="4474824"/>
          </a:xfrm>
          <a:prstGeom prst="rect">
            <a:avLst/>
          </a:prstGeom>
        </p:spPr>
      </p:pic>
      <p:sp>
        <p:nvSpPr>
          <p:cNvPr id="2" name="Title 1">
            <a:extLst>
              <a:ext uri="{FF2B5EF4-FFF2-40B4-BE49-F238E27FC236}">
                <a16:creationId xmlns:a16="http://schemas.microsoft.com/office/drawing/2014/main" id="{AD29270B-7AEC-4327-8EB5-F561109A9188}"/>
              </a:ext>
            </a:extLst>
          </p:cNvPr>
          <p:cNvSpPr>
            <a:spLocks noGrp="1"/>
          </p:cNvSpPr>
          <p:nvPr>
            <p:ph type="title"/>
          </p:nvPr>
        </p:nvSpPr>
        <p:spPr>
          <a:xfrm>
            <a:off x="769716" y="2761004"/>
            <a:ext cx="3802284" cy="857250"/>
          </a:xfrm>
        </p:spPr>
        <p:txBody>
          <a:bodyPr/>
          <a:lstStyle/>
          <a:p>
            <a:r>
              <a:rPr lang="en-US" b="1" dirty="0"/>
              <a:t>Assignment</a:t>
            </a:r>
          </a:p>
        </p:txBody>
      </p:sp>
    </p:spTree>
    <p:extLst>
      <p:ext uri="{BB962C8B-B14F-4D97-AF65-F5344CB8AC3E}">
        <p14:creationId xmlns:p14="http://schemas.microsoft.com/office/powerpoint/2010/main" val="25854186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AB6CB-0F54-42F0-8FF5-8EBE8CA68F5F}"/>
              </a:ext>
            </a:extLst>
          </p:cNvPr>
          <p:cNvSpPr>
            <a:spLocks noGrp="1"/>
          </p:cNvSpPr>
          <p:nvPr>
            <p:ph type="title"/>
          </p:nvPr>
        </p:nvSpPr>
        <p:spPr>
          <a:xfrm>
            <a:off x="457200" y="0"/>
            <a:ext cx="8229600" cy="857250"/>
          </a:xfrm>
        </p:spPr>
        <p:txBody>
          <a:bodyPr/>
          <a:lstStyle/>
          <a:p>
            <a:r>
              <a:rPr lang="en-US" sz="3600" b="1" dirty="0"/>
              <a:t>Prayer From St. Patrick’s Breastplate</a:t>
            </a:r>
          </a:p>
        </p:txBody>
      </p:sp>
      <p:sp>
        <p:nvSpPr>
          <p:cNvPr id="3" name="Content Placeholder 2">
            <a:extLst>
              <a:ext uri="{FF2B5EF4-FFF2-40B4-BE49-F238E27FC236}">
                <a16:creationId xmlns:a16="http://schemas.microsoft.com/office/drawing/2014/main" id="{DED1E080-0707-49E7-AD70-208798C7A5AF}"/>
              </a:ext>
            </a:extLst>
          </p:cNvPr>
          <p:cNvSpPr>
            <a:spLocks noGrp="1"/>
          </p:cNvSpPr>
          <p:nvPr>
            <p:ph idx="1"/>
          </p:nvPr>
        </p:nvSpPr>
        <p:spPr>
          <a:xfrm>
            <a:off x="324091" y="737164"/>
            <a:ext cx="8669438" cy="3311525"/>
          </a:xfrm>
        </p:spPr>
        <p:txBody>
          <a:bodyPr/>
          <a:lstStyle/>
          <a:p>
            <a:pPr marL="0" indent="0">
              <a:buNone/>
            </a:pPr>
            <a:r>
              <a:rPr lang="en-US" sz="2800" dirty="0"/>
              <a:t>Christ be with me, Christ within me, Christ behind  me, Christ before me, Christ beside me, Christ to win me, Christ to comfort and restore me.</a:t>
            </a:r>
          </a:p>
          <a:p>
            <a:pPr marL="0" indent="0">
              <a:buNone/>
            </a:pPr>
            <a:r>
              <a:rPr lang="en-US" sz="2800" dirty="0"/>
              <a:t>Christ beneath me, Christ above me, Christ in quiet, Christ in danger, Christ in hearts of all that  love me, Christ in mouth of friend and stranger.</a:t>
            </a:r>
          </a:p>
          <a:p>
            <a:pPr marL="0" indent="0">
              <a:buNone/>
            </a:pPr>
            <a:r>
              <a:rPr lang="en-US" sz="2800" dirty="0"/>
              <a:t>I can do all things through Christ who strengthens me. Amen.</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16294436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6FF429-66A0-4E66-9F2C-F168BC6F6834}"/>
              </a:ext>
            </a:extLst>
          </p:cNvPr>
          <p:cNvPicPr>
            <a:picLocks noChangeAspect="1"/>
          </p:cNvPicPr>
          <p:nvPr/>
        </p:nvPicPr>
        <p:blipFill>
          <a:blip r:embed="rId3">
            <a:extLst>
              <a:ext uri="{BEBA8EAE-BF5A-486C-A8C5-ECC9F3942E4B}">
                <a14:imgProps xmlns:a14="http://schemas.microsoft.com/office/drawing/2010/main">
                  <a14:imgLayer r:embed="rId4">
                    <a14:imgEffect>
                      <a14:artisticPencilSketch/>
                    </a14:imgEffect>
                  </a14:imgLayer>
                </a14:imgProps>
              </a:ext>
            </a:extLst>
          </a:blip>
          <a:stretch>
            <a:fillRect/>
          </a:stretch>
        </p:blipFill>
        <p:spPr>
          <a:xfrm>
            <a:off x="1817226" y="231494"/>
            <a:ext cx="7326774" cy="4224759"/>
          </a:xfrm>
          <a:prstGeom prst="rect">
            <a:avLst/>
          </a:prstGeom>
        </p:spPr>
      </p:pic>
      <p:sp>
        <p:nvSpPr>
          <p:cNvPr id="6" name="Title 5">
            <a:extLst>
              <a:ext uri="{FF2B5EF4-FFF2-40B4-BE49-F238E27FC236}">
                <a16:creationId xmlns:a16="http://schemas.microsoft.com/office/drawing/2014/main" id="{5D86C50D-0E3F-4961-BE47-A5C3FF2F68E2}"/>
              </a:ext>
            </a:extLst>
          </p:cNvPr>
          <p:cNvSpPr>
            <a:spLocks noGrp="1"/>
          </p:cNvSpPr>
          <p:nvPr>
            <p:ph type="title"/>
          </p:nvPr>
        </p:nvSpPr>
        <p:spPr>
          <a:xfrm>
            <a:off x="208344" y="1009620"/>
            <a:ext cx="7025833" cy="857250"/>
          </a:xfrm>
        </p:spPr>
        <p:txBody>
          <a:bodyPr/>
          <a:lstStyle/>
          <a:p>
            <a:pPr algn="l"/>
            <a:r>
              <a:rPr lang="en-US" b="1" dirty="0">
                <a:solidFill>
                  <a:srgbClr val="C00000"/>
                </a:solidFill>
              </a:rPr>
              <a:t>Session 5: </a:t>
            </a:r>
            <a:br>
              <a:rPr lang="en-US" dirty="0"/>
            </a:br>
            <a:r>
              <a:rPr lang="en-US" b="1" dirty="0"/>
              <a:t>Turning Gifts into Ministries</a:t>
            </a:r>
            <a:br>
              <a:rPr lang="en-US" dirty="0"/>
            </a:br>
            <a:endParaRPr lang="en-US" dirty="0"/>
          </a:p>
        </p:txBody>
      </p:sp>
      <p:sp>
        <p:nvSpPr>
          <p:cNvPr id="9" name="TextBox 8">
            <a:extLst>
              <a:ext uri="{FF2B5EF4-FFF2-40B4-BE49-F238E27FC236}">
                <a16:creationId xmlns:a16="http://schemas.microsoft.com/office/drawing/2014/main" id="{825BFC6E-1C99-411F-BD43-C9442567C9F7}"/>
              </a:ext>
            </a:extLst>
          </p:cNvPr>
          <p:cNvSpPr txBox="1"/>
          <p:nvPr/>
        </p:nvSpPr>
        <p:spPr>
          <a:xfrm>
            <a:off x="208344" y="2253620"/>
            <a:ext cx="5150734" cy="1815882"/>
          </a:xfrm>
          <a:prstGeom prst="rect">
            <a:avLst/>
          </a:prstGeom>
          <a:noFill/>
        </p:spPr>
        <p:txBody>
          <a:bodyPr wrap="square" rtlCol="0">
            <a:spAutoFit/>
          </a:bodyPr>
          <a:lstStyle/>
          <a:p>
            <a:pPr marL="457200" indent="-457200">
              <a:buFont typeface="Arial" panose="020B0604020202020204" pitchFamily="34" charset="0"/>
              <a:buChar char="•"/>
            </a:pPr>
            <a:r>
              <a:rPr lang="en-US" sz="2800" b="1" dirty="0"/>
              <a:t>Areas of ministry</a:t>
            </a:r>
          </a:p>
          <a:p>
            <a:pPr marL="457200" indent="-457200">
              <a:buFont typeface="Arial" panose="020B0604020202020204" pitchFamily="34" charset="0"/>
              <a:buChar char="•"/>
            </a:pPr>
            <a:r>
              <a:rPr lang="en-US" sz="2800" b="1" dirty="0"/>
              <a:t>Spiritual gifts discovery efforts</a:t>
            </a:r>
          </a:p>
          <a:p>
            <a:pPr marL="457200" indent="-457200">
              <a:buFont typeface="Arial" panose="020B0604020202020204" pitchFamily="34" charset="0"/>
              <a:buChar char="•"/>
            </a:pPr>
            <a:r>
              <a:rPr lang="en-US" sz="2800" b="1" dirty="0"/>
              <a:t>Going beyond the walls</a:t>
            </a:r>
          </a:p>
          <a:p>
            <a:pPr marL="457200" indent="-457200">
              <a:buFont typeface="Arial" panose="020B0604020202020204" pitchFamily="34" charset="0"/>
              <a:buChar char="•"/>
            </a:pPr>
            <a:r>
              <a:rPr lang="en-US" sz="2800" b="1" dirty="0"/>
              <a:t>Being a missional church</a:t>
            </a:r>
          </a:p>
        </p:txBody>
      </p:sp>
    </p:spTree>
    <p:extLst>
      <p:ext uri="{BB962C8B-B14F-4D97-AF65-F5344CB8AC3E}">
        <p14:creationId xmlns:p14="http://schemas.microsoft.com/office/powerpoint/2010/main" val="2837937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8916" y="0"/>
            <a:ext cx="3345085"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67D6EEF9-3D47-433A-B905-C8BE09B030FD}"/>
              </a:ext>
            </a:extLst>
          </p:cNvPr>
          <p:cNvSpPr txBox="1"/>
          <p:nvPr/>
        </p:nvSpPr>
        <p:spPr>
          <a:xfrm>
            <a:off x="390856" y="382496"/>
            <a:ext cx="5408060" cy="3539430"/>
          </a:xfrm>
          <a:prstGeom prst="rect">
            <a:avLst/>
          </a:prstGeom>
          <a:noFill/>
        </p:spPr>
        <p:txBody>
          <a:bodyPr wrap="square" rtlCol="0">
            <a:spAutoFit/>
          </a:bodyPr>
          <a:lstStyle/>
          <a:p>
            <a:r>
              <a:rPr lang="en-US" sz="2800" dirty="0"/>
              <a:t>“There are different spiritual gifts but the same Spirit; and there are different ministries and the same Lord; and there are different activities but the same God who produces all of them in everyone.”—I Corinthians 12:4-6 (CEB)</a:t>
            </a:r>
          </a:p>
        </p:txBody>
      </p:sp>
      <p:sp>
        <p:nvSpPr>
          <p:cNvPr id="7170" name="Rectangle 2"/>
          <p:cNvSpPr>
            <a:spLocks noGrp="1" noChangeArrowheads="1"/>
          </p:cNvSpPr>
          <p:nvPr>
            <p:ph type="title"/>
          </p:nvPr>
        </p:nvSpPr>
        <p:spPr>
          <a:xfrm>
            <a:off x="6058930" y="176756"/>
            <a:ext cx="2825056" cy="411480"/>
          </a:xfrm>
        </p:spPr>
        <p:txBody>
          <a:bodyPr>
            <a:noAutofit/>
          </a:bodyPr>
          <a:lstStyle/>
          <a:p>
            <a:pPr eaLnBrk="1" hangingPunct="1"/>
            <a:r>
              <a:rPr lang="en-US" sz="3600" dirty="0">
                <a:solidFill>
                  <a:schemeClr val="bg1"/>
                </a:solidFill>
                <a:latin typeface="Arial Black" pitchFamily="34" charset="0"/>
              </a:rPr>
              <a:t>Devotions</a:t>
            </a:r>
          </a:p>
        </p:txBody>
      </p:sp>
    </p:spTree>
    <p:extLst>
      <p:ext uri="{BB962C8B-B14F-4D97-AF65-F5344CB8AC3E}">
        <p14:creationId xmlns:p14="http://schemas.microsoft.com/office/powerpoint/2010/main" val="21175839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Fl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5215" y="0"/>
            <a:ext cx="3298786" cy="456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3">
            <a:extLst>
              <a:ext uri="{FF2B5EF4-FFF2-40B4-BE49-F238E27FC236}">
                <a16:creationId xmlns:a16="http://schemas.microsoft.com/office/drawing/2014/main" id="{04519552-845A-4409-B3F4-F5D34223FC68}"/>
              </a:ext>
            </a:extLst>
          </p:cNvPr>
          <p:cNvSpPr>
            <a:spLocks noGrp="1"/>
          </p:cNvSpPr>
          <p:nvPr>
            <p:ph type="title"/>
          </p:nvPr>
        </p:nvSpPr>
        <p:spPr>
          <a:xfrm>
            <a:off x="497711" y="382829"/>
            <a:ext cx="4635661" cy="857250"/>
          </a:xfrm>
        </p:spPr>
        <p:txBody>
          <a:bodyPr/>
          <a:lstStyle/>
          <a:p>
            <a:r>
              <a:rPr lang="en-US" dirty="0"/>
              <a:t>Prayer</a:t>
            </a:r>
          </a:p>
        </p:txBody>
      </p:sp>
      <p:sp>
        <p:nvSpPr>
          <p:cNvPr id="5" name="TextBox 4">
            <a:extLst>
              <a:ext uri="{FF2B5EF4-FFF2-40B4-BE49-F238E27FC236}">
                <a16:creationId xmlns:a16="http://schemas.microsoft.com/office/drawing/2014/main" id="{C9D04C3A-1C55-42BB-AECF-0A4BDF74CA0E}"/>
              </a:ext>
            </a:extLst>
          </p:cNvPr>
          <p:cNvSpPr txBox="1"/>
          <p:nvPr/>
        </p:nvSpPr>
        <p:spPr>
          <a:xfrm>
            <a:off x="497711" y="1276856"/>
            <a:ext cx="5168096" cy="3046988"/>
          </a:xfrm>
          <a:prstGeom prst="rect">
            <a:avLst/>
          </a:prstGeom>
          <a:noFill/>
        </p:spPr>
        <p:txBody>
          <a:bodyPr wrap="square" rtlCol="0">
            <a:spAutoFit/>
          </a:bodyPr>
          <a:lstStyle/>
          <a:p>
            <a:r>
              <a:rPr lang="en-US" sz="3200" dirty="0"/>
              <a:t>O God, your Spirit has given us gifts, and ministries, and things to do. May we reflect your Spirit as we interact with others for the benefit of your kingdom. Amen.</a:t>
            </a:r>
          </a:p>
        </p:txBody>
      </p:sp>
    </p:spTree>
    <p:extLst>
      <p:ext uri="{BB962C8B-B14F-4D97-AF65-F5344CB8AC3E}">
        <p14:creationId xmlns:p14="http://schemas.microsoft.com/office/powerpoint/2010/main" val="41020822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394" y="12036"/>
            <a:ext cx="4508339" cy="857250"/>
          </a:xfrm>
        </p:spPr>
        <p:txBody>
          <a:bodyPr/>
          <a:lstStyle/>
          <a:p>
            <a:r>
              <a:rPr lang="en-US" b="1" dirty="0">
                <a:solidFill>
                  <a:srgbClr val="418BBD"/>
                </a:solidFill>
              </a:rPr>
              <a:t>Ministry Areas</a:t>
            </a:r>
          </a:p>
        </p:txBody>
      </p:sp>
      <p:sp>
        <p:nvSpPr>
          <p:cNvPr id="3" name="Content Placeholder 2"/>
          <p:cNvSpPr>
            <a:spLocks noGrp="1"/>
          </p:cNvSpPr>
          <p:nvPr>
            <p:ph idx="1"/>
          </p:nvPr>
        </p:nvSpPr>
        <p:spPr>
          <a:xfrm>
            <a:off x="468773" y="869286"/>
            <a:ext cx="4855579" cy="3311525"/>
          </a:xfrm>
        </p:spPr>
        <p:txBody>
          <a:bodyPr/>
          <a:lstStyle/>
          <a:p>
            <a:pPr marL="0" indent="0">
              <a:buNone/>
            </a:pPr>
            <a:r>
              <a:rPr lang="en-US" sz="2100" dirty="0"/>
              <a:t>Worship Ministries</a:t>
            </a:r>
          </a:p>
          <a:p>
            <a:pPr marL="0" indent="0">
              <a:buNone/>
            </a:pPr>
            <a:r>
              <a:rPr lang="en-US" sz="2100" dirty="0"/>
              <a:t>Congregational Care Ministries</a:t>
            </a:r>
          </a:p>
          <a:p>
            <a:pPr marL="0" indent="0">
              <a:buNone/>
            </a:pPr>
            <a:r>
              <a:rPr lang="en-US" sz="2100" dirty="0"/>
              <a:t>Relational Ministries</a:t>
            </a:r>
          </a:p>
          <a:p>
            <a:pPr marL="0" indent="0">
              <a:buNone/>
            </a:pPr>
            <a:r>
              <a:rPr lang="en-US" sz="2100" dirty="0"/>
              <a:t>Teaching and Learning Ministries</a:t>
            </a:r>
          </a:p>
          <a:p>
            <a:pPr marL="0" indent="0">
              <a:buNone/>
            </a:pPr>
            <a:r>
              <a:rPr lang="en-US" sz="2100" dirty="0"/>
              <a:t>Spiritual-Growth Ministries</a:t>
            </a:r>
          </a:p>
          <a:p>
            <a:pPr marL="0" indent="0">
              <a:buNone/>
            </a:pPr>
            <a:r>
              <a:rPr lang="en-US" sz="2100" dirty="0"/>
              <a:t>Helping Ministries</a:t>
            </a:r>
          </a:p>
          <a:p>
            <a:pPr marL="0" indent="0">
              <a:buNone/>
            </a:pPr>
            <a:r>
              <a:rPr lang="en-US" sz="2100" dirty="0"/>
              <a:t>Administrative Ministries</a:t>
            </a:r>
          </a:p>
          <a:p>
            <a:pPr marL="0" indent="0">
              <a:buNone/>
            </a:pPr>
            <a:r>
              <a:rPr lang="en-US" sz="2100" dirty="0"/>
              <a:t>Support and Encouragement Ministries</a:t>
            </a:r>
          </a:p>
          <a:p>
            <a:pPr marL="0" indent="0">
              <a:buNone/>
            </a:pPr>
            <a:r>
              <a:rPr lang="en-US" sz="2100" dirty="0"/>
              <a:t>Wholeness Ministries</a:t>
            </a:r>
          </a:p>
          <a:p>
            <a:pPr marL="0" indent="0">
              <a:buNone/>
            </a:pPr>
            <a:endParaRPr lang="en-US" dirty="0"/>
          </a:p>
          <a:p>
            <a:endParaRPr lang="en-US" dirty="0"/>
          </a:p>
        </p:txBody>
      </p:sp>
      <p:pic>
        <p:nvPicPr>
          <p:cNvPr id="5" name="Picture 4">
            <a:extLst>
              <a:ext uri="{FF2B5EF4-FFF2-40B4-BE49-F238E27FC236}">
                <a16:creationId xmlns:a16="http://schemas.microsoft.com/office/drawing/2014/main" id="{78811D89-3858-47B4-8D4A-9A1CD853E21F}"/>
              </a:ext>
            </a:extLst>
          </p:cNvPr>
          <p:cNvPicPr>
            <a:picLocks noChangeAspect="1"/>
          </p:cNvPicPr>
          <p:nvPr/>
        </p:nvPicPr>
        <p:blipFill>
          <a:blip r:embed="rId3"/>
          <a:stretch>
            <a:fillRect/>
          </a:stretch>
        </p:blipFill>
        <p:spPr>
          <a:xfrm>
            <a:off x="5697080" y="-1"/>
            <a:ext cx="3446920" cy="4511675"/>
          </a:xfrm>
          <a:prstGeom prst="rect">
            <a:avLst/>
          </a:prstGeom>
        </p:spPr>
      </p:pic>
    </p:spTree>
    <p:extLst>
      <p:ext uri="{BB962C8B-B14F-4D97-AF65-F5344CB8AC3E}">
        <p14:creationId xmlns:p14="http://schemas.microsoft.com/office/powerpoint/2010/main" val="32026566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24" y="128506"/>
            <a:ext cx="9248172" cy="3311525"/>
          </a:xfrm>
        </p:spPr>
        <p:txBody>
          <a:bodyPr/>
          <a:lstStyle/>
          <a:p>
            <a:pPr marL="457200" indent="-457200">
              <a:buAutoNum type="arabicPeriod"/>
            </a:pPr>
            <a:endParaRPr lang="en-US" sz="2100" dirty="0"/>
          </a:p>
          <a:p>
            <a:pPr marL="457200" indent="-457200">
              <a:buAutoNum type="arabicPeriod"/>
            </a:pPr>
            <a:endParaRPr lang="en-US" dirty="0"/>
          </a:p>
        </p:txBody>
      </p:sp>
      <p:grpSp>
        <p:nvGrpSpPr>
          <p:cNvPr id="2" name="Group 1"/>
          <p:cNvGrpSpPr/>
          <p:nvPr/>
        </p:nvGrpSpPr>
        <p:grpSpPr>
          <a:xfrm>
            <a:off x="0" y="0"/>
            <a:ext cx="8021255" cy="4702539"/>
            <a:chOff x="0" y="0"/>
            <a:chExt cx="8021255" cy="4702539"/>
          </a:xfrm>
        </p:grpSpPr>
        <p:pic>
          <p:nvPicPr>
            <p:cNvPr id="7" name="Picture 6">
              <a:extLst>
                <a:ext uri="{FF2B5EF4-FFF2-40B4-BE49-F238E27FC236}">
                  <a16:creationId xmlns:a16="http://schemas.microsoft.com/office/drawing/2014/main" id="{02901EC6-9C40-4B9F-A547-D52D5AFAAD5D}"/>
                </a:ext>
              </a:extLst>
            </p:cNvPr>
            <p:cNvPicPr>
              <a:picLocks noChangeAspect="1"/>
            </p:cNvPicPr>
            <p:nvPr/>
          </p:nvPicPr>
          <p:blipFill>
            <a:blip r:embed="rId3"/>
            <a:stretch>
              <a:fillRect/>
            </a:stretch>
          </p:blipFill>
          <p:spPr>
            <a:xfrm>
              <a:off x="0" y="0"/>
              <a:ext cx="3444539" cy="4511431"/>
            </a:xfrm>
            <a:prstGeom prst="rect">
              <a:avLst/>
            </a:prstGeom>
          </p:spPr>
        </p:pic>
        <p:sp>
          <p:nvSpPr>
            <p:cNvPr id="8" name="TextBox 7">
              <a:extLst>
                <a:ext uri="{FF2B5EF4-FFF2-40B4-BE49-F238E27FC236}">
                  <a16:creationId xmlns:a16="http://schemas.microsoft.com/office/drawing/2014/main" id="{E47EDE09-53DF-4A53-BE2F-F95B3C246746}"/>
                </a:ext>
              </a:extLst>
            </p:cNvPr>
            <p:cNvSpPr txBox="1"/>
            <p:nvPr/>
          </p:nvSpPr>
          <p:spPr>
            <a:xfrm>
              <a:off x="4016414" y="362889"/>
              <a:ext cx="4004841" cy="4339650"/>
            </a:xfrm>
            <a:prstGeom prst="rect">
              <a:avLst/>
            </a:prstGeom>
            <a:noFill/>
          </p:spPr>
          <p:txBody>
            <a:bodyPr wrap="square" rtlCol="0">
              <a:spAutoFit/>
            </a:bodyPr>
            <a:lstStyle/>
            <a:p>
              <a:r>
                <a:rPr lang="en-US" sz="5400" b="1" dirty="0">
                  <a:solidFill>
                    <a:srgbClr val="418BBD"/>
                  </a:solidFill>
                </a:rPr>
                <a:t>Involving Your Church in Gifts Discovery</a:t>
              </a:r>
              <a:endParaRPr lang="en-US" sz="5400" dirty="0">
                <a:solidFill>
                  <a:srgbClr val="418BBD"/>
                </a:solidFill>
              </a:endParaRPr>
            </a:p>
            <a:p>
              <a:endParaRPr lang="en-US" sz="6000" dirty="0">
                <a:solidFill>
                  <a:srgbClr val="418BBD"/>
                </a:solidFill>
              </a:endParaRPr>
            </a:p>
          </p:txBody>
        </p:sp>
      </p:grpSp>
    </p:spTree>
    <p:extLst>
      <p:ext uri="{BB962C8B-B14F-4D97-AF65-F5344CB8AC3E}">
        <p14:creationId xmlns:p14="http://schemas.microsoft.com/office/powerpoint/2010/main" val="7554583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217025" y="499772"/>
            <a:ext cx="5176777" cy="857250"/>
          </a:xfrm>
        </p:spPr>
        <p:txBody>
          <a:bodyPr/>
          <a:lstStyle/>
          <a:p>
            <a:pPr algn="l"/>
            <a:r>
              <a:rPr lang="en-US" b="1" dirty="0"/>
              <a:t>Using Small Groups</a:t>
            </a:r>
          </a:p>
        </p:txBody>
      </p:sp>
      <p:sp>
        <p:nvSpPr>
          <p:cNvPr id="5" name="TextBox 4">
            <a:extLst>
              <a:ext uri="{FF2B5EF4-FFF2-40B4-BE49-F238E27FC236}">
                <a16:creationId xmlns:a16="http://schemas.microsoft.com/office/drawing/2014/main" id="{52CF2623-E9A9-46C6-8A7B-7DA0E0A022A1}"/>
              </a:ext>
            </a:extLst>
          </p:cNvPr>
          <p:cNvSpPr txBox="1"/>
          <p:nvPr/>
        </p:nvSpPr>
        <p:spPr>
          <a:xfrm>
            <a:off x="217025" y="1774038"/>
            <a:ext cx="5694744" cy="2308324"/>
          </a:xfrm>
          <a:prstGeom prst="rect">
            <a:avLst/>
          </a:prstGeom>
          <a:noFill/>
        </p:spPr>
        <p:txBody>
          <a:bodyPr wrap="square" rtlCol="0">
            <a:spAutoFit/>
          </a:bodyPr>
          <a:lstStyle/>
          <a:p>
            <a:pPr marL="285750" indent="-285750">
              <a:buFont typeface="Arial" panose="020B0604020202020204" pitchFamily="34" charset="0"/>
              <a:buChar char="•"/>
            </a:pPr>
            <a:r>
              <a:rPr lang="en-US" sz="2400" b="1" dirty="0"/>
              <a:t>Covenant Discipleship</a:t>
            </a:r>
          </a:p>
          <a:p>
            <a:pPr marL="285750" indent="-285750">
              <a:buFont typeface="Arial" panose="020B0604020202020204" pitchFamily="34" charset="0"/>
              <a:buChar char="•"/>
            </a:pPr>
            <a:r>
              <a:rPr lang="en-US" sz="2400" b="1" dirty="0"/>
              <a:t>Bible study</a:t>
            </a:r>
          </a:p>
          <a:p>
            <a:pPr marL="285750" indent="-285750">
              <a:buFont typeface="Arial" panose="020B0604020202020204" pitchFamily="34" charset="0"/>
              <a:buChar char="•"/>
            </a:pPr>
            <a:r>
              <a:rPr lang="en-US" sz="2400" b="1" dirty="0"/>
              <a:t>Support groups</a:t>
            </a:r>
          </a:p>
          <a:p>
            <a:pPr marL="285750" indent="-285750">
              <a:buFont typeface="Arial" panose="020B0604020202020204" pitchFamily="34" charset="0"/>
              <a:buChar char="•"/>
            </a:pPr>
            <a:r>
              <a:rPr lang="en-US" sz="2400" b="1" dirty="0"/>
              <a:t>Walk to Emmaus Reunion groups</a:t>
            </a:r>
          </a:p>
          <a:p>
            <a:pPr marL="285750" indent="-285750">
              <a:buFont typeface="Arial" panose="020B0604020202020204" pitchFamily="34" charset="0"/>
              <a:buChar char="•"/>
            </a:pPr>
            <a:r>
              <a:rPr lang="en-US" sz="2400" b="1" dirty="0"/>
              <a:t>Lay Witness Mission Koinonia groups</a:t>
            </a:r>
          </a:p>
          <a:p>
            <a:pPr marL="285750" indent="-285750">
              <a:buFont typeface="Arial" panose="020B0604020202020204" pitchFamily="34" charset="0"/>
              <a:buChar char="•"/>
            </a:pPr>
            <a:r>
              <a:rPr lang="en-US" sz="2400" b="1" dirty="0"/>
              <a:t>Other types</a:t>
            </a:r>
          </a:p>
        </p:txBody>
      </p:sp>
    </p:spTree>
    <p:extLst>
      <p:ext uri="{BB962C8B-B14F-4D97-AF65-F5344CB8AC3E}">
        <p14:creationId xmlns:p14="http://schemas.microsoft.com/office/powerpoint/2010/main" val="2275284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1C1A4D-5F74-4FCA-A7CB-AA75D0261AD7}"/>
              </a:ext>
            </a:extLst>
          </p:cNvPr>
          <p:cNvPicPr>
            <a:picLocks noChangeAspect="1"/>
          </p:cNvPicPr>
          <p:nvPr/>
        </p:nvPicPr>
        <p:blipFill>
          <a:blip r:embed="rId3"/>
          <a:stretch>
            <a:fillRect/>
          </a:stretch>
        </p:blipFill>
        <p:spPr>
          <a:xfrm>
            <a:off x="0" y="0"/>
            <a:ext cx="9144000" cy="4508118"/>
          </a:xfrm>
          <a:prstGeom prst="rect">
            <a:avLst/>
          </a:prstGeom>
        </p:spPr>
      </p:pic>
      <p:sp>
        <p:nvSpPr>
          <p:cNvPr id="2" name="Title 1"/>
          <p:cNvSpPr>
            <a:spLocks noGrp="1"/>
          </p:cNvSpPr>
          <p:nvPr>
            <p:ph type="title"/>
          </p:nvPr>
        </p:nvSpPr>
        <p:spPr>
          <a:xfrm>
            <a:off x="584521" y="3226844"/>
            <a:ext cx="2760562" cy="857250"/>
          </a:xfrm>
        </p:spPr>
        <p:txBody>
          <a:bodyPr/>
          <a:lstStyle/>
          <a:p>
            <a:r>
              <a:rPr lang="en-US" b="1" dirty="0"/>
              <a:t>BREAK</a:t>
            </a:r>
          </a:p>
        </p:txBody>
      </p:sp>
    </p:spTree>
    <p:extLst>
      <p:ext uri="{BB962C8B-B14F-4D97-AF65-F5344CB8AC3E}">
        <p14:creationId xmlns:p14="http://schemas.microsoft.com/office/powerpoint/2010/main" val="3290253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DC69922-8EDC-4740-86C2-21C1892E692F}"/>
              </a:ext>
            </a:extLst>
          </p:cNvPr>
          <p:cNvPicPr>
            <a:picLocks noGrp="1" noChangeAspect="1"/>
          </p:cNvPicPr>
          <p:nvPr>
            <p:ph idx="1"/>
          </p:nvPr>
        </p:nvPicPr>
        <p:blipFill>
          <a:blip r:embed="rId3"/>
          <a:stretch>
            <a:fillRect/>
          </a:stretch>
        </p:blipFill>
        <p:spPr>
          <a:xfrm>
            <a:off x="0" y="-22843"/>
            <a:ext cx="9148248" cy="4534519"/>
          </a:xfrm>
          <a:prstGeom prst="rect">
            <a:avLst/>
          </a:prstGeom>
        </p:spPr>
      </p:pic>
      <p:sp>
        <p:nvSpPr>
          <p:cNvPr id="2" name="Title 1">
            <a:extLst>
              <a:ext uri="{FF2B5EF4-FFF2-40B4-BE49-F238E27FC236}">
                <a16:creationId xmlns:a16="http://schemas.microsoft.com/office/drawing/2014/main" id="{53146141-4373-4975-AB20-93A7887312A5}"/>
              </a:ext>
            </a:extLst>
          </p:cNvPr>
          <p:cNvSpPr>
            <a:spLocks noGrp="1"/>
          </p:cNvSpPr>
          <p:nvPr>
            <p:ph type="title"/>
          </p:nvPr>
        </p:nvSpPr>
        <p:spPr>
          <a:xfrm>
            <a:off x="202556" y="846918"/>
            <a:ext cx="5885728" cy="857250"/>
          </a:xfrm>
        </p:spPr>
        <p:txBody>
          <a:bodyPr/>
          <a:lstStyle/>
          <a:p>
            <a:pPr algn="l"/>
            <a:r>
              <a:rPr lang="en-US" b="1" dirty="0"/>
              <a:t>Discovering Gifts Through </a:t>
            </a:r>
            <a:br>
              <a:rPr lang="en-US" b="1" dirty="0"/>
            </a:br>
            <a:r>
              <a:rPr lang="en-US" b="1" dirty="0"/>
              <a:t>Ministry </a:t>
            </a:r>
          </a:p>
        </p:txBody>
      </p:sp>
      <p:sp>
        <p:nvSpPr>
          <p:cNvPr id="6" name="TextBox 5">
            <a:extLst>
              <a:ext uri="{FF2B5EF4-FFF2-40B4-BE49-F238E27FC236}">
                <a16:creationId xmlns:a16="http://schemas.microsoft.com/office/drawing/2014/main" id="{851EAD68-AEFC-41DF-BDF9-1EDE31AC3F56}"/>
              </a:ext>
            </a:extLst>
          </p:cNvPr>
          <p:cNvSpPr txBox="1"/>
          <p:nvPr/>
        </p:nvSpPr>
        <p:spPr>
          <a:xfrm>
            <a:off x="202556" y="2337013"/>
            <a:ext cx="4577789" cy="2062103"/>
          </a:xfrm>
          <a:prstGeom prst="rect">
            <a:avLst/>
          </a:prstGeom>
          <a:noFill/>
        </p:spPr>
        <p:txBody>
          <a:bodyPr wrap="square" rtlCol="0">
            <a:spAutoFit/>
          </a:bodyPr>
          <a:lstStyle/>
          <a:p>
            <a:pPr marL="285750" indent="-285750">
              <a:buFont typeface="Arial" panose="020B0604020202020204" pitchFamily="34" charset="0"/>
              <a:buChar char="•"/>
            </a:pPr>
            <a:r>
              <a:rPr lang="en-US" sz="3200" b="1" dirty="0"/>
              <a:t>Ministries That Receive</a:t>
            </a:r>
          </a:p>
          <a:p>
            <a:pPr marL="285750" indent="-285750">
              <a:buFont typeface="Arial" panose="020B0604020202020204" pitchFamily="34" charset="0"/>
              <a:buChar char="•"/>
            </a:pPr>
            <a:r>
              <a:rPr lang="en-US" sz="3200" b="1" dirty="0"/>
              <a:t>Ministries That Relate</a:t>
            </a:r>
          </a:p>
          <a:p>
            <a:pPr marL="285750" indent="-285750">
              <a:buFont typeface="Arial" panose="020B0604020202020204" pitchFamily="34" charset="0"/>
              <a:buChar char="•"/>
            </a:pPr>
            <a:r>
              <a:rPr lang="en-US" sz="3200" b="1" dirty="0"/>
              <a:t>Ministries That Equip</a:t>
            </a:r>
          </a:p>
          <a:p>
            <a:pPr marL="285750" indent="-285750">
              <a:buFont typeface="Arial" panose="020B0604020202020204" pitchFamily="34" charset="0"/>
              <a:buChar char="•"/>
            </a:pPr>
            <a:r>
              <a:rPr lang="en-US" sz="3200" b="1" dirty="0"/>
              <a:t>Ministries That Send</a:t>
            </a:r>
          </a:p>
        </p:txBody>
      </p:sp>
    </p:spTree>
    <p:extLst>
      <p:ext uri="{BB962C8B-B14F-4D97-AF65-F5344CB8AC3E}">
        <p14:creationId xmlns:p14="http://schemas.microsoft.com/office/powerpoint/2010/main" val="3070685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392" y="869286"/>
            <a:ext cx="4508339" cy="857250"/>
          </a:xfrm>
        </p:spPr>
        <p:txBody>
          <a:bodyPr/>
          <a:lstStyle/>
          <a:p>
            <a:r>
              <a:rPr lang="en-US" b="1" dirty="0">
                <a:solidFill>
                  <a:srgbClr val="418BBD"/>
                </a:solidFill>
              </a:rPr>
              <a:t>Daily and Community Ministries</a:t>
            </a:r>
          </a:p>
        </p:txBody>
      </p:sp>
      <p:sp>
        <p:nvSpPr>
          <p:cNvPr id="3" name="Content Placeholder 2"/>
          <p:cNvSpPr>
            <a:spLocks noGrp="1"/>
          </p:cNvSpPr>
          <p:nvPr>
            <p:ph idx="1"/>
          </p:nvPr>
        </p:nvSpPr>
        <p:spPr>
          <a:xfrm>
            <a:off x="1522066" y="2537206"/>
            <a:ext cx="2748989" cy="1657530"/>
          </a:xfrm>
        </p:spPr>
        <p:txBody>
          <a:bodyPr/>
          <a:lstStyle/>
          <a:p>
            <a:pPr marL="0" indent="0">
              <a:buNone/>
            </a:pPr>
            <a:r>
              <a:rPr lang="en-US" sz="2100" dirty="0"/>
              <a:t>Workplace Ministries</a:t>
            </a:r>
          </a:p>
          <a:p>
            <a:pPr marL="0" indent="0">
              <a:buNone/>
            </a:pPr>
            <a:r>
              <a:rPr lang="en-US" sz="2100" dirty="0"/>
              <a:t>Community Ministries</a:t>
            </a:r>
          </a:p>
          <a:p>
            <a:pPr marL="0" indent="0">
              <a:buNone/>
            </a:pPr>
            <a:r>
              <a:rPr lang="en-US" sz="2100" dirty="0"/>
              <a:t>Witness Ministries</a:t>
            </a:r>
          </a:p>
          <a:p>
            <a:pPr marL="0" indent="0">
              <a:buNone/>
            </a:pPr>
            <a:r>
              <a:rPr lang="en-US" sz="2100" dirty="0"/>
              <a:t>Other Ministries</a:t>
            </a:r>
          </a:p>
          <a:p>
            <a:pPr marL="0" indent="0">
              <a:buNone/>
            </a:pPr>
            <a:endParaRPr lang="en-US" dirty="0"/>
          </a:p>
          <a:p>
            <a:endParaRPr lang="en-US" dirty="0"/>
          </a:p>
        </p:txBody>
      </p:sp>
      <p:pic>
        <p:nvPicPr>
          <p:cNvPr id="5" name="Picture 4">
            <a:extLst>
              <a:ext uri="{FF2B5EF4-FFF2-40B4-BE49-F238E27FC236}">
                <a16:creationId xmlns:a16="http://schemas.microsoft.com/office/drawing/2014/main" id="{78811D89-3858-47B4-8D4A-9A1CD853E21F}"/>
              </a:ext>
            </a:extLst>
          </p:cNvPr>
          <p:cNvPicPr>
            <a:picLocks noChangeAspect="1"/>
          </p:cNvPicPr>
          <p:nvPr/>
        </p:nvPicPr>
        <p:blipFill>
          <a:blip r:embed="rId3"/>
          <a:stretch>
            <a:fillRect/>
          </a:stretch>
        </p:blipFill>
        <p:spPr>
          <a:xfrm>
            <a:off x="5697080" y="-1"/>
            <a:ext cx="3446920" cy="4511675"/>
          </a:xfrm>
          <a:prstGeom prst="rect">
            <a:avLst/>
          </a:prstGeom>
        </p:spPr>
      </p:pic>
    </p:spTree>
    <p:extLst>
      <p:ext uri="{BB962C8B-B14F-4D97-AF65-F5344CB8AC3E}">
        <p14:creationId xmlns:p14="http://schemas.microsoft.com/office/powerpoint/2010/main" val="7971400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538" y="391569"/>
            <a:ext cx="5699461" cy="857250"/>
          </a:xfrm>
        </p:spPr>
        <p:txBody>
          <a:bodyPr/>
          <a:lstStyle/>
          <a:p>
            <a:r>
              <a:rPr lang="en-US" b="1" dirty="0">
                <a:solidFill>
                  <a:srgbClr val="418BBD"/>
                </a:solidFill>
              </a:rPr>
              <a:t>The Missional Church</a:t>
            </a:r>
          </a:p>
        </p:txBody>
      </p:sp>
      <p:sp>
        <p:nvSpPr>
          <p:cNvPr id="3" name="Content Placeholder 2"/>
          <p:cNvSpPr>
            <a:spLocks noGrp="1"/>
          </p:cNvSpPr>
          <p:nvPr>
            <p:ph idx="1"/>
          </p:nvPr>
        </p:nvSpPr>
        <p:spPr>
          <a:xfrm>
            <a:off x="3895416" y="1583281"/>
            <a:ext cx="4797706" cy="2928394"/>
          </a:xfrm>
        </p:spPr>
        <p:txBody>
          <a:bodyPr>
            <a:normAutofit fontScale="92500" lnSpcReduction="10000"/>
          </a:bodyPr>
          <a:lstStyle/>
          <a:p>
            <a:pPr marL="0" indent="0" algn="ctr">
              <a:buNone/>
            </a:pPr>
            <a:r>
              <a:rPr lang="en-US" sz="3000" dirty="0"/>
              <a:t>A missional church is not attractional, developing programming that may entice people to attend, but rather the body of Christ at work in the world as disciples.</a:t>
            </a:r>
          </a:p>
          <a:p>
            <a:pPr marL="0" indent="0">
              <a:buNone/>
            </a:pPr>
            <a:endParaRPr lang="en-US" sz="2250" dirty="0"/>
          </a:p>
        </p:txBody>
      </p:sp>
      <p:pic>
        <p:nvPicPr>
          <p:cNvPr id="4" name="Picture 3">
            <a:extLst>
              <a:ext uri="{FF2B5EF4-FFF2-40B4-BE49-F238E27FC236}">
                <a16:creationId xmlns:a16="http://schemas.microsoft.com/office/drawing/2014/main" id="{B06DA2D5-7BD7-4692-AD0B-4F3F4FC5928A}"/>
              </a:ext>
            </a:extLst>
          </p:cNvPr>
          <p:cNvPicPr>
            <a:picLocks noChangeAspect="1"/>
          </p:cNvPicPr>
          <p:nvPr/>
        </p:nvPicPr>
        <p:blipFill>
          <a:blip r:embed="rId3"/>
          <a:stretch>
            <a:fillRect/>
          </a:stretch>
        </p:blipFill>
        <p:spPr>
          <a:xfrm>
            <a:off x="0" y="244"/>
            <a:ext cx="3444539" cy="4511431"/>
          </a:xfrm>
          <a:prstGeom prst="rect">
            <a:avLst/>
          </a:prstGeom>
        </p:spPr>
      </p:pic>
    </p:spTree>
    <p:extLst>
      <p:ext uri="{BB962C8B-B14F-4D97-AF65-F5344CB8AC3E}">
        <p14:creationId xmlns:p14="http://schemas.microsoft.com/office/powerpoint/2010/main" val="42298083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D6EEF9-3D47-433A-B905-C8BE09B030FD}"/>
              </a:ext>
            </a:extLst>
          </p:cNvPr>
          <p:cNvSpPr txBox="1"/>
          <p:nvPr/>
        </p:nvSpPr>
        <p:spPr>
          <a:xfrm>
            <a:off x="473220" y="828682"/>
            <a:ext cx="8197559" cy="3539430"/>
          </a:xfrm>
          <a:prstGeom prst="rect">
            <a:avLst/>
          </a:prstGeom>
          <a:noFill/>
        </p:spPr>
        <p:txBody>
          <a:bodyPr wrap="square" rtlCol="0">
            <a:spAutoFit/>
          </a:bodyPr>
          <a:lstStyle/>
          <a:p>
            <a:r>
              <a:rPr lang="en-US" sz="2800" dirty="0"/>
              <a:t>“After these things, the Lord commissioned seventy-two others and sent them on ahead in pairs to every city and place he was about to go. He said to them, ‘The harvest is bigger than you can imagine, but there are few workers. Therefore plead with the Lord of the harvest to send out workers for his harvest. Go! Be warned, though, that I’m sending you out as lambs among wolves.’”—Luke 10:1-3 (CEB)</a:t>
            </a:r>
          </a:p>
        </p:txBody>
      </p:sp>
      <p:sp>
        <p:nvSpPr>
          <p:cNvPr id="7170" name="Rectangle 2"/>
          <p:cNvSpPr>
            <a:spLocks noGrp="1" noChangeArrowheads="1"/>
          </p:cNvSpPr>
          <p:nvPr>
            <p:ph type="title"/>
          </p:nvPr>
        </p:nvSpPr>
        <p:spPr>
          <a:xfrm>
            <a:off x="5416951" y="176756"/>
            <a:ext cx="3727049" cy="411480"/>
          </a:xfrm>
        </p:spPr>
        <p:txBody>
          <a:bodyPr>
            <a:noAutofit/>
          </a:bodyPr>
          <a:lstStyle/>
          <a:p>
            <a:pPr eaLnBrk="1" hangingPunct="1"/>
            <a:r>
              <a:rPr lang="en-US" sz="2800" dirty="0">
                <a:solidFill>
                  <a:schemeClr val="bg1"/>
                </a:solidFill>
                <a:latin typeface="Arial Black" pitchFamily="34" charset="0"/>
              </a:rPr>
              <a:t>Commissioning</a:t>
            </a:r>
          </a:p>
        </p:txBody>
      </p:sp>
      <p:sp>
        <p:nvSpPr>
          <p:cNvPr id="3" name="TextBox 2">
            <a:extLst>
              <a:ext uri="{FF2B5EF4-FFF2-40B4-BE49-F238E27FC236}">
                <a16:creationId xmlns:a16="http://schemas.microsoft.com/office/drawing/2014/main" id="{D9CE951A-79CB-487B-BC99-793F583EDDFF}"/>
              </a:ext>
            </a:extLst>
          </p:cNvPr>
          <p:cNvSpPr txBox="1"/>
          <p:nvPr/>
        </p:nvSpPr>
        <p:spPr>
          <a:xfrm>
            <a:off x="1908480" y="148911"/>
            <a:ext cx="5301205" cy="769441"/>
          </a:xfrm>
          <a:prstGeom prst="rect">
            <a:avLst/>
          </a:prstGeom>
          <a:noFill/>
        </p:spPr>
        <p:txBody>
          <a:bodyPr wrap="square" rtlCol="0">
            <a:spAutoFit/>
          </a:bodyPr>
          <a:lstStyle/>
          <a:p>
            <a:pPr algn="ctr"/>
            <a:r>
              <a:rPr lang="en-US" sz="4400" b="1" dirty="0">
                <a:solidFill>
                  <a:srgbClr val="EB0029"/>
                </a:solidFill>
                <a:latin typeface="Arial" panose="020B0604020202020204" pitchFamily="34" charset="0"/>
                <a:cs typeface="Arial" panose="020B0604020202020204" pitchFamily="34" charset="0"/>
              </a:rPr>
              <a:t>COMMISSIONING</a:t>
            </a:r>
          </a:p>
        </p:txBody>
      </p:sp>
    </p:spTree>
    <p:extLst>
      <p:ext uri="{BB962C8B-B14F-4D97-AF65-F5344CB8AC3E}">
        <p14:creationId xmlns:p14="http://schemas.microsoft.com/office/powerpoint/2010/main" val="12154199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A30448-277F-4019-AB98-C26C88EE8311}"/>
              </a:ext>
            </a:extLst>
          </p:cNvPr>
          <p:cNvPicPr>
            <a:picLocks noChangeAspect="1"/>
          </p:cNvPicPr>
          <p:nvPr/>
        </p:nvPicPr>
        <p:blipFill>
          <a:blip r:embed="rId3"/>
          <a:stretch>
            <a:fillRect/>
          </a:stretch>
        </p:blipFill>
        <p:spPr>
          <a:xfrm>
            <a:off x="0" y="334518"/>
            <a:ext cx="9144000" cy="4474464"/>
          </a:xfrm>
          <a:prstGeom prst="rect">
            <a:avLst/>
          </a:prstGeom>
        </p:spPr>
      </p:pic>
      <p:sp>
        <p:nvSpPr>
          <p:cNvPr id="2" name="Title 1"/>
          <p:cNvSpPr>
            <a:spLocks noGrp="1"/>
          </p:cNvSpPr>
          <p:nvPr>
            <p:ph type="title"/>
          </p:nvPr>
        </p:nvSpPr>
        <p:spPr>
          <a:xfrm>
            <a:off x="300942" y="125352"/>
            <a:ext cx="4265271" cy="857250"/>
          </a:xfrm>
        </p:spPr>
        <p:txBody>
          <a:bodyPr/>
          <a:lstStyle/>
          <a:p>
            <a:pPr algn="l"/>
            <a:r>
              <a:rPr lang="en-US" b="1" dirty="0">
                <a:solidFill>
                  <a:srgbClr val="EB0029"/>
                </a:solidFill>
              </a:rPr>
              <a:t>Closing Prayer</a:t>
            </a:r>
          </a:p>
        </p:txBody>
      </p:sp>
      <p:sp>
        <p:nvSpPr>
          <p:cNvPr id="3" name="Content Placeholder 2"/>
          <p:cNvSpPr>
            <a:spLocks noGrp="1"/>
          </p:cNvSpPr>
          <p:nvPr>
            <p:ph idx="1"/>
          </p:nvPr>
        </p:nvSpPr>
        <p:spPr>
          <a:xfrm>
            <a:off x="300942" y="1063625"/>
            <a:ext cx="4085863" cy="3311525"/>
          </a:xfrm>
        </p:spPr>
        <p:txBody>
          <a:bodyPr>
            <a:noAutofit/>
          </a:bodyPr>
          <a:lstStyle/>
          <a:p>
            <a:pPr marL="0" indent="0">
              <a:buNone/>
            </a:pPr>
            <a:r>
              <a:rPr lang="en-US" sz="2800" dirty="0"/>
              <a:t>Lord Jesus, as you sent out the seventy-two, send us also. As laborers of the harvest, may we spread the good news of your love and salvation as we go along our journey. Amen.</a:t>
            </a:r>
          </a:p>
        </p:txBody>
      </p:sp>
    </p:spTree>
    <p:extLst>
      <p:ext uri="{BB962C8B-B14F-4D97-AF65-F5344CB8AC3E}">
        <p14:creationId xmlns:p14="http://schemas.microsoft.com/office/powerpoint/2010/main" val="2295488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538" y="391569"/>
            <a:ext cx="5699461" cy="857250"/>
          </a:xfrm>
        </p:spPr>
        <p:txBody>
          <a:bodyPr/>
          <a:lstStyle/>
          <a:p>
            <a:r>
              <a:rPr lang="en-US" b="1" dirty="0">
                <a:solidFill>
                  <a:srgbClr val="418BBD"/>
                </a:solidFill>
              </a:rPr>
              <a:t>Thank you!</a:t>
            </a:r>
          </a:p>
        </p:txBody>
      </p:sp>
      <p:pic>
        <p:nvPicPr>
          <p:cNvPr id="5" name="Content Placeholder 4">
            <a:extLst>
              <a:ext uri="{FF2B5EF4-FFF2-40B4-BE49-F238E27FC236}">
                <a16:creationId xmlns:a16="http://schemas.microsoft.com/office/drawing/2014/main" id="{F9BC0A0E-0631-47F8-8DFD-C2F8C7E18013}"/>
              </a:ext>
            </a:extLst>
          </p:cNvPr>
          <p:cNvPicPr>
            <a:picLocks noGrp="1" noChangeAspect="1"/>
          </p:cNvPicPr>
          <p:nvPr>
            <p:ph idx="1"/>
          </p:nvPr>
        </p:nvPicPr>
        <p:blipFill>
          <a:blip r:embed="rId3"/>
          <a:stretch>
            <a:fillRect/>
          </a:stretch>
        </p:blipFill>
        <p:spPr>
          <a:xfrm>
            <a:off x="3958814" y="2088512"/>
            <a:ext cx="1999661" cy="1999661"/>
          </a:xfrm>
          <a:prstGeom prst="rect">
            <a:avLst/>
          </a:prstGeom>
        </p:spPr>
      </p:pic>
      <p:pic>
        <p:nvPicPr>
          <p:cNvPr id="4" name="Picture 3">
            <a:extLst>
              <a:ext uri="{FF2B5EF4-FFF2-40B4-BE49-F238E27FC236}">
                <a16:creationId xmlns:a16="http://schemas.microsoft.com/office/drawing/2014/main" id="{B06DA2D5-7BD7-4692-AD0B-4F3F4FC5928A}"/>
              </a:ext>
            </a:extLst>
          </p:cNvPr>
          <p:cNvPicPr>
            <a:picLocks noChangeAspect="1"/>
          </p:cNvPicPr>
          <p:nvPr/>
        </p:nvPicPr>
        <p:blipFill>
          <a:blip r:embed="rId4"/>
          <a:stretch>
            <a:fillRect/>
          </a:stretch>
        </p:blipFill>
        <p:spPr>
          <a:xfrm>
            <a:off x="0" y="244"/>
            <a:ext cx="3444539" cy="4511431"/>
          </a:xfrm>
          <a:prstGeom prst="rect">
            <a:avLst/>
          </a:prstGeom>
        </p:spPr>
      </p:pic>
      <p:pic>
        <p:nvPicPr>
          <p:cNvPr id="6" name="Picture 5">
            <a:extLst>
              <a:ext uri="{FF2B5EF4-FFF2-40B4-BE49-F238E27FC236}">
                <a16:creationId xmlns:a16="http://schemas.microsoft.com/office/drawing/2014/main" id="{E29CE1F5-64CE-4F7E-8B4B-07E6B05B9800}"/>
              </a:ext>
            </a:extLst>
          </p:cNvPr>
          <p:cNvPicPr>
            <a:picLocks noChangeAspect="1"/>
          </p:cNvPicPr>
          <p:nvPr/>
        </p:nvPicPr>
        <p:blipFill>
          <a:blip r:embed="rId5"/>
          <a:stretch>
            <a:fillRect/>
          </a:stretch>
        </p:blipFill>
        <p:spPr>
          <a:xfrm>
            <a:off x="3958814" y="1298758"/>
            <a:ext cx="4834068" cy="739815"/>
          </a:xfrm>
          <a:prstGeom prst="rect">
            <a:avLst/>
          </a:prstGeom>
        </p:spPr>
      </p:pic>
      <p:sp>
        <p:nvSpPr>
          <p:cNvPr id="7" name="TextBox 6">
            <a:extLst>
              <a:ext uri="{FF2B5EF4-FFF2-40B4-BE49-F238E27FC236}">
                <a16:creationId xmlns:a16="http://schemas.microsoft.com/office/drawing/2014/main" id="{115D8BDE-8166-4899-ADE3-0859265BD8F7}"/>
              </a:ext>
            </a:extLst>
          </p:cNvPr>
          <p:cNvSpPr txBox="1"/>
          <p:nvPr/>
        </p:nvSpPr>
        <p:spPr>
          <a:xfrm>
            <a:off x="6089873" y="2049748"/>
            <a:ext cx="3054126" cy="646331"/>
          </a:xfrm>
          <a:prstGeom prst="rect">
            <a:avLst/>
          </a:prstGeom>
          <a:noFill/>
        </p:spPr>
        <p:txBody>
          <a:bodyPr wrap="square" rtlCol="0">
            <a:spAutoFit/>
          </a:bodyPr>
          <a:lstStyle/>
          <a:p>
            <a:r>
              <a:rPr lang="en-US" b="1" dirty="0"/>
              <a:t>Facebook Group: UMC Lay Servants and CLMs</a:t>
            </a:r>
          </a:p>
        </p:txBody>
      </p:sp>
    </p:spTree>
    <p:extLst>
      <p:ext uri="{BB962C8B-B14F-4D97-AF65-F5344CB8AC3E}">
        <p14:creationId xmlns:p14="http://schemas.microsoft.com/office/powerpoint/2010/main" val="2656123890"/>
      </p:ext>
    </p:extLst>
  </p:cSld>
  <p:clrMapOvr>
    <a:masterClrMapping/>
  </p:clrMapOvr>
</p:sld>
</file>

<file path=ppt/theme/theme1.xml><?xml version="1.0" encoding="utf-8"?>
<a:theme xmlns:a="http://schemas.openxmlformats.org/drawingml/2006/main" name="Discipleship_Ministries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schemas.microsoft.com/sharepoint/v3/fields"/>
    <ds:schemaRef ds:uri="http://schemas.microsoft.com/office/2006/metadata/properties"/>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Discipleship_Ministries_template.potx</Template>
  <TotalTime>5026</TotalTime>
  <Words>8381</Words>
  <Application>Microsoft Office PowerPoint</Application>
  <PresentationFormat>On-screen Show (16:9)</PresentationFormat>
  <Paragraphs>546</Paragraphs>
  <Slides>70</Slides>
  <Notes>69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70</vt:i4>
      </vt:variant>
    </vt:vector>
  </HeadingPairs>
  <TitlesOfParts>
    <vt:vector size="75" baseType="lpstr">
      <vt:lpstr>ＭＳ Ｐゴシック</vt:lpstr>
      <vt:lpstr>Arial</vt:lpstr>
      <vt:lpstr>Arial Black</vt:lpstr>
      <vt:lpstr>Calibri</vt:lpstr>
      <vt:lpstr>Discipleship_Ministries_template</vt:lpstr>
      <vt:lpstr>PowerPoint Presentation</vt:lpstr>
      <vt:lpstr>Course Goals</vt:lpstr>
      <vt:lpstr>Introductions</vt:lpstr>
      <vt:lpstr>Session 1:  God’s Intention for Us </vt:lpstr>
      <vt:lpstr>Devotions</vt:lpstr>
      <vt:lpstr>Prayer</vt:lpstr>
      <vt:lpstr>Chosen by God</vt:lpstr>
      <vt:lpstr>PowerPoint Presentation</vt:lpstr>
      <vt:lpstr>BREAK</vt:lpstr>
      <vt:lpstr>Reaching out to Others</vt:lpstr>
      <vt:lpstr>Preparing for Good Deeds How are we to recognize the works that God has prepared for us to do? What preparation has God made so that  we may do God’s ministry?</vt:lpstr>
      <vt:lpstr>The Gifts for Ministry  Those who have been saved by grace are prepared by grace to serve God.   </vt:lpstr>
      <vt:lpstr>Discovering the Secret</vt:lpstr>
      <vt:lpstr>Discovering the Answer</vt:lpstr>
      <vt:lpstr>Assignment</vt:lpstr>
      <vt:lpstr>Closing Prayer</vt:lpstr>
      <vt:lpstr>Session 2:  Gifted Children </vt:lpstr>
      <vt:lpstr>Devotions</vt:lpstr>
      <vt:lpstr>Prayer</vt:lpstr>
      <vt:lpstr>The Church as Body     Ephesians 4:4-6 1 Corinthians 12:12-30</vt:lpstr>
      <vt:lpstr>Ministry as Language of the Body   The church expresses itself through ministry with people.   </vt:lpstr>
      <vt:lpstr> BUILDING BLOCKS OF THE BODY A Spiritual Exercise</vt:lpstr>
      <vt:lpstr>PowerPoint Presentation</vt:lpstr>
      <vt:lpstr>BREAK</vt:lpstr>
      <vt:lpstr>PowerPoint Presentation</vt:lpstr>
      <vt:lpstr>PowerPoint Presentation</vt:lpstr>
      <vt:lpstr>The Importance  of Gifts</vt:lpstr>
      <vt:lpstr>Your Spiritual Gifts</vt:lpstr>
      <vt:lpstr>Assignment</vt:lpstr>
      <vt:lpstr>Wesley’s Covenant Prayer</vt:lpstr>
      <vt:lpstr>PowerPoint Presentation</vt:lpstr>
      <vt:lpstr>Session 3:  Gifts and Spirituality </vt:lpstr>
      <vt:lpstr>Devotions</vt:lpstr>
      <vt:lpstr>Prayer</vt:lpstr>
      <vt:lpstr>Spirituality and   Gifts</vt:lpstr>
      <vt:lpstr>The Role of Spirituality </vt:lpstr>
      <vt:lpstr>BREAK</vt:lpstr>
      <vt:lpstr>Spiritual Practices: Means of Grace </vt:lpstr>
      <vt:lpstr>Strengthening Personal Spiritual Practices</vt:lpstr>
      <vt:lpstr>Practice of Spirituality in the Congregation</vt:lpstr>
      <vt:lpstr>Strengthening Spirituality in the Congregation</vt:lpstr>
      <vt:lpstr>Assignment</vt:lpstr>
      <vt:lpstr>PowerPoint Presentation</vt:lpstr>
      <vt:lpstr>Closing Prayer</vt:lpstr>
      <vt:lpstr>Session 4:  Developing and  Deploying Gifts </vt:lpstr>
      <vt:lpstr>Devotions</vt:lpstr>
      <vt:lpstr>Prayer</vt:lpstr>
      <vt:lpstr>Guidelines for Using  Spiritual  Gifts </vt:lpstr>
      <vt:lpstr>Equipping the Called </vt:lpstr>
      <vt:lpstr>Devotions</vt:lpstr>
      <vt:lpstr>The Importance of Passion </vt:lpstr>
      <vt:lpstr>BREAK</vt:lpstr>
      <vt:lpstr>Deployment of Gifted People</vt:lpstr>
      <vt:lpstr>Steps to Effective Ministry </vt:lpstr>
      <vt:lpstr>Exploring Areas of Ministry </vt:lpstr>
      <vt:lpstr>Assignment</vt:lpstr>
      <vt:lpstr>Prayer From St. Patrick’s Breastplate</vt:lpstr>
      <vt:lpstr>Session 5:  Turning Gifts into Ministries </vt:lpstr>
      <vt:lpstr>Devotions</vt:lpstr>
      <vt:lpstr>Prayer</vt:lpstr>
      <vt:lpstr>Ministry Areas</vt:lpstr>
      <vt:lpstr>PowerPoint Presentation</vt:lpstr>
      <vt:lpstr>Using Small Groups</vt:lpstr>
      <vt:lpstr>BREAK</vt:lpstr>
      <vt:lpstr>Discovering Gifts Through  Ministry </vt:lpstr>
      <vt:lpstr>Daily and Community Ministries</vt:lpstr>
      <vt:lpstr>The Missional Church</vt:lpstr>
      <vt:lpstr>Commissioning</vt:lpstr>
      <vt:lpstr>Closing Prayer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Jodi Cataldo</cp:lastModifiedBy>
  <cp:revision>121</cp:revision>
  <dcterms:created xsi:type="dcterms:W3CDTF">2010-04-12T23:12:02Z</dcterms:created>
  <dcterms:modified xsi:type="dcterms:W3CDTF">2018-04-03T14:42:28Z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