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 id="2147483717" r:id="rId2"/>
    <p:sldMasterId id="2147483725" r:id="rId3"/>
    <p:sldMasterId id="2147483730" r:id="rId4"/>
    <p:sldMasterId id="2147483734" r:id="rId5"/>
  </p:sldMasterIdLst>
  <p:notesMasterIdLst>
    <p:notesMasterId r:id="rId58"/>
  </p:notesMasterIdLst>
  <p:handoutMasterIdLst>
    <p:handoutMasterId r:id="rId59"/>
  </p:handoutMasterIdLst>
  <p:sldIdLst>
    <p:sldId id="262" r:id="rId6"/>
    <p:sldId id="256" r:id="rId7"/>
    <p:sldId id="261" r:id="rId8"/>
    <p:sldId id="268" r:id="rId9"/>
    <p:sldId id="264" r:id="rId10"/>
    <p:sldId id="269" r:id="rId11"/>
    <p:sldId id="374" r:id="rId12"/>
    <p:sldId id="375" r:id="rId13"/>
    <p:sldId id="372" r:id="rId14"/>
    <p:sldId id="312" r:id="rId15"/>
    <p:sldId id="265" r:id="rId16"/>
    <p:sldId id="335" r:id="rId17"/>
    <p:sldId id="278" r:id="rId18"/>
    <p:sldId id="377" r:id="rId19"/>
    <p:sldId id="275" r:id="rId20"/>
    <p:sldId id="378" r:id="rId21"/>
    <p:sldId id="379" r:id="rId22"/>
    <p:sldId id="380" r:id="rId23"/>
    <p:sldId id="381" r:id="rId24"/>
    <p:sldId id="382" r:id="rId25"/>
    <p:sldId id="383" r:id="rId26"/>
    <p:sldId id="384" r:id="rId27"/>
    <p:sldId id="276" r:id="rId28"/>
    <p:sldId id="385" r:id="rId29"/>
    <p:sldId id="346" r:id="rId30"/>
    <p:sldId id="387" r:id="rId31"/>
    <p:sldId id="388" r:id="rId32"/>
    <p:sldId id="389" r:id="rId33"/>
    <p:sldId id="386" r:id="rId34"/>
    <p:sldId id="390" r:id="rId35"/>
    <p:sldId id="332" r:id="rId36"/>
    <p:sldId id="279" r:id="rId37"/>
    <p:sldId id="334" r:id="rId38"/>
    <p:sldId id="391" r:id="rId39"/>
    <p:sldId id="356" r:id="rId40"/>
    <p:sldId id="336" r:id="rId41"/>
    <p:sldId id="286" r:id="rId42"/>
    <p:sldId id="392" r:id="rId43"/>
    <p:sldId id="393" r:id="rId44"/>
    <p:sldId id="395" r:id="rId45"/>
    <p:sldId id="394" r:id="rId46"/>
    <p:sldId id="396" r:id="rId47"/>
    <p:sldId id="397" r:id="rId48"/>
    <p:sldId id="362" r:id="rId49"/>
    <p:sldId id="338" r:id="rId50"/>
    <p:sldId id="277" r:id="rId51"/>
    <p:sldId id="369" r:id="rId52"/>
    <p:sldId id="398" r:id="rId53"/>
    <p:sldId id="399" r:id="rId54"/>
    <p:sldId id="283" r:id="rId55"/>
    <p:sldId id="401" r:id="rId56"/>
    <p:sldId id="402" r:id="rId5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62"/>
            <p14:sldId id="256"/>
            <p14:sldId id="261"/>
            <p14:sldId id="268"/>
            <p14:sldId id="264"/>
            <p14:sldId id="269"/>
            <p14:sldId id="374"/>
            <p14:sldId id="375"/>
            <p14:sldId id="372"/>
            <p14:sldId id="312"/>
            <p14:sldId id="265"/>
            <p14:sldId id="335"/>
            <p14:sldId id="278"/>
            <p14:sldId id="377"/>
            <p14:sldId id="275"/>
            <p14:sldId id="378"/>
            <p14:sldId id="379"/>
            <p14:sldId id="380"/>
            <p14:sldId id="381"/>
            <p14:sldId id="382"/>
            <p14:sldId id="383"/>
            <p14:sldId id="384"/>
            <p14:sldId id="276"/>
            <p14:sldId id="385"/>
            <p14:sldId id="346"/>
            <p14:sldId id="387"/>
            <p14:sldId id="388"/>
            <p14:sldId id="389"/>
            <p14:sldId id="386"/>
            <p14:sldId id="390"/>
            <p14:sldId id="332"/>
            <p14:sldId id="279"/>
            <p14:sldId id="334"/>
            <p14:sldId id="391"/>
            <p14:sldId id="356"/>
            <p14:sldId id="336"/>
            <p14:sldId id="286"/>
            <p14:sldId id="392"/>
            <p14:sldId id="393"/>
            <p14:sldId id="395"/>
            <p14:sldId id="394"/>
            <p14:sldId id="396"/>
            <p14:sldId id="397"/>
            <p14:sldId id="362"/>
            <p14:sldId id="338"/>
            <p14:sldId id="277"/>
            <p14:sldId id="369"/>
            <p14:sldId id="398"/>
            <p14:sldId id="399"/>
            <p14:sldId id="283"/>
            <p14:sldId id="401"/>
            <p14:sldId id="402"/>
          </p14:sldIdLst>
        </p14:section>
        <p14:section name="Untitled Section" id="{CF9D4A4A-EA0B-EC46-AA49-09D3C158EB7A}">
          <p14:sldIdLst/>
        </p14:section>
      </p14:sectionLst>
    </p:ext>
    <p:ext uri="{EFAFB233-063F-42B5-8137-9DF3F51BA10A}">
      <p15:sldGuideLst xmlns:p15="http://schemas.microsoft.com/office/powerpoint/2012/main">
        <p15:guide id="1" orient="horz" pos="1524" userDrawn="1">
          <p15:clr>
            <a:srgbClr val="A4A3A4"/>
          </p15:clr>
        </p15:guide>
        <p15:guide id="2" pos="285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F0000"/>
    <a:srgbClr val="F9F7ED"/>
    <a:srgbClr val="E10C25"/>
    <a:srgbClr val="C0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04" autoAdjust="0"/>
    <p:restoredTop sz="62099" autoAdjust="0"/>
  </p:normalViewPr>
  <p:slideViewPr>
    <p:cSldViewPr snapToGrid="0" snapToObjects="1">
      <p:cViewPr varScale="1">
        <p:scale>
          <a:sx n="87" d="100"/>
          <a:sy n="87" d="100"/>
        </p:scale>
        <p:origin x="600" y="78"/>
      </p:cViewPr>
      <p:guideLst>
        <p:guide orient="horz" pos="1524"/>
        <p:guide pos="285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t>3/2/2018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t>‹#›</a:t>
            </a:fld>
            <a:endParaRPr lang="en-US" dirty="0"/>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t>3/2/2018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t>‹#›</a:t>
            </a:fld>
            <a:endParaRPr lang="en-US" dirty="0"/>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a:t>
            </a:fld>
            <a:endParaRPr lang="en-US" dirty="0"/>
          </a:p>
        </p:txBody>
      </p:sp>
    </p:spTree>
    <p:extLst>
      <p:ext uri="{BB962C8B-B14F-4D97-AF65-F5344CB8AC3E}">
        <p14:creationId xmlns:p14="http://schemas.microsoft.com/office/powerpoint/2010/main" val="214134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the course and make introductions. As part of the introduction process, invite each participant to tell about a person who has exhibited qualities of leadership that he or she admires. You may talk about the qualities of a person whom you have witnessed as a leader as part of this process. Record and display the responses for later review by the participants.</a:t>
            </a:r>
          </a:p>
        </p:txBody>
      </p:sp>
      <p:sp>
        <p:nvSpPr>
          <p:cNvPr id="4" name="Slide Number Placeholder 3"/>
          <p:cNvSpPr>
            <a:spLocks noGrp="1"/>
          </p:cNvSpPr>
          <p:nvPr>
            <p:ph type="sldNum" sz="quarter" idx="10"/>
          </p:nvPr>
        </p:nvSpPr>
        <p:spPr/>
        <p:txBody>
          <a:bodyPr/>
          <a:lstStyle/>
          <a:p>
            <a:fld id="{36F22888-E826-FB40-BAF4-ED638D1B1E99}" type="slidenum">
              <a:rPr lang="en-US" smtClean="0"/>
              <a:t>2</a:t>
            </a:fld>
            <a:endParaRPr lang="en-US" dirty="0"/>
          </a:p>
        </p:txBody>
      </p:sp>
    </p:spTree>
    <p:extLst>
      <p:ext uri="{BB962C8B-B14F-4D97-AF65-F5344CB8AC3E}">
        <p14:creationId xmlns:p14="http://schemas.microsoft.com/office/powerpoint/2010/main" val="4207993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course goals.</a:t>
            </a:r>
          </a:p>
        </p:txBody>
      </p:sp>
      <p:sp>
        <p:nvSpPr>
          <p:cNvPr id="4" name="Slide Number Placeholder 3"/>
          <p:cNvSpPr>
            <a:spLocks noGrp="1"/>
          </p:cNvSpPr>
          <p:nvPr>
            <p:ph type="sldNum" sz="quarter" idx="10"/>
          </p:nvPr>
        </p:nvSpPr>
        <p:spPr/>
        <p:txBody>
          <a:bodyPr/>
          <a:lstStyle/>
          <a:p>
            <a:fld id="{36F22888-E826-FB40-BAF4-ED638D1B1E99}" type="slidenum">
              <a:rPr lang="en-US" smtClean="0"/>
              <a:t>3</a:t>
            </a:fld>
            <a:endParaRPr lang="en-US" dirty="0"/>
          </a:p>
        </p:txBody>
      </p:sp>
    </p:spTree>
    <p:extLst>
      <p:ext uri="{BB962C8B-B14F-4D97-AF65-F5344CB8AC3E}">
        <p14:creationId xmlns:p14="http://schemas.microsoft.com/office/powerpoint/2010/main" val="3724163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first session is designed to help you</a:t>
            </a:r>
            <a:r>
              <a:rPr lang="en-US" sz="1200" dirty="0">
                <a:solidFill>
                  <a:schemeClr val="tx1"/>
                </a:solidFill>
                <a:latin typeface="Arial" panose="020B0604020202020204" pitchFamily="34" charset="0"/>
                <a:cs typeface="Arial" panose="020B0604020202020204" pitchFamily="34" charset="0"/>
              </a:rPr>
              <a:t> define what a Christian transformational leader is</a:t>
            </a:r>
            <a:r>
              <a:rPr lang="en-US" dirty="0"/>
              <a:t>. </a:t>
            </a:r>
          </a:p>
        </p:txBody>
      </p:sp>
      <p:sp>
        <p:nvSpPr>
          <p:cNvPr id="4" name="Slide Number Placeholder 3"/>
          <p:cNvSpPr>
            <a:spLocks noGrp="1"/>
          </p:cNvSpPr>
          <p:nvPr>
            <p:ph type="sldNum" sz="quarter" idx="10"/>
          </p:nvPr>
        </p:nvSpPr>
        <p:spPr/>
        <p:txBody>
          <a:bodyPr/>
          <a:lstStyle/>
          <a:p>
            <a:fld id="{36F22888-E826-FB40-BAF4-ED638D1B1E99}" type="slidenum">
              <a:rPr lang="en-US" smtClean="0"/>
              <a:t>4</a:t>
            </a:fld>
            <a:endParaRPr lang="en-US" dirty="0"/>
          </a:p>
        </p:txBody>
      </p:sp>
    </p:spTree>
    <p:extLst>
      <p:ext uri="{BB962C8B-B14F-4D97-AF65-F5344CB8AC3E}">
        <p14:creationId xmlns:p14="http://schemas.microsoft.com/office/powerpoint/2010/main" val="135608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Provide a handout of Luke 4:14-21 for each participant and invite all participants to read the handout in unison. (If it is not possible to provide handouts, you may read the Scripture for the participants.) Prior to reading the Scripture, invite participants to listen for qualities of leadership that Jesus exhibited in this Scripture. </a:t>
            </a:r>
          </a:p>
          <a:p>
            <a:endParaRPr lang="en-US" dirty="0"/>
          </a:p>
          <a:p>
            <a:r>
              <a:rPr lang="en-US" dirty="0"/>
              <a:t>Following the reading of Luke 4:14-21, invite participants to divide into groups of two or three and define the characteristics of leadership that Jesus exhibited in the Scripture reading. Record and display the participants’ answers. Compare these responses with the earlier participant responses that listed leadership qualities they admire. Ask participants to identify similarities or differences.</a:t>
            </a:r>
          </a:p>
        </p:txBody>
      </p:sp>
      <p:sp>
        <p:nvSpPr>
          <p:cNvPr id="4" name="Slide Number Placeholder 3"/>
          <p:cNvSpPr>
            <a:spLocks noGrp="1"/>
          </p:cNvSpPr>
          <p:nvPr>
            <p:ph type="sldNum" sz="quarter" idx="10"/>
          </p:nvPr>
        </p:nvSpPr>
        <p:spPr/>
        <p:txBody>
          <a:bodyPr/>
          <a:lstStyle/>
          <a:p>
            <a:fld id="{36F22888-E826-FB40-BAF4-ED638D1B1E99}" type="slidenum">
              <a:rPr lang="en-US" smtClean="0"/>
              <a:t>5</a:t>
            </a:fld>
            <a:endParaRPr lang="en-US" dirty="0"/>
          </a:p>
        </p:txBody>
      </p:sp>
    </p:spTree>
    <p:extLst>
      <p:ext uri="{BB962C8B-B14F-4D97-AF65-F5344CB8AC3E}">
        <p14:creationId xmlns:p14="http://schemas.microsoft.com/office/powerpoint/2010/main" val="2589579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Ask participants to compare the request by James and John to have seats of honor by Jesus’ right and left sides in glory with Jesus’ announcement of his ministry through the following definitions:   </a:t>
            </a:r>
          </a:p>
          <a:p>
            <a:r>
              <a:rPr lang="en-US" sz="1200" i="1" kern="1200" dirty="0">
                <a:solidFill>
                  <a:schemeClr val="tx1"/>
                </a:solidFill>
                <a:effectLst/>
                <a:latin typeface="+mn-lt"/>
                <a:ea typeface="+mn-ea"/>
                <a:cs typeface="+mn-cs"/>
              </a:rPr>
              <a:t>Rulers of Transformation</a:t>
            </a:r>
            <a:r>
              <a:rPr lang="en-US" sz="1200" kern="1200" dirty="0">
                <a:solidFill>
                  <a:schemeClr val="tx1"/>
                </a:solidFill>
                <a:effectLst/>
                <a:latin typeface="+mn-lt"/>
                <a:ea typeface="+mn-ea"/>
                <a:cs typeface="+mn-cs"/>
              </a:rPr>
              <a:t> – trust in their own vision of power as they instruct others toward a desired outcome.</a:t>
            </a:r>
          </a:p>
          <a:p>
            <a:r>
              <a:rPr lang="en-US" sz="1200" i="1" kern="1200" dirty="0">
                <a:solidFill>
                  <a:schemeClr val="tx1"/>
                </a:solidFill>
                <a:effectLst/>
                <a:latin typeface="+mn-lt"/>
                <a:ea typeface="+mn-ea"/>
                <a:cs typeface="+mn-cs"/>
              </a:rPr>
              <a:t>Servants of Transformation</a:t>
            </a:r>
            <a:r>
              <a:rPr lang="en-US" sz="1200" kern="1200" dirty="0">
                <a:solidFill>
                  <a:schemeClr val="tx1"/>
                </a:solidFill>
                <a:effectLst/>
                <a:latin typeface="+mn-lt"/>
                <a:ea typeface="+mn-ea"/>
                <a:cs typeface="+mn-cs"/>
              </a:rPr>
              <a:t> – trust in Jesus’ vision of power as they walk with others toward alignment with the cross.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did the request by James and John reveal their desire to be “rulers of transformation”? How did Jesus’ declaration of ministry reveal his desire to be a “servant of transformation”?</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(Optional - as time allows)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Review “Questions for Reflections and Discussion” from Chapter One, Part One.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a:t>
            </a:fld>
            <a:endParaRPr lang="en-US" dirty="0"/>
          </a:p>
        </p:txBody>
      </p:sp>
    </p:spTree>
    <p:extLst>
      <p:ext uri="{BB962C8B-B14F-4D97-AF65-F5344CB8AC3E}">
        <p14:creationId xmlns:p14="http://schemas.microsoft.com/office/powerpoint/2010/main" val="4135700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participants read the mission statement of The United Methodist Church. Divide into groups of two or three to discuss what it looks like for the church to make disciples of Jesus Christ for the transformation of the world. Record and display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a:t>
            </a:fld>
            <a:endParaRPr lang="en-US" dirty="0"/>
          </a:p>
        </p:txBody>
      </p:sp>
    </p:spTree>
    <p:extLst>
      <p:ext uri="{BB962C8B-B14F-4D97-AF65-F5344CB8AC3E}">
        <p14:creationId xmlns:p14="http://schemas.microsoft.com/office/powerpoint/2010/main" val="3335278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fld id="{36F22888-E826-FB40-BAF4-ED638D1B1E99}" type="slidenum">
              <a:rPr lang="en-US" smtClean="0"/>
              <a:t>8</a:t>
            </a:fld>
            <a:endParaRPr lang="en-US" dirty="0"/>
          </a:p>
        </p:txBody>
      </p:sp>
    </p:spTree>
    <p:extLst>
      <p:ext uri="{BB962C8B-B14F-4D97-AF65-F5344CB8AC3E}">
        <p14:creationId xmlns:p14="http://schemas.microsoft.com/office/powerpoint/2010/main" val="731801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responses about what transformation looks like if the church is making disciples of Jesus Christ for the transformation of the world. Divide participants into groups of two or three to consider the type of leadership that is required for this type of transformation. As part of this discussion, ask participants to review the section on strengths, weaknesses, opportunities, and threats as well as the definitions of present-tense leaders, transformational leaders, and Christian transformational leaders that are in </a:t>
            </a:r>
            <a:r>
              <a:rPr lang="en-US" sz="1200" i="1" kern="1200" dirty="0">
                <a:solidFill>
                  <a:schemeClr val="tx1"/>
                </a:solidFill>
                <a:effectLst/>
                <a:latin typeface="+mn-lt"/>
                <a:ea typeface="+mn-ea"/>
                <a:cs typeface="+mn-cs"/>
              </a:rPr>
              <a:t>Lay Servants as Transformational Leaders: Participant’s Book</a:t>
            </a:r>
            <a:r>
              <a:rPr lang="en-US" sz="1200" kern="1200" dirty="0">
                <a:solidFill>
                  <a:schemeClr val="tx1"/>
                </a:solidFill>
                <a:effectLst/>
                <a:latin typeface="+mn-lt"/>
                <a:ea typeface="+mn-ea"/>
                <a:cs typeface="+mn-cs"/>
              </a:rPr>
              <a:t>. Invite participants to reflect on times they have witnessed these types of leadership, as an organization has responded to its strengths, weaknesses, opportunities, and threats.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Invite small-group participants into a total-class discussion by sharing their observations. Note that the sharing of observations is not mandatory.</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(Optional - as time allows) </a:t>
            </a:r>
            <a:r>
              <a:rPr lang="en-US" sz="1200" kern="1200" dirty="0">
                <a:solidFill>
                  <a:schemeClr val="tx1"/>
                </a:solidFill>
                <a:effectLst/>
                <a:latin typeface="+mn-lt"/>
                <a:ea typeface="+mn-ea"/>
                <a:cs typeface="+mn-cs"/>
              </a:rPr>
              <a:t>Review “Questions for Reflections and Discussion” from Chapter One, Part Two.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9</a:t>
            </a:fld>
            <a:endParaRPr lang="en-US" dirty="0"/>
          </a:p>
        </p:txBody>
      </p:sp>
    </p:spTree>
    <p:extLst>
      <p:ext uri="{BB962C8B-B14F-4D97-AF65-F5344CB8AC3E}">
        <p14:creationId xmlns:p14="http://schemas.microsoft.com/office/powerpoint/2010/main" val="3866295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the practices that empower Christian transformational leadership as found in </a:t>
            </a:r>
            <a:r>
              <a:rPr lang="en-US" sz="1200" i="1" kern="1200" dirty="0">
                <a:solidFill>
                  <a:schemeClr val="tx1"/>
                </a:solidFill>
                <a:effectLst/>
                <a:latin typeface="+mn-lt"/>
                <a:ea typeface="+mn-ea"/>
                <a:cs typeface="+mn-cs"/>
              </a:rPr>
              <a:t>Lay Servants as Transformational Leaders: Participant’s Book</a:t>
            </a:r>
            <a:r>
              <a:rPr lang="en-US" sz="1200" kern="1200" dirty="0">
                <a:solidFill>
                  <a:schemeClr val="tx1"/>
                </a:solidFill>
                <a:effectLst/>
                <a:latin typeface="+mn-lt"/>
                <a:ea typeface="+mn-ea"/>
                <a:cs typeface="+mn-cs"/>
              </a:rPr>
              <a:t>.  Use the following statements and questions for each practice in the </a:t>
            </a:r>
            <a:r>
              <a:rPr lang="en-US" sz="1200" i="1" kern="1200" dirty="0">
                <a:solidFill>
                  <a:schemeClr val="tx1"/>
                </a:solidFill>
                <a:effectLst/>
                <a:latin typeface="+mn-lt"/>
                <a:ea typeface="+mn-ea"/>
                <a:cs typeface="+mn-cs"/>
              </a:rPr>
              <a:t>Participant’s Book</a:t>
            </a:r>
            <a:r>
              <a:rPr lang="en-US" sz="1200" kern="1200" dirty="0">
                <a:solidFill>
                  <a:schemeClr val="tx1"/>
                </a:solidFill>
                <a:effectLst/>
                <a:latin typeface="+mn-lt"/>
                <a:ea typeface="+mn-ea"/>
                <a:cs typeface="+mn-cs"/>
              </a:rPr>
              <a:t> to assist in this discussion. </a:t>
            </a:r>
          </a:p>
          <a:p>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Enduring Encouragement </a:t>
            </a:r>
          </a:p>
          <a:p>
            <a:r>
              <a:rPr lang="en-US" sz="1200" kern="1200" dirty="0">
                <a:solidFill>
                  <a:schemeClr val="tx1"/>
                </a:solidFill>
                <a:effectLst/>
                <a:latin typeface="+mn-lt"/>
                <a:ea typeface="+mn-ea"/>
                <a:cs typeface="+mn-cs"/>
              </a:rPr>
              <a:t>In a congregation, the loss of organizational balance often results in the shifting of power as congregational identity is defined, confessed, and redefined. It is a chaotic process as the values of present reality are measured against the values of a desired new future. Christian transformational leaders who are able to consistently remember, model, and encourage Jesus’ teaching of servant leadership are required as they guide a congregation in aligning current realities with transformed possibilities. Barnabas is noted as an example of enduring encouragement in the </a:t>
            </a:r>
            <a:r>
              <a:rPr lang="en-US" sz="1200" i="1" kern="1200" dirty="0">
                <a:solidFill>
                  <a:schemeClr val="tx1"/>
                </a:solidFill>
                <a:effectLst/>
                <a:latin typeface="+mn-lt"/>
                <a:ea typeface="+mn-ea"/>
                <a:cs typeface="+mn-cs"/>
              </a:rPr>
              <a:t>Participant’s Book</a:t>
            </a:r>
            <a:r>
              <a:rPr lang="en-US" sz="1200" kern="1200" dirty="0">
                <a:solidFill>
                  <a:schemeClr val="tx1"/>
                </a:solidFill>
                <a:effectLst/>
                <a:latin typeface="+mn-lt"/>
                <a:ea typeface="+mn-ea"/>
                <a:cs typeface="+mn-cs"/>
              </a:rPr>
              <a:t>. What are some of the ways Barnabas practiced enduring encouragement?</a:t>
            </a:r>
          </a:p>
          <a:p>
            <a:pPr lvl="0"/>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Seeing Beyond Self-Focused Concerns</a:t>
            </a:r>
          </a:p>
          <a:p>
            <a:r>
              <a:rPr lang="en-US" sz="1200" kern="1200" dirty="0">
                <a:solidFill>
                  <a:schemeClr val="tx1"/>
                </a:solidFill>
                <a:effectLst/>
                <a:latin typeface="+mn-lt"/>
                <a:ea typeface="+mn-ea"/>
                <a:cs typeface="+mn-cs"/>
              </a:rPr>
              <a:t>Christian transformational leaders understand the importance of Jesus’ call to follow. It is this call that guides them as they seek to make disciples of Jesus who will transform the world. Understanding the importance of seeing beyond self-focused concerns, they lead movements of hope by following Jesus to the cross of Calvary and the reality of new life that is witnessed through the empty tomb. What is the difference between what was required of the disciples in Jesus’ first invitation to discipleship in Mark 1:16-20 and Jesus’ second invitation to discipleship in Mark 8:34b-35?  </a:t>
            </a:r>
          </a:p>
          <a:p>
            <a:pPr lvl="0"/>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Asking Right Questions </a:t>
            </a:r>
          </a:p>
          <a:p>
            <a:r>
              <a:rPr lang="en-US" sz="1200" kern="1200" dirty="0">
                <a:solidFill>
                  <a:schemeClr val="tx1"/>
                </a:solidFill>
                <a:effectLst/>
                <a:latin typeface="+mn-lt"/>
                <a:ea typeface="+mn-ea"/>
                <a:cs typeface="+mn-cs"/>
              </a:rPr>
              <a:t>Christian transformational leaders ask right questions that allow new conversations to occur. The focus of these questions is designed to allow space for the organization to engage in vulnerable conversations about value and desired identity. Why was Jesus’ question to his disciples in Mark 9:30-35 the right question? What are some right questions you could ask to be certain your congregation is having the right conversations?</a:t>
            </a:r>
          </a:p>
          <a:p>
            <a:pPr lvl="0"/>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Leading by Having the Mind of Christ</a:t>
            </a:r>
          </a:p>
          <a:p>
            <a:r>
              <a:rPr lang="en-US" sz="1200" kern="1200" dirty="0">
                <a:solidFill>
                  <a:schemeClr val="tx1"/>
                </a:solidFill>
                <a:effectLst/>
                <a:latin typeface="+mn-lt"/>
                <a:ea typeface="+mn-ea"/>
                <a:cs typeface="+mn-cs"/>
              </a:rPr>
              <a:t>Christian transformational leaders practice the humility of servanthood that led Jesus to empty himself and take the form of a slave as noted in the “kenosis” hymn of Philippians 2:5-11.  It is the power of Jesus’ powerless act of self-emptying love that allows the lives of Jesus’ followers to become songs of faithfulness to God. It is this self-emptying love that allows a congregation to have the mind of Christ as it follows Jesus in the path of transformational Christian servanthood. How does a Christian transformational leader live the “kenosis” identity of Jesus and help a congregation define its “kenosis” identity through Jesus?</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(Optional - as time allows) </a:t>
            </a:r>
            <a:r>
              <a:rPr lang="en-US" sz="1200" kern="1200" dirty="0">
                <a:solidFill>
                  <a:schemeClr val="tx1"/>
                </a:solidFill>
                <a:effectLst/>
                <a:latin typeface="+mn-lt"/>
                <a:ea typeface="+mn-ea"/>
                <a:cs typeface="+mn-cs"/>
              </a:rPr>
              <a:t>Review “Questions for Reflections and Discussion” from Chapter One, Part Three.  Allow participants to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10</a:t>
            </a:fld>
            <a:endParaRPr lang="en-US" dirty="0"/>
          </a:p>
        </p:txBody>
      </p:sp>
    </p:spTree>
    <p:extLst>
      <p:ext uri="{BB962C8B-B14F-4D97-AF65-F5344CB8AC3E}">
        <p14:creationId xmlns:p14="http://schemas.microsoft.com/office/powerpoint/2010/main" val="2830040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Conclude this first session by asking participants to reflect in the coming week on ways they can model these practices of Christian transformational leadership through their ministry as lay servants.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Receive prayer concerns from participants and covenant to pray for one another during the week.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Pray together:  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our redeemer and hope, we pray. Amen.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11</a:t>
            </a:fld>
            <a:endParaRPr lang="en-US" dirty="0"/>
          </a:p>
        </p:txBody>
      </p:sp>
    </p:spTree>
    <p:extLst>
      <p:ext uri="{BB962C8B-B14F-4D97-AF65-F5344CB8AC3E}">
        <p14:creationId xmlns:p14="http://schemas.microsoft.com/office/powerpoint/2010/main" val="4011032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Welcome participants and ask for a participant to pray for today’s class. Following prayer, name the four practices of Christian transformational leadership from session one: enduring encouragement, seeing beyond self-focused concerns, asking right questions, leading by having the mind of Christ. Ask if there are any participants who would like to share their reflections about how lay servants can exercise these four practices in their church or other areas of their lives. Ask participants to note how these practices are demonstrated in the ministry of Christian transformational leaders.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12</a:t>
            </a:fld>
            <a:endParaRPr lang="en-US" dirty="0"/>
          </a:p>
        </p:txBody>
      </p:sp>
    </p:spTree>
    <p:extLst>
      <p:ext uri="{BB962C8B-B14F-4D97-AF65-F5344CB8AC3E}">
        <p14:creationId xmlns:p14="http://schemas.microsoft.com/office/powerpoint/2010/main" val="2206582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State that the foundational understanding of the ministry of Christian transformational leaders is grounded in Jesus’ response to the question, “Which commandment is first of all?”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Have participants read Mark 12:28-31 in unison:</a:t>
            </a:r>
          </a:p>
          <a:p>
            <a:r>
              <a:rPr lang="en-US" sz="1200" kern="1200" dirty="0">
                <a:solidFill>
                  <a:schemeClr val="tx1"/>
                </a:solidFill>
                <a:effectLst/>
                <a:latin typeface="+mn-lt"/>
                <a:ea typeface="+mn-ea"/>
                <a:cs typeface="+mn-cs"/>
              </a:rPr>
              <a:t>“One of the scribes came near and heard them disputing with one another, and seeing that he answered them well, he asked him, “Which commandment is the first of all?” Jesus answered, “The first is, ‘Hear, O Israel: the Lord our God, the Lord is one; you shall love the Lord your God with all your heart, and with all your soul, and with all your mind, and with all your strength.’ The second is this, ‘You shall love your neighbor as yourself.’ There is no other commandment greater than these” (Mark 12:28-31).</a:t>
            </a:r>
          </a:p>
          <a:p>
            <a:endParaRPr lang="en-US" dirty="0"/>
          </a:p>
          <a:p>
            <a:r>
              <a:rPr lang="en-US" sz="1200" kern="1200" dirty="0">
                <a:solidFill>
                  <a:schemeClr val="tx1"/>
                </a:solidFill>
                <a:effectLst/>
                <a:latin typeface="+mn-lt"/>
                <a:ea typeface="+mn-ea"/>
                <a:cs typeface="+mn-cs"/>
              </a:rPr>
              <a:t>Ask how the two commandments of Jesus influence the ministry of lay servants as their love for God shapes their present and future identity (vision) and their love for neighbor shapes the relevancy (mission) of their ministry. </a:t>
            </a:r>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13</a:t>
            </a:fld>
            <a:endParaRPr lang="en-US" dirty="0"/>
          </a:p>
        </p:txBody>
      </p:sp>
    </p:spTree>
    <p:extLst>
      <p:ext uri="{BB962C8B-B14F-4D97-AF65-F5344CB8AC3E}">
        <p14:creationId xmlns:p14="http://schemas.microsoft.com/office/powerpoint/2010/main" val="2425935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Divide participants into groups of two or three to review the story of the skateboarder ministry that is found in the second chapter of the </a:t>
            </a:r>
            <a:r>
              <a:rPr lang="en-US" sz="1200" i="1" kern="1200" dirty="0">
                <a:solidFill>
                  <a:schemeClr val="tx1"/>
                </a:solidFill>
                <a:effectLst/>
                <a:latin typeface="+mn-lt"/>
                <a:ea typeface="+mn-ea"/>
                <a:cs typeface="+mn-cs"/>
              </a:rPr>
              <a:t>Participant’s Book</a:t>
            </a:r>
            <a:r>
              <a:rPr lang="en-US" sz="1200" kern="1200" dirty="0">
                <a:solidFill>
                  <a:schemeClr val="tx1"/>
                </a:solidFill>
                <a:effectLst/>
                <a:latin typeface="+mn-lt"/>
                <a:ea typeface="+mn-ea"/>
                <a:cs typeface="+mn-cs"/>
              </a:rPr>
              <a:t>. Ask the small groups to list all possible outcomes to this story, why this is a story of Christian transformation, and what qualities helped to define the ministry of Christian transformational leadership in this situation.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After ten minutes of review and small-group discussion of this story, reassemble the small groups into the larger class setting and ask for reflections. </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(Optional - as time allows) </a:t>
            </a:r>
            <a:r>
              <a:rPr lang="en-US" sz="1200" kern="1200" dirty="0">
                <a:solidFill>
                  <a:schemeClr val="tx1"/>
                </a:solidFill>
                <a:effectLst/>
                <a:latin typeface="+mn-lt"/>
                <a:ea typeface="+mn-ea"/>
                <a:cs typeface="+mn-cs"/>
              </a:rPr>
              <a:t>Review “Questions for Reflections and Discussion” from Chapter Two, Part One.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14</a:t>
            </a:fld>
            <a:endParaRPr lang="en-US" dirty="0"/>
          </a:p>
        </p:txBody>
      </p:sp>
    </p:spTree>
    <p:extLst>
      <p:ext uri="{BB962C8B-B14F-4D97-AF65-F5344CB8AC3E}">
        <p14:creationId xmlns:p14="http://schemas.microsoft.com/office/powerpoint/2010/main" val="1183095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Display the three disciplines of Christian transformational leadership: faithful remembering, faithful equipping, and faithful encouraging. Ask participants to divide into the same small groups and review the definitions of each discipline that are in the </a:t>
            </a:r>
            <a:r>
              <a:rPr lang="en-US" sz="1200" i="1" kern="1200" dirty="0">
                <a:solidFill>
                  <a:schemeClr val="tx1"/>
                </a:solidFill>
                <a:effectLst/>
                <a:latin typeface="+mn-lt"/>
                <a:ea typeface="+mn-ea"/>
                <a:cs typeface="+mn-cs"/>
              </a:rPr>
              <a:t>Participant’s Book.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Faithful Remembering – connecting with the biblical story of God remembering us</a:t>
            </a:r>
          </a:p>
          <a:p>
            <a:r>
              <a:rPr lang="en-US" sz="1200" kern="1200" dirty="0">
                <a:solidFill>
                  <a:schemeClr val="tx1"/>
                </a:solidFill>
                <a:effectLst/>
                <a:latin typeface="+mn-lt"/>
                <a:ea typeface="+mn-ea"/>
                <a:cs typeface="+mn-cs"/>
              </a:rPr>
              <a:t>Faithful Equipping – aligning with Jesus’ call to discipleship</a:t>
            </a:r>
          </a:p>
          <a:p>
            <a:r>
              <a:rPr lang="en-US" sz="1200" kern="1200" dirty="0">
                <a:solidFill>
                  <a:schemeClr val="tx1"/>
                </a:solidFill>
                <a:effectLst/>
                <a:latin typeface="+mn-lt"/>
                <a:ea typeface="+mn-ea"/>
                <a:cs typeface="+mn-cs"/>
              </a:rPr>
              <a:t>Faithful Encouraging – nurturing life in the power of the Holy Spirit.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 participants to think about how the goal of each discipline of Christian transformational leadership applies to their ministry as lay servants: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goal of faithful remembering is to provide the foundation for Christian transformation that is aligned with God’s will.  </a:t>
            </a:r>
          </a:p>
          <a:p>
            <a:r>
              <a:rPr lang="en-US" sz="1200" kern="1200" dirty="0">
                <a:solidFill>
                  <a:schemeClr val="tx1"/>
                </a:solidFill>
                <a:effectLst/>
                <a:latin typeface="+mn-lt"/>
                <a:ea typeface="+mn-ea"/>
                <a:cs typeface="+mn-cs"/>
              </a:rPr>
              <a:t>The goal of faithful equipping is to help people align their lives with Jesus’ call to discipleship.</a:t>
            </a:r>
          </a:p>
          <a:p>
            <a:r>
              <a:rPr lang="en-US" sz="1200" kern="1200" dirty="0">
                <a:solidFill>
                  <a:schemeClr val="tx1"/>
                </a:solidFill>
                <a:effectLst/>
                <a:latin typeface="+mn-lt"/>
                <a:ea typeface="+mn-ea"/>
                <a:cs typeface="+mn-cs"/>
              </a:rPr>
              <a:t>The goal of faithful encouraging is to help followers of Jesus keep the focus of their ministry on Jesus.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Ask participants to reflect on how they are practicing these disciplines in their ministry as lay servants by discussing the questions for reflection and discussion that are in the </a:t>
            </a:r>
            <a:r>
              <a:rPr lang="en-US" sz="1200" i="1" kern="1200" dirty="0">
                <a:solidFill>
                  <a:schemeClr val="tx1"/>
                </a:solidFill>
                <a:effectLst/>
                <a:latin typeface="+mn-lt"/>
                <a:ea typeface="+mn-ea"/>
                <a:cs typeface="+mn-cs"/>
              </a:rPr>
              <a:t>Participant’s Book:</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Faithful Remembering – Why is it important for Christian transformational leaders to first faithfully remember? As a church leader, what are ways you are practicing the discipline of faithful remembering? Can you identify areas of your congregation’s mission that reflect faithful remembering?</a:t>
            </a:r>
          </a:p>
          <a:p>
            <a:r>
              <a:rPr lang="en-US" sz="1200" kern="1200" dirty="0">
                <a:solidFill>
                  <a:schemeClr val="tx1"/>
                </a:solidFill>
                <a:effectLst/>
                <a:latin typeface="+mn-lt"/>
                <a:ea typeface="+mn-ea"/>
                <a:cs typeface="+mn-cs"/>
              </a:rPr>
              <a:t>	Faithful Equipping – In what ways does your leadership reflect a commitment to faithful equipping? How is your leadership connected and aligned with the Great Commandment of loving God and neighbor? How have the means of grace influenced your faith journey? </a:t>
            </a:r>
          </a:p>
          <a:p>
            <a:r>
              <a:rPr lang="en-US" sz="1200" kern="1200" dirty="0">
                <a:solidFill>
                  <a:schemeClr val="tx1"/>
                </a:solidFill>
                <a:effectLst/>
                <a:latin typeface="+mn-lt"/>
                <a:ea typeface="+mn-ea"/>
                <a:cs typeface="+mn-cs"/>
              </a:rPr>
              <a:t>	Faithful Encouraging – How does your leadership demonstrate faithful encouraging? What are some specific ways you can expand your efforts to be a faithful encourager? Why is the Holy Spirit necessary for Christian transformation?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15</a:t>
            </a:fld>
            <a:endParaRPr lang="en-US" dirty="0"/>
          </a:p>
        </p:txBody>
      </p:sp>
    </p:spTree>
    <p:extLst>
      <p:ext uri="{BB962C8B-B14F-4D97-AF65-F5344CB8AC3E}">
        <p14:creationId xmlns:p14="http://schemas.microsoft.com/office/powerpoint/2010/main" val="3283556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Faithful Remembering – Why is it important for Christian transformational leaders to first faithfully remember? As a church leader, what are ways you are practicing the discipline of faithful remembering? Can you identify areas of your congregation’s mission that reflect faithful remembering?</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16</a:t>
            </a:fld>
            <a:endParaRPr lang="en-US" dirty="0"/>
          </a:p>
        </p:txBody>
      </p:sp>
    </p:spTree>
    <p:extLst>
      <p:ext uri="{BB962C8B-B14F-4D97-AF65-F5344CB8AC3E}">
        <p14:creationId xmlns:p14="http://schemas.microsoft.com/office/powerpoint/2010/main" val="755945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Faithful Equipping – In what ways does your leadership reflect a commitment to faithful equipping? How is your leadership connected and aligned with the Great Commandment of loving God and neighbor? How have the means of grace influenced your faith journey?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17</a:t>
            </a:fld>
            <a:endParaRPr lang="en-US" dirty="0"/>
          </a:p>
        </p:txBody>
      </p:sp>
    </p:spTree>
    <p:extLst>
      <p:ext uri="{BB962C8B-B14F-4D97-AF65-F5344CB8AC3E}">
        <p14:creationId xmlns:p14="http://schemas.microsoft.com/office/powerpoint/2010/main" val="2285865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Faithful Encouraging – How does your leadership demonstrate faithful encouraging? What are some specific ways you can expand your efforts to be a faithful encourager? Why is the Holy Spirit necessary for Christian transformation?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18</a:t>
            </a:fld>
            <a:endParaRPr lang="en-US" dirty="0"/>
          </a:p>
        </p:txBody>
      </p:sp>
    </p:spTree>
    <p:extLst>
      <p:ext uri="{BB962C8B-B14F-4D97-AF65-F5344CB8AC3E}">
        <p14:creationId xmlns:p14="http://schemas.microsoft.com/office/powerpoint/2010/main" val="2728399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fld id="{36F22888-E826-FB40-BAF4-ED638D1B1E99}" type="slidenum">
              <a:rPr lang="en-US" smtClean="0"/>
              <a:t>19</a:t>
            </a:fld>
            <a:endParaRPr lang="en-US" dirty="0"/>
          </a:p>
        </p:txBody>
      </p:sp>
    </p:spTree>
    <p:extLst>
      <p:ext uri="{BB962C8B-B14F-4D97-AF65-F5344CB8AC3E}">
        <p14:creationId xmlns:p14="http://schemas.microsoft.com/office/powerpoint/2010/main" val="3183736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Divide class into small groups to consider how the directives of Ephesians 4:15-16 provide the foundation for their ministry as Christian transformational leaders:</a:t>
            </a:r>
          </a:p>
          <a:p>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Speak the truth in love.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Grow up in every way into him who is the head, into Christ.</a:t>
            </a:r>
            <a:endParaRPr lang="en-US" dirty="0">
              <a:effectLst/>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Help the whole body to be joined and knit together by every ligament with which it is equipped, as each part is working properly.</a:t>
            </a:r>
            <a:endParaRPr lang="en-US" dirty="0">
              <a:effectLst/>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Promote the body’s growth in building itself up in love.</a:t>
            </a:r>
          </a:p>
          <a:p>
            <a:pPr marL="171450" lvl="0" indent="-171450">
              <a:buFont typeface="Arial" panose="020B0604020202020204" pitchFamily="34" charset="0"/>
              <a:buChar char="•"/>
            </a:pPr>
            <a:endParaRPr lang="en-US" dirty="0">
              <a:effectLst/>
            </a:endParaRPr>
          </a:p>
          <a:p>
            <a:r>
              <a:rPr lang="en-US" sz="1200" kern="1200" dirty="0">
                <a:solidFill>
                  <a:schemeClr val="tx1"/>
                </a:solidFill>
                <a:effectLst/>
                <a:latin typeface="+mn-lt"/>
                <a:ea typeface="+mn-ea"/>
                <a:cs typeface="+mn-cs"/>
              </a:rPr>
              <a:t>Invite participants to identify ways they can help their congregations practice these principles through their ministry as lay servants.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20</a:t>
            </a:fld>
            <a:endParaRPr lang="en-US" dirty="0"/>
          </a:p>
        </p:txBody>
      </p:sp>
    </p:spTree>
    <p:extLst>
      <p:ext uri="{BB962C8B-B14F-4D97-AF65-F5344CB8AC3E}">
        <p14:creationId xmlns:p14="http://schemas.microsoft.com/office/powerpoint/2010/main" val="36775294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Invite participants to identify how John Wesley was a Christian transformational leader.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Invite participants to reflect on how John Wesley’s emphasis on works of piety is realized through individual and communal disciplines of spiritual formation.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21</a:t>
            </a:fld>
            <a:endParaRPr lang="en-US" dirty="0"/>
          </a:p>
        </p:txBody>
      </p:sp>
    </p:spTree>
    <p:extLst>
      <p:ext uri="{BB962C8B-B14F-4D97-AF65-F5344CB8AC3E}">
        <p14:creationId xmlns:p14="http://schemas.microsoft.com/office/powerpoint/2010/main" val="1731859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Invite participants to reflect on how John Wesley’s emphasis on works of mercy is realized in individual and communal acts of discipleship that witness to God’s grace and justice.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22</a:t>
            </a:fld>
            <a:endParaRPr lang="en-US" dirty="0"/>
          </a:p>
        </p:txBody>
      </p:sp>
    </p:spTree>
    <p:extLst>
      <p:ext uri="{BB962C8B-B14F-4D97-AF65-F5344CB8AC3E}">
        <p14:creationId xmlns:p14="http://schemas.microsoft.com/office/powerpoint/2010/main" val="3600143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Ask participants to identify ways the practice of these individual and communal disciplines of spiritual formation and justice can fulfill the mission of making disciples of Jesus Christ for the transformation of the world.</a:t>
            </a:r>
          </a:p>
          <a:p>
            <a:endParaRPr lang="en-US" sz="1200" i="1"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(Optional - as time allows) </a:t>
            </a:r>
            <a:r>
              <a:rPr lang="en-US" sz="1200" kern="1200" dirty="0">
                <a:solidFill>
                  <a:schemeClr val="tx1"/>
                </a:solidFill>
                <a:effectLst/>
                <a:latin typeface="+mn-lt"/>
                <a:ea typeface="+mn-ea"/>
                <a:cs typeface="+mn-cs"/>
              </a:rPr>
              <a:t>Review “Questions for Reflections and Discussion” from Chapter Two, Part Five.  Allow participants to voluntarily share and discuss their responses.</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the class into small groups for reflection on how love for God is shaping the present and future identity (vision) of their congregation and how love for neighbor is shaping the relevancy (mission) of their congregation. Receive reports from each group.</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23</a:t>
            </a:fld>
            <a:endParaRPr lang="en-US" dirty="0"/>
          </a:p>
        </p:txBody>
      </p:sp>
    </p:spTree>
    <p:extLst>
      <p:ext uri="{BB962C8B-B14F-4D97-AF65-F5344CB8AC3E}">
        <p14:creationId xmlns:p14="http://schemas.microsoft.com/office/powerpoint/2010/main" val="3221759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Receive prayer concerns from participants and covenant to pray for one another during the week.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Pray together:  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our redeemer and hope, we pray. Amen.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24</a:t>
            </a:fld>
            <a:endParaRPr lang="en-US" dirty="0"/>
          </a:p>
        </p:txBody>
      </p:sp>
    </p:spTree>
    <p:extLst>
      <p:ext uri="{BB962C8B-B14F-4D97-AF65-F5344CB8AC3E}">
        <p14:creationId xmlns:p14="http://schemas.microsoft.com/office/powerpoint/2010/main" val="3757005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better define congregational vitality.</a:t>
            </a:r>
          </a:p>
          <a:p>
            <a:endParaRPr lang="en-US" sz="1200" dirty="0">
              <a:solidFill>
                <a:schemeClr val="tx1"/>
              </a:solidFill>
              <a:latin typeface="Arial" panose="020B0604020202020204" pitchFamily="34" charset="0"/>
              <a:cs typeface="Arial" panose="020B0604020202020204" pitchFamily="34" charset="0"/>
            </a:endParaRPr>
          </a:p>
          <a:p>
            <a:r>
              <a:rPr lang="en-US" dirty="0"/>
              <a:t>Welcome participants and ask for a participant to pray for today’s class.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3526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two mission statements and invite participants to reflect on similarities and differences between the statements. Remind participants that the Book of Discipline statement about the local church being the most significant arena through which disciple-making occurs remains the same in both statements. </a:t>
            </a:r>
          </a:p>
        </p:txBody>
      </p:sp>
      <p:sp>
        <p:nvSpPr>
          <p:cNvPr id="4" name="Slide Number Placeholder 3"/>
          <p:cNvSpPr>
            <a:spLocks noGrp="1"/>
          </p:cNvSpPr>
          <p:nvPr>
            <p:ph type="sldNum" sz="quarter" idx="10"/>
          </p:nvPr>
        </p:nvSpPr>
        <p:spPr/>
        <p:txBody>
          <a:bodyPr/>
          <a:lstStyle/>
          <a:p>
            <a:fld id="{36F22888-E826-FB40-BAF4-ED638D1B1E99}" type="slidenum">
              <a:rPr lang="en-US" smtClean="0"/>
              <a:t>26</a:t>
            </a:fld>
            <a:endParaRPr lang="en-US" dirty="0"/>
          </a:p>
        </p:txBody>
      </p:sp>
    </p:spTree>
    <p:extLst>
      <p:ext uri="{BB962C8B-B14F-4D97-AF65-F5344CB8AC3E}">
        <p14:creationId xmlns:p14="http://schemas.microsoft.com/office/powerpoint/2010/main" val="2223980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participants to respond to the common factors for congregational vitality that were the findings of the Call to Action Steering Team Report. Do they agree with the assessment of these factors? Were they aware of VitalSigns, which was developed in response to this report? Are their congregations participating in VitalSigns?</a:t>
            </a:r>
          </a:p>
        </p:txBody>
      </p:sp>
      <p:sp>
        <p:nvSpPr>
          <p:cNvPr id="4" name="Slide Number Placeholder 3"/>
          <p:cNvSpPr>
            <a:spLocks noGrp="1"/>
          </p:cNvSpPr>
          <p:nvPr>
            <p:ph type="sldNum" sz="quarter" idx="10"/>
          </p:nvPr>
        </p:nvSpPr>
        <p:spPr/>
        <p:txBody>
          <a:bodyPr/>
          <a:lstStyle/>
          <a:p>
            <a:fld id="{36F22888-E826-FB40-BAF4-ED638D1B1E99}" type="slidenum">
              <a:rPr lang="en-US" smtClean="0"/>
              <a:t>27</a:t>
            </a:fld>
            <a:endParaRPr lang="en-US" dirty="0"/>
          </a:p>
        </p:txBody>
      </p:sp>
    </p:spTree>
    <p:extLst>
      <p:ext uri="{BB962C8B-B14F-4D97-AF65-F5344CB8AC3E}">
        <p14:creationId xmlns:p14="http://schemas.microsoft.com/office/powerpoint/2010/main" val="3541708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into small groups and review the two primary ways that organizations respond to data:</a:t>
            </a:r>
          </a:p>
          <a:p>
            <a:endParaRPr lang="en-US" dirty="0"/>
          </a:p>
          <a:p>
            <a:r>
              <a:rPr lang="en-US" dirty="0"/>
              <a:t>•	Allowing data to drive conversations that are focused on “the numbers” rather than on vision and mission or</a:t>
            </a:r>
          </a:p>
          <a:p>
            <a:r>
              <a:rPr lang="en-US" dirty="0"/>
              <a:t>•	Allowing data to drive creative conversations that inspire new behaviors that result in new outcomes that lead to 	congregational vitality and are ultimately reflected in “the numbers.”  </a:t>
            </a:r>
          </a:p>
          <a:p>
            <a:endParaRPr lang="en-US" dirty="0"/>
          </a:p>
          <a:p>
            <a:r>
              <a:rPr lang="en-US" dirty="0"/>
              <a:t>Ask groups to discuss the following questions asked in “Questions for Reflections and Discussion” from Chapter Three, Part One: “What are conversations like in a church that uses numbers rather than mission as its driving force? What are examples of the characteristics of a vital congregation that is guided by mission? How can a local church provide fertile soil for both Christian discipleship and the transformation of the world?”</a:t>
            </a:r>
          </a:p>
          <a:p>
            <a:r>
              <a:rPr lang="en-US" dirty="0"/>
              <a:t>Receive responses from the groups.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28</a:t>
            </a:fld>
            <a:endParaRPr lang="en-US" dirty="0"/>
          </a:p>
        </p:txBody>
      </p:sp>
    </p:spTree>
    <p:extLst>
      <p:ext uri="{BB962C8B-B14F-4D97-AF65-F5344CB8AC3E}">
        <p14:creationId xmlns:p14="http://schemas.microsoft.com/office/powerpoint/2010/main" val="807805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Paul’s vision of a vital congregation by having the class read Philippians 2:1-4. </a:t>
            </a:r>
          </a:p>
          <a:p>
            <a:r>
              <a:rPr lang="en-US" dirty="0"/>
              <a:t>Following the reading of this Scripture, ask participants to respond to the following statement and questions: </a:t>
            </a:r>
          </a:p>
          <a:p>
            <a:r>
              <a:rPr lang="en-US" dirty="0"/>
              <a:t>Congregations are vital when they are aligned toward the vision of life that God has cast through Jesus. </a:t>
            </a:r>
          </a:p>
          <a:p>
            <a:endParaRPr lang="en-US" dirty="0"/>
          </a:p>
          <a:p>
            <a:r>
              <a:rPr lang="en-US" dirty="0"/>
              <a:t>Casting a vision of congregational life that is focused beyond the dissension being experienced in this congregation, Paul wrote of a future that had not yet been fully realized. Understanding that congregational behavior and actions can be either signposts of hope or signposts of hopelessness, Paul realized that vitality is measured by God’s grace and the harvest of righteousness that comes through Jesus Christ for the glory and praise of God.</a:t>
            </a:r>
          </a:p>
          <a:p>
            <a:endParaRPr lang="en-US" dirty="0"/>
          </a:p>
          <a:p>
            <a:r>
              <a:rPr lang="en-US" dirty="0"/>
              <a:t>What is the vision of life that God has cast through Jesus? Based on Philippians 2:1-4, how can a congregation’s behavior and actions reflect that vision of life?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29</a:t>
            </a:fld>
            <a:endParaRPr lang="en-US" dirty="0"/>
          </a:p>
        </p:txBody>
      </p:sp>
    </p:spTree>
    <p:extLst>
      <p:ext uri="{BB962C8B-B14F-4D97-AF65-F5344CB8AC3E}">
        <p14:creationId xmlns:p14="http://schemas.microsoft.com/office/powerpoint/2010/main" val="20536299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fld id="{36F22888-E826-FB40-BAF4-ED638D1B1E99}" type="slidenum">
              <a:rPr lang="en-US" smtClean="0"/>
              <a:t>30</a:t>
            </a:fld>
            <a:endParaRPr lang="en-US" dirty="0"/>
          </a:p>
        </p:txBody>
      </p:sp>
    </p:spTree>
    <p:extLst>
      <p:ext uri="{BB962C8B-B14F-4D97-AF65-F5344CB8AC3E}">
        <p14:creationId xmlns:p14="http://schemas.microsoft.com/office/powerpoint/2010/main" val="15875118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class read Philippians 2:5-11 in unison. </a:t>
            </a:r>
          </a:p>
          <a:p>
            <a:endParaRPr lang="en-US" dirty="0"/>
          </a:p>
          <a:p>
            <a:r>
              <a:rPr lang="en-US" dirty="0"/>
              <a:t>Have the class respond to the following statement and question:</a:t>
            </a:r>
          </a:p>
          <a:p>
            <a:endParaRPr lang="en-US" dirty="0"/>
          </a:p>
          <a:p>
            <a:r>
              <a:rPr lang="en-US" dirty="0"/>
              <a:t>If a congregation is going to align itself with the vision of loving God and the mission of sharing God’s love through Jesus, then it must be willing to make vital decisions about how it will be accountable to God’s vision of love as revealed through the life of Jesus, the death of Jesus, and the resurrection of Jesus. These decisions will require a congregation to align itself with the mission of redemption. As a community of Christian disciples is accountable in its relationship with Jesus, proclaims the message of right relationship with God, and takes authority over the powers that seek to destroy right relationship with God, it becomes a vital congregation as it aligns itself with the mission of making disciples of Jesus Christ for the transformation of the world.       </a:t>
            </a:r>
          </a:p>
          <a:p>
            <a:endParaRPr lang="en-US" dirty="0"/>
          </a:p>
          <a:p>
            <a:r>
              <a:rPr lang="en-US" dirty="0"/>
              <a:t>What does it mean for a congregation to be “self-emptying” for the purpose of alignment with Jesus’ vision and mission?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31</a:t>
            </a:fld>
            <a:endParaRPr lang="en-US" dirty="0"/>
          </a:p>
        </p:txBody>
      </p:sp>
    </p:spTree>
    <p:extLst>
      <p:ext uri="{BB962C8B-B14F-4D97-AF65-F5344CB8AC3E}">
        <p14:creationId xmlns:p14="http://schemas.microsoft.com/office/powerpoint/2010/main" val="38686420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small groups to consider how congregational vitality is defined as they respond to the following statements and questions:</a:t>
            </a:r>
          </a:p>
          <a:p>
            <a:r>
              <a:rPr lang="en-US" dirty="0"/>
              <a:t>•	Vital Vision and Mission – Vital congregations are focused on WHY (vision) they exist and WHAT (mission) they are called to do because of why they exist.</a:t>
            </a:r>
          </a:p>
          <a:p>
            <a:r>
              <a:rPr lang="en-US" dirty="0"/>
              <a:t>Why is it important to emphasize both love of God and love of neighbor? What is the danger of neglecting one or the other? </a:t>
            </a:r>
          </a:p>
          <a:p>
            <a:endParaRPr lang="en-US" dirty="0"/>
          </a:p>
          <a:p>
            <a:r>
              <a:rPr lang="en-US" dirty="0"/>
              <a:t>(Optional - as time allows) Review “Questions for Reflection and Discussion” from Chapter Three, Part Two.  Allow participants to voluntarily share and discuss their responses.</a:t>
            </a:r>
          </a:p>
          <a:p>
            <a:r>
              <a:rPr lang="en-US" dirty="0"/>
              <a:t>•	Vital Leadership – It is the responsibility of vital leaders to help congregations be shaped by the vision of God’s love in Jesus and the mission of sharing God’s love in Jesus. The foundation that allows them to accomplish this responsibility of vital leadership is their relationship with the congregation.  </a:t>
            </a:r>
          </a:p>
          <a:p>
            <a:r>
              <a:rPr lang="en-US" dirty="0"/>
              <a:t>What does it look like for a vital leader to be in relationship with a congregation? </a:t>
            </a:r>
          </a:p>
          <a:p>
            <a:endParaRPr lang="en-US" dirty="0"/>
          </a:p>
          <a:p>
            <a:r>
              <a:rPr lang="en-US" dirty="0"/>
              <a:t>(Optional - as time allows) Review “Questions for Reflection and Discussion” from Chapter Three, Part Three.  Allow participants to voluntarily share and discuss their responses.</a:t>
            </a:r>
          </a:p>
          <a:p>
            <a:r>
              <a:rPr lang="en-US" dirty="0"/>
              <a:t>•	Vital Discipleship – Vital disciples live their lives in accountability with Jesus. When Jesus appointed his disciples to become a community of faith in Mark 3, the purpose of their life together was to:</a:t>
            </a:r>
          </a:p>
          <a:p>
            <a:r>
              <a:rPr lang="en-US" dirty="0"/>
              <a:t>o	be with Jesus so they might understand his true identity by living in relationship with him and with one another.</a:t>
            </a:r>
          </a:p>
          <a:p>
            <a:r>
              <a:rPr lang="en-US" dirty="0"/>
              <a:t>o	proclaim the message of right relationship with God through Jesus.</a:t>
            </a:r>
          </a:p>
          <a:p>
            <a:r>
              <a:rPr lang="en-US" dirty="0"/>
              <a:t>o	have authority over the powers that seek to destroy right relationship with God.</a:t>
            </a:r>
          </a:p>
          <a:p>
            <a:r>
              <a:rPr lang="en-US" dirty="0"/>
              <a:t>How do Christian transformational leaders help their congregations live in accountability with Jesus? </a:t>
            </a:r>
          </a:p>
          <a:p>
            <a:endParaRPr lang="en-US" dirty="0"/>
          </a:p>
          <a:p>
            <a:r>
              <a:rPr lang="en-US" dirty="0"/>
              <a:t>(Optional - as time allows) Review “Questions for Reflection and Discussion” from Chapter Three, Part Four.  Allow participants to voluntarily share and discuss their responses.</a:t>
            </a:r>
          </a:p>
          <a:p>
            <a:r>
              <a:rPr lang="en-US" dirty="0"/>
              <a:t>•	Vital Alignment – Congregations are vital when they are aligned toward the vision of life that God has cast through Jesus. Alignment is the process of moving an organization in a shared direction for a shared cause.</a:t>
            </a:r>
          </a:p>
          <a:p>
            <a:r>
              <a:rPr lang="en-US" dirty="0"/>
              <a:t>What are the differences between alignment and agreement? Does everyone in a church need to agree for a church to move forward?</a:t>
            </a:r>
          </a:p>
          <a:p>
            <a:endParaRPr lang="en-US" dirty="0"/>
          </a:p>
          <a:p>
            <a:r>
              <a:rPr lang="en-US" dirty="0"/>
              <a:t>(Optional - as time allows) Review “Questions for Reflection and Discussion” from Chapter Three, Part Five.  Allow participants to voluntarily share and discuss their responses.</a:t>
            </a:r>
          </a:p>
          <a:p>
            <a:r>
              <a:rPr lang="en-US" dirty="0"/>
              <a:t>	</a:t>
            </a:r>
          </a:p>
          <a:p>
            <a:r>
              <a:rPr lang="en-US" dirty="0"/>
              <a:t>Receive reports from small groups.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32</a:t>
            </a:fld>
            <a:endParaRPr lang="en-US" dirty="0"/>
          </a:p>
        </p:txBody>
      </p:sp>
    </p:spTree>
    <p:extLst>
      <p:ext uri="{BB962C8B-B14F-4D97-AF65-F5344CB8AC3E}">
        <p14:creationId xmlns:p14="http://schemas.microsoft.com/office/powerpoint/2010/main" val="1236127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participants to reflect silently on how their congregations are defined by vital vision and mission, vital leadership, vital discipleship, and vital alignment. Conclude this time of reflection by offering a prayer for the vitality of their ministry as lay servants and for the vitality of their congregations.</a:t>
            </a:r>
          </a:p>
        </p:txBody>
      </p:sp>
      <p:sp>
        <p:nvSpPr>
          <p:cNvPr id="4" name="Slide Number Placeholder 3"/>
          <p:cNvSpPr>
            <a:spLocks noGrp="1"/>
          </p:cNvSpPr>
          <p:nvPr>
            <p:ph type="sldNum" sz="quarter" idx="10"/>
          </p:nvPr>
        </p:nvSpPr>
        <p:spPr/>
        <p:txBody>
          <a:bodyPr/>
          <a:lstStyle/>
          <a:p>
            <a:fld id="{36F22888-E826-FB40-BAF4-ED638D1B1E99}" type="slidenum">
              <a:rPr lang="en-US" smtClean="0"/>
              <a:t>33</a:t>
            </a:fld>
            <a:endParaRPr lang="en-US" dirty="0"/>
          </a:p>
        </p:txBody>
      </p:sp>
    </p:spTree>
    <p:extLst>
      <p:ext uri="{BB962C8B-B14F-4D97-AF65-F5344CB8AC3E}">
        <p14:creationId xmlns:p14="http://schemas.microsoft.com/office/powerpoint/2010/main" val="2837240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Receive prayer concerns from participants and covenant to pray for one another during the week.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Pray together:  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our redeemer and hope, we pray. Amen.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34</a:t>
            </a:fld>
            <a:endParaRPr lang="en-US" dirty="0"/>
          </a:p>
        </p:txBody>
      </p:sp>
    </p:spTree>
    <p:extLst>
      <p:ext uri="{BB962C8B-B14F-4D97-AF65-F5344CB8AC3E}">
        <p14:creationId xmlns:p14="http://schemas.microsoft.com/office/powerpoint/2010/main" val="28790953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a:t>
            </a:r>
            <a:r>
              <a:rPr lang="en-US" sz="1200" dirty="0">
                <a:solidFill>
                  <a:schemeClr val="tx1"/>
                </a:solidFill>
                <a:latin typeface="Arial" panose="020B0604020202020204" pitchFamily="34" charset="0"/>
                <a:cs typeface="Arial" panose="020B0604020202020204" pitchFamily="34" charset="0"/>
              </a:rPr>
              <a:t> gain a better understanding of how to assess a congregation’s current reality.</a:t>
            </a:r>
          </a:p>
          <a:p>
            <a:endParaRPr lang="en-US" sz="1200"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Welcome participants and ask for a participant to begin the class with prayer.</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38059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Distribute handouts with the understandings about the assessment of congregational vitality (or refer to displayed understandings.) </a:t>
            </a:r>
          </a:p>
          <a:p>
            <a:endParaRPr lang="en-US" dirty="0"/>
          </a:p>
          <a:p>
            <a:r>
              <a:rPr lang="en-US" dirty="0"/>
              <a:t>Read the following: </a:t>
            </a:r>
          </a:p>
          <a:p>
            <a:endParaRPr lang="en-US" dirty="0"/>
          </a:p>
          <a:p>
            <a:r>
              <a:rPr lang="en-US" dirty="0"/>
              <a:t>Today’s session is about assessing a congregation’s current reality. Current reality is always assessed through the lens of established values. Christian transformational leaders assess current reality through the lens of Jesus’ vision of servanthood as they look at the past, present, and future. Most organizational assessments of current reality fall into three basic categories: </a:t>
            </a:r>
          </a:p>
          <a:p>
            <a:endParaRPr lang="en-US" dirty="0"/>
          </a:p>
          <a:p>
            <a:r>
              <a:rPr lang="en-US" dirty="0"/>
              <a:t>•	In what environment do we find ourselves?</a:t>
            </a:r>
          </a:p>
          <a:p>
            <a:r>
              <a:rPr lang="en-US" dirty="0"/>
              <a:t>•	What are the facts about our present state?</a:t>
            </a:r>
          </a:p>
          <a:p>
            <a:r>
              <a:rPr lang="en-US" dirty="0"/>
              <a:t>•	What is important to us about our future?</a:t>
            </a:r>
          </a:p>
          <a:p>
            <a:endParaRPr lang="en-US" dirty="0"/>
          </a:p>
          <a:p>
            <a:r>
              <a:rPr lang="en-US" dirty="0"/>
              <a:t>The authors of </a:t>
            </a:r>
            <a:r>
              <a:rPr lang="en-US" i="1" dirty="0"/>
              <a:t>Lay Servants as Christian Transformational Leaders: Participant’s Guide </a:t>
            </a:r>
            <a:r>
              <a:rPr lang="en-US" dirty="0"/>
              <a:t>maintain that Christian transformational leaders assess current reality through the lens of Jesus’ vision of servanthood as they look at the past, present, and future. The following understandings provide the foundation for the assessment of congregational vitality that will shape today’s class. </a:t>
            </a:r>
          </a:p>
          <a:p>
            <a:endParaRPr lang="en-US" dirty="0"/>
          </a:p>
          <a:p>
            <a:r>
              <a:rPr lang="en-US" dirty="0"/>
              <a:t>After reading the statement, invite participants to read these understandings from the handout in unison.</a:t>
            </a:r>
          </a:p>
          <a:p>
            <a:endParaRPr lang="en-US" dirty="0"/>
          </a:p>
          <a:p>
            <a:r>
              <a:rPr lang="en-US" dirty="0"/>
              <a:t>•	All congregations have a current reality that provides the context through which congregants live out their call</a:t>
            </a:r>
            <a:r>
              <a:rPr lang="en-US" baseline="0" dirty="0"/>
              <a:t> </a:t>
            </a:r>
            <a:r>
              <a:rPr lang="en-US" dirty="0"/>
              <a:t>to discipleship.</a:t>
            </a:r>
          </a:p>
          <a:p>
            <a:r>
              <a:rPr lang="en-US" dirty="0"/>
              <a:t>•	The assessment of a congregation’s current reality is a spiritual endeavor.</a:t>
            </a:r>
          </a:p>
          <a:p>
            <a:r>
              <a:rPr lang="en-US" dirty="0"/>
              <a:t>•	Current reality is always assessed through the lens of established values. A compilation of the past and the possibility of the future current reality is the result of both an organization’s internal culture and the external 	environment in which it exists.</a:t>
            </a:r>
          </a:p>
          <a:p>
            <a:r>
              <a:rPr lang="en-US" dirty="0"/>
              <a:t>•	Current reality is fluid. Each year, a new layer of identity is either added or reinforced. </a:t>
            </a:r>
          </a:p>
          <a:p>
            <a:r>
              <a:rPr lang="en-US" dirty="0"/>
              <a:t>•	Some of the more important layers that have an impact on current reality include a congregation’s understanding of its mission, the demographics of the surrounding community, and the ways people within the congregation interact with one another and with their congregation’s neighboring community.</a:t>
            </a:r>
          </a:p>
          <a:p>
            <a:r>
              <a:rPr lang="en-US" dirty="0"/>
              <a:t>•	While there are many tools that serve as indicators of congregational vitality, a true assessment of congregational vitality must be grounded in the aspiration of disciple making and transformation.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685469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into small groups to assess the current reality that Jesus encountered in his first invitation to discipleship in Matthew 4:18-19 and his second invitation to discipleship in Matthew 16:24. </a:t>
            </a:r>
          </a:p>
          <a:p>
            <a:r>
              <a:rPr lang="en-US" dirty="0"/>
              <a:t>How was the current reality the same and how was the current reality different? What internal culture and external environments were being experienced in each instance? What were the established values in each invitation? What was the aspiration of disciple making and transformation that was part of both invitations to follow Jesus? </a:t>
            </a:r>
          </a:p>
          <a:p>
            <a:r>
              <a:rPr lang="en-US" dirty="0"/>
              <a:t>Reconvene the class to receive responses. </a:t>
            </a:r>
          </a:p>
          <a:p>
            <a:endParaRPr lang="en-US" dirty="0"/>
          </a:p>
          <a:p>
            <a:r>
              <a:rPr lang="en-US" dirty="0"/>
              <a:t>(Optional - as time allows) Review “Questions for Reflections and Discussion” from Chapter Four, Part One.  Allow participants to voluntarily share and discuss their responses.</a:t>
            </a:r>
          </a:p>
          <a:p>
            <a:endParaRPr lang="en-US" dirty="0"/>
          </a:p>
          <a:p>
            <a:r>
              <a:rPr lang="en-US" dirty="0"/>
              <a:t>Read the following:</a:t>
            </a:r>
          </a:p>
          <a:p>
            <a:endParaRPr lang="en-US" dirty="0"/>
          </a:p>
          <a:p>
            <a:r>
              <a:rPr lang="en-US" dirty="0"/>
              <a:t>The assessment of a congregation is first and foremost a spiritual endeavor. Congregational assessment is not simply a matter of reviewing numbers or statistical data. </a:t>
            </a:r>
          </a:p>
          <a:p>
            <a:endParaRPr lang="en-US" dirty="0"/>
          </a:p>
          <a:p>
            <a:r>
              <a:rPr lang="en-US" dirty="0"/>
              <a:t>The authors of the study state that a spiritual means for assessing the current reality of a congregation is found in the Lord’s Prayer. Christian transformational leaders may assess the current reality of a congregation by listening for the ways that the Lord’s Prayer is heard in the life of a congregation.</a:t>
            </a:r>
          </a:p>
          <a:p>
            <a:endParaRPr lang="en-US" dirty="0"/>
          </a:p>
          <a:p>
            <a:r>
              <a:rPr lang="en-US" dirty="0"/>
              <a:t>Ask the class to read in unison the displayed Lord’s Prayer from Matthew 6:9-13.</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37</a:t>
            </a:fld>
            <a:endParaRPr lang="en-US" dirty="0"/>
          </a:p>
        </p:txBody>
      </p:sp>
    </p:spTree>
    <p:extLst>
      <p:ext uri="{BB962C8B-B14F-4D97-AF65-F5344CB8AC3E}">
        <p14:creationId xmlns:p14="http://schemas.microsoft.com/office/powerpoint/2010/main" val="6860131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following statement about assessing a congregation’s current reality:</a:t>
            </a:r>
          </a:p>
          <a:p>
            <a:endParaRPr lang="en-US" dirty="0"/>
          </a:p>
          <a:p>
            <a:r>
              <a:rPr lang="en-US" dirty="0"/>
              <a:t>Christian transformational leaders assess a congregation’s current reality by reviewing how congregational values, resources, and behaviors are aligned to the prayer that Jesus taught his disciples. </a:t>
            </a:r>
          </a:p>
          <a:p>
            <a:endParaRPr lang="en-US" dirty="0"/>
          </a:p>
          <a:p>
            <a:r>
              <a:rPr lang="en-US" dirty="0"/>
              <a:t>Ask participants to assess, individually, how their congregations are currently living the Lord’s Prayer.  </a:t>
            </a:r>
          </a:p>
          <a:p>
            <a:endParaRPr lang="en-US" dirty="0"/>
          </a:p>
          <a:p>
            <a:pPr marL="171450" indent="-171450">
              <a:buFont typeface="Arial" panose="020B0604020202020204" pitchFamily="34" charset="0"/>
              <a:buChar char="•"/>
            </a:pPr>
            <a:r>
              <a:rPr lang="en-US" dirty="0"/>
              <a:t>In what ways does the narrative of congregational life hallow or honor God’s name? </a:t>
            </a:r>
          </a:p>
          <a:p>
            <a:pPr marL="171450" indent="-171450">
              <a:buFont typeface="Arial" panose="020B0604020202020204" pitchFamily="34" charset="0"/>
              <a:buChar char="•"/>
            </a:pPr>
            <a:r>
              <a:rPr lang="en-US" dirty="0"/>
              <a:t>In what ways is their congregation a sign of God’s kingdom coming on earth and God’s will being done on earth as it is in heaven? </a:t>
            </a:r>
          </a:p>
          <a:p>
            <a:pPr marL="171450" indent="-171450">
              <a:buFont typeface="Arial" panose="020B0604020202020204" pitchFamily="34" charset="0"/>
              <a:buChar char="•"/>
            </a:pPr>
            <a:r>
              <a:rPr lang="en-US" dirty="0"/>
              <a:t>In what ways does their congregation connect people to the gift of God’s grace that provides strength for living through the daily sustenance of God’s presence? </a:t>
            </a:r>
          </a:p>
          <a:p>
            <a:pPr marL="171450" indent="-171450">
              <a:buFont typeface="Arial" panose="020B0604020202020204" pitchFamily="34" charset="0"/>
              <a:buChar char="•"/>
            </a:pPr>
            <a:r>
              <a:rPr lang="en-US" dirty="0"/>
              <a:t>In what ways are members of their congregation living in the holy reciprocity of forgiveness? </a:t>
            </a:r>
          </a:p>
          <a:p>
            <a:pPr marL="171450" indent="-171450">
              <a:buFont typeface="Arial" panose="020B0604020202020204" pitchFamily="34" charset="0"/>
              <a:buChar char="•"/>
            </a:pPr>
            <a:r>
              <a:rPr lang="en-US" dirty="0"/>
              <a:t>In what ways is their congregation clinging to and embracing the presence of God? </a:t>
            </a:r>
          </a:p>
          <a:p>
            <a:pPr marL="171450" indent="-171450">
              <a:buFont typeface="Arial" panose="020B0604020202020204" pitchFamily="34" charset="0"/>
              <a:buChar char="•"/>
            </a:pPr>
            <a:r>
              <a:rPr lang="en-US" dirty="0"/>
              <a:t>In what ways is their congregation connecting people to the prayer that Jesus taught his disciples to pray?</a:t>
            </a:r>
          </a:p>
          <a:p>
            <a:r>
              <a:rPr lang="en-US" dirty="0"/>
              <a:t>	</a:t>
            </a:r>
          </a:p>
          <a:p>
            <a:r>
              <a:rPr lang="en-US" dirty="0"/>
              <a:t>After individual reflection, invite participants to share their reactions to assessing their congregations’ current reality through the Lord’s Prayer. Was it easy or challenging to assess congregational values, resources, and behaviors? Were they able to be objective in their assessment?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38</a:t>
            </a:fld>
            <a:endParaRPr lang="en-US" dirty="0"/>
          </a:p>
        </p:txBody>
      </p:sp>
    </p:spTree>
    <p:extLst>
      <p:ext uri="{BB962C8B-B14F-4D97-AF65-F5344CB8AC3E}">
        <p14:creationId xmlns:p14="http://schemas.microsoft.com/office/powerpoint/2010/main" val="20454094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fld id="{36F22888-E826-FB40-BAF4-ED638D1B1E99}" type="slidenum">
              <a:rPr lang="en-US" smtClean="0"/>
              <a:t>39</a:t>
            </a:fld>
            <a:endParaRPr lang="en-US" dirty="0"/>
          </a:p>
        </p:txBody>
      </p:sp>
    </p:spTree>
    <p:extLst>
      <p:ext uri="{BB962C8B-B14F-4D97-AF65-F5344CB8AC3E}">
        <p14:creationId xmlns:p14="http://schemas.microsoft.com/office/powerpoint/2010/main" val="34582326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following statement: </a:t>
            </a:r>
          </a:p>
          <a:p>
            <a:endParaRPr lang="en-US" dirty="0"/>
          </a:p>
          <a:p>
            <a:r>
              <a:rPr lang="en-US" dirty="0"/>
              <a:t>Christian transformational leaders review how congregational values, resources, and behaviors are aligned to the prayer that Jesus taught. They accomplish this responsibility by:</a:t>
            </a:r>
          </a:p>
          <a:p>
            <a:endParaRPr lang="en-US" dirty="0"/>
          </a:p>
          <a:p>
            <a:r>
              <a:rPr lang="en-US" dirty="0"/>
              <a:t>•	listening to the language being used in a congregation.</a:t>
            </a:r>
          </a:p>
          <a:p>
            <a:r>
              <a:rPr lang="en-US" dirty="0"/>
              <a:t>•	understanding the “tribes” that constitute a congregation.</a:t>
            </a:r>
          </a:p>
          <a:p>
            <a:r>
              <a:rPr lang="en-US" dirty="0"/>
              <a:t>•	assessing community demographics. </a:t>
            </a:r>
          </a:p>
          <a:p>
            <a:r>
              <a:rPr lang="en-US" dirty="0"/>
              <a:t>•	assessing congregational data.</a:t>
            </a:r>
          </a:p>
          <a:p>
            <a:r>
              <a:rPr lang="en-US" dirty="0"/>
              <a:t>•	receiving congregational input.</a:t>
            </a:r>
          </a:p>
          <a:p>
            <a:r>
              <a:rPr lang="en-US" dirty="0"/>
              <a:t>•	processing information.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1400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 into small groups to review the information about receiving congregational input and processing information in chapter four. </a:t>
            </a:r>
          </a:p>
          <a:p>
            <a:endParaRPr lang="en-US" dirty="0"/>
          </a:p>
          <a:p>
            <a:r>
              <a:rPr lang="en-US" dirty="0"/>
              <a:t>Ask participants to:</a:t>
            </a:r>
          </a:p>
          <a:p>
            <a:endParaRPr lang="en-US" dirty="0"/>
          </a:p>
          <a:p>
            <a:r>
              <a:rPr lang="en-US" dirty="0"/>
              <a:t>•	review the importance of both quantitative and qualitative data. How are quantitative and qualitative data reviewed in their congregations?</a:t>
            </a:r>
          </a:p>
          <a:p>
            <a:r>
              <a:rPr lang="en-US" dirty="0"/>
              <a:t>•	discuss what “Scripture for Reflection” would be received well in their congregations</a:t>
            </a:r>
          </a:p>
          <a:p>
            <a:r>
              <a:rPr lang="en-US" dirty="0"/>
              <a:t>•	share how information is processed in their congregations</a:t>
            </a:r>
          </a:p>
          <a:p>
            <a:endParaRPr lang="en-US" dirty="0"/>
          </a:p>
          <a:p>
            <a:r>
              <a:rPr lang="en-US" dirty="0"/>
              <a:t>Reconvene the class to receive responses.</a:t>
            </a:r>
          </a:p>
          <a:p>
            <a:endParaRPr lang="en-US" dirty="0"/>
          </a:p>
          <a:p>
            <a:r>
              <a:rPr lang="en-US" dirty="0"/>
              <a:t>(Optional - as time allows) Review “Questions for Reflection and Discussion” from Chapter Four, Part Two.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41</a:t>
            </a:fld>
            <a:endParaRPr lang="en-US" dirty="0"/>
          </a:p>
        </p:txBody>
      </p:sp>
    </p:spTree>
    <p:extLst>
      <p:ext uri="{BB962C8B-B14F-4D97-AF65-F5344CB8AC3E}">
        <p14:creationId xmlns:p14="http://schemas.microsoft.com/office/powerpoint/2010/main" val="126502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following statement: </a:t>
            </a:r>
          </a:p>
          <a:p>
            <a:endParaRPr lang="en-US" dirty="0"/>
          </a:p>
          <a:p>
            <a:r>
              <a:rPr lang="en-US" dirty="0"/>
              <a:t>Part of the process of assessing current reality is understanding organizational life stages. Every congregation, as is true of any organization, has life stages that are affected by its priorities and behaviors. Whether a congregation is dealing with the demographics of a changing community, a change in congregational leadership, or a change in congregational resources, it will undergo organizational life stages that will affect its alignment with vision and mission. (Refer to the “Organizational Life Stages” visual.) The following life stages are defined in the </a:t>
            </a:r>
            <a:r>
              <a:rPr lang="en-US" i="1" dirty="0"/>
              <a:t>Participant’s Book</a:t>
            </a:r>
            <a:r>
              <a:rPr lang="en-US" dirty="0"/>
              <a:t>: forming, aligning, forgetting, and wandering. </a:t>
            </a:r>
          </a:p>
          <a:p>
            <a:endParaRPr lang="en-US" dirty="0"/>
          </a:p>
          <a:p>
            <a:r>
              <a:rPr lang="en-US" dirty="0"/>
              <a:t>Divide into small groups to review these life stages and to assess which part of the life stage is being realized in participants’ congregations.</a:t>
            </a:r>
          </a:p>
          <a:p>
            <a:endParaRPr lang="en-US" dirty="0"/>
          </a:p>
          <a:p>
            <a:r>
              <a:rPr lang="en-US" dirty="0"/>
              <a:t>Discuss how the disciplines of faithful remembering, faithful equipping, and faithful encouraging can help a congregation experience vitality at any organizational life stage. Ask participants to determine which discipline is required most for their congregations as they assess their congregation’s current reality.</a:t>
            </a:r>
          </a:p>
          <a:p>
            <a:endParaRPr lang="en-US" dirty="0"/>
          </a:p>
          <a:p>
            <a:r>
              <a:rPr lang="en-US" dirty="0"/>
              <a:t>Reconvene the class to receive responses.</a:t>
            </a:r>
          </a:p>
          <a:p>
            <a:endParaRPr lang="en-US" dirty="0"/>
          </a:p>
          <a:p>
            <a:r>
              <a:rPr lang="en-US" dirty="0"/>
              <a:t>(Optional - as time allows) Review “Questions for Reflection and Discussion” from Chapter Four, Part Three.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42</a:t>
            </a:fld>
            <a:endParaRPr lang="en-US" dirty="0"/>
          </a:p>
        </p:txBody>
      </p:sp>
    </p:spTree>
    <p:extLst>
      <p:ext uri="{BB962C8B-B14F-4D97-AF65-F5344CB8AC3E}">
        <p14:creationId xmlns:p14="http://schemas.microsoft.com/office/powerpoint/2010/main" val="2591011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Receive prayer concerns from participants and covenant to pray for one another during the week.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Pray together:  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our redeemer and hope, we pray. Amen.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43</a:t>
            </a:fld>
            <a:endParaRPr lang="en-US" dirty="0"/>
          </a:p>
        </p:txBody>
      </p:sp>
    </p:spTree>
    <p:extLst>
      <p:ext uri="{BB962C8B-B14F-4D97-AF65-F5344CB8AC3E}">
        <p14:creationId xmlns:p14="http://schemas.microsoft.com/office/powerpoint/2010/main" val="29380703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a:t>
            </a:r>
            <a:r>
              <a:rPr lang="en-US" dirty="0"/>
              <a:t>his session is designed to help you</a:t>
            </a:r>
            <a:r>
              <a:rPr lang="en-US" sz="1200" dirty="0">
                <a:solidFill>
                  <a:schemeClr val="tx1"/>
                </a:solidFill>
                <a:latin typeface="Arial" panose="020B0604020202020204" pitchFamily="34" charset="0"/>
                <a:cs typeface="Arial" panose="020B0604020202020204" pitchFamily="34" charset="0"/>
              </a:rPr>
              <a:t> gain a better understanding of what it means to be a Christian transformational leader as a lay servant.</a:t>
            </a:r>
          </a:p>
          <a:p>
            <a:endParaRPr lang="en-US" sz="1200" dirty="0">
              <a:solidFill>
                <a:schemeClr val="tx1"/>
              </a:solidFill>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Welcome participants and ask for a participant to begin the class with prayer.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22888-E826-FB40-BAF4-ED638D1B1E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1733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Review the disciplinary list of ministry responsibilities of a certified lay servant.  Ask participants if they have engaged in any of these ministries.  Invite the entire group to share which of these ministries they most enjoy and the reason(s) why they enjoy these ministries.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Provide leadership, assistance, and support</a:t>
            </a:r>
          </a:p>
          <a:p>
            <a:pPr marL="171450" indent="-171450">
              <a:buFont typeface="Arial" panose="020B0604020202020204" pitchFamily="34" charset="0"/>
              <a:buChar char="•"/>
            </a:pPr>
            <a:r>
              <a:rPr lang="en-US" dirty="0"/>
              <a:t>Lead meetings for prayer, training, study, and discussion</a:t>
            </a:r>
          </a:p>
          <a:p>
            <a:pPr marL="171450" indent="-171450">
              <a:buFont typeface="Arial" panose="020B0604020202020204" pitchFamily="34" charset="0"/>
              <a:buChar char="•"/>
            </a:pPr>
            <a:r>
              <a:rPr lang="en-US" dirty="0"/>
              <a:t>Conduct, or assist in conducting, services of worship, preach the Word or give addresses</a:t>
            </a:r>
          </a:p>
          <a:p>
            <a:pPr marL="171450" indent="-171450">
              <a:buFont typeface="Arial" panose="020B0604020202020204" pitchFamily="34" charset="0"/>
              <a:buChar char="•"/>
            </a:pPr>
            <a:r>
              <a:rPr lang="en-US" dirty="0"/>
              <a:t>Work with appropriate committees and teams which provide congregational and community leadership or foster caring ministries</a:t>
            </a:r>
          </a:p>
          <a:p>
            <a:pPr marL="171450" indent="-171450">
              <a:buFont typeface="Arial" panose="020B0604020202020204" pitchFamily="34" charset="0"/>
              <a:buChar char="•"/>
            </a:pPr>
            <a:r>
              <a:rPr lang="en-US" dirty="0"/>
              <a:t>Assist in the distribution of the elements of Holy Communion</a:t>
            </a:r>
          </a:p>
          <a:p>
            <a:pPr marL="171450" indent="-171450">
              <a:buFont typeface="Arial" panose="020B0604020202020204" pitchFamily="34" charset="0"/>
              <a:buChar char="•"/>
            </a:pPr>
            <a:r>
              <a:rPr lang="en-US" dirty="0"/>
              <a:t>Teach the Scriptures, doctrine, organization, and ministries of The UMC</a:t>
            </a:r>
          </a:p>
          <a:p>
            <a:endParaRPr lang="en-US" dirty="0"/>
          </a:p>
          <a:p>
            <a:r>
              <a:rPr lang="en-US" dirty="0"/>
              <a:t>(Optional - as time allows) Review “Questions for Reflection and Discussion” from Chapter Five, Part One.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45</a:t>
            </a:fld>
            <a:endParaRPr lang="en-US" dirty="0"/>
          </a:p>
        </p:txBody>
      </p:sp>
    </p:spTree>
    <p:extLst>
      <p:ext uri="{BB962C8B-B14F-4D97-AF65-F5344CB8AC3E}">
        <p14:creationId xmlns:p14="http://schemas.microsoft.com/office/powerpoint/2010/main" val="885332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Divide into small groups to review how the story of Christian transformational leadership is shaped by the four movements of creation.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Embracing chaos </a:t>
            </a:r>
          </a:p>
          <a:p>
            <a:r>
              <a:rPr lang="en-US" sz="1200" kern="1200" dirty="0">
                <a:solidFill>
                  <a:schemeClr val="tx1"/>
                </a:solidFill>
                <a:effectLst/>
                <a:latin typeface="+mn-lt"/>
                <a:ea typeface="+mn-ea"/>
                <a:cs typeface="+mn-cs"/>
              </a:rPr>
              <a:t>•	Speaking order to creative possibility</a:t>
            </a:r>
          </a:p>
          <a:p>
            <a:r>
              <a:rPr lang="en-US" sz="1200" kern="1200" dirty="0">
                <a:solidFill>
                  <a:schemeClr val="tx1"/>
                </a:solidFill>
                <a:effectLst/>
                <a:latin typeface="+mn-lt"/>
                <a:ea typeface="+mn-ea"/>
                <a:cs typeface="+mn-cs"/>
              </a:rPr>
              <a:t>•	Living in Sabbath relationship</a:t>
            </a:r>
          </a:p>
          <a:p>
            <a:r>
              <a:rPr lang="en-US" sz="1200" kern="1200" dirty="0">
                <a:solidFill>
                  <a:schemeClr val="tx1"/>
                </a:solidFill>
                <a:effectLst/>
                <a:latin typeface="+mn-lt"/>
                <a:ea typeface="+mn-ea"/>
                <a:cs typeface="+mn-cs"/>
              </a:rPr>
              <a:t>•	The ongoing narrative of creation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Ask participants to share times they have seen these movements of creation practiced. What do they think is the most challenging movement of creation that is required for their church? What do they think is the most challenging movement of creation that is required of them?  Reconvene the class to receive responses.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(Optional - as time allows) Review “Questions for Reflection and Discussion” from Chapter Five, Part Two.  Allow participants to voluntarily share and discuss their responses.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46</a:t>
            </a:fld>
            <a:endParaRPr lang="en-US" dirty="0"/>
          </a:p>
        </p:txBody>
      </p:sp>
    </p:spTree>
    <p:extLst>
      <p:ext uri="{BB962C8B-B14F-4D97-AF65-F5344CB8AC3E}">
        <p14:creationId xmlns:p14="http://schemas.microsoft.com/office/powerpoint/2010/main" val="12835616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Read the following statement to the class: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“Church leadership is facing an identity crisis. Questions about relevancy, mission, vision, right beliefs, right relationships, and survival require leaders who can be identified and trusted. In a chaotic whirlwind of cultural shifts and clashing values, Christian leaders are being called upon to define the current reality in which twenty-first century congregations find themselves.”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Ask the class to identify the current reality of twenty-first century congregations. List responses for the class to see. After listing responses, ask the class to identify ways lay servants as Christian transformational leaders can help a congregation respond to its current reality.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(Optional - as time allows) Review “Questions for Reflection and Discussion” from Chapter Five, Parts Three and Four.  Allow participants to voluntarily share and discuss their responses.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47</a:t>
            </a:fld>
            <a:endParaRPr lang="en-US" dirty="0"/>
          </a:p>
        </p:txBody>
      </p:sp>
    </p:spTree>
    <p:extLst>
      <p:ext uri="{BB962C8B-B14F-4D97-AF65-F5344CB8AC3E}">
        <p14:creationId xmlns:p14="http://schemas.microsoft.com/office/powerpoint/2010/main" val="35170745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the class to review the “Model for Organizational Effectiveness.” Ask class members to reflect individually on how their congregations are organized for ministry. After a time of silent reflection, ask the class to respond to the following question: “What signs will indicate whether congregations are standing still, moving backward, or making progress?”</a:t>
            </a:r>
          </a:p>
          <a:p>
            <a:endParaRPr lang="en-US" dirty="0"/>
          </a:p>
          <a:p>
            <a:r>
              <a:rPr lang="en-US" dirty="0"/>
              <a:t>(Optional - as time allows) Review “Questions for Reflection and Discussion” from Chapter Five, Part Five.  Allow participants to voluntarily share and discuss their responses.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48</a:t>
            </a:fld>
            <a:endParaRPr lang="en-US" dirty="0"/>
          </a:p>
        </p:txBody>
      </p:sp>
    </p:spTree>
    <p:extLst>
      <p:ext uri="{BB962C8B-B14F-4D97-AF65-F5344CB8AC3E}">
        <p14:creationId xmlns:p14="http://schemas.microsoft.com/office/powerpoint/2010/main" val="33200806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10-minute break</a:t>
            </a:r>
          </a:p>
        </p:txBody>
      </p:sp>
      <p:sp>
        <p:nvSpPr>
          <p:cNvPr id="4" name="Slide Number Placeholder 3"/>
          <p:cNvSpPr>
            <a:spLocks noGrp="1"/>
          </p:cNvSpPr>
          <p:nvPr>
            <p:ph type="sldNum" sz="quarter" idx="10"/>
          </p:nvPr>
        </p:nvSpPr>
        <p:spPr/>
        <p:txBody>
          <a:bodyPr/>
          <a:lstStyle/>
          <a:p>
            <a:fld id="{36F22888-E826-FB40-BAF4-ED638D1B1E99}" type="slidenum">
              <a:rPr lang="en-US" smtClean="0"/>
              <a:t>49</a:t>
            </a:fld>
            <a:endParaRPr lang="en-US" dirty="0"/>
          </a:p>
        </p:txBody>
      </p:sp>
    </p:spTree>
    <p:extLst>
      <p:ext uri="{BB962C8B-B14F-4D97-AF65-F5344CB8AC3E}">
        <p14:creationId xmlns:p14="http://schemas.microsoft.com/office/powerpoint/2010/main" val="2263319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aloud Jeremiah 18:1-6 to the class.:</a:t>
            </a:r>
          </a:p>
          <a:p>
            <a:endParaRPr lang="en-US" dirty="0"/>
          </a:p>
          <a:p>
            <a:r>
              <a:rPr lang="en-US" dirty="0"/>
              <a:t>“Jeremiah received the Lord’s word: Go down to the potter’s house, and I’ll give you instructions about what to do there. So I went down to the potter’s house; he was working on the potter’s wheel. But the piece he was making was flawed while still in his hands, so the potter started on another, as seemed best to him. Then the Lord’s word came to me: House of Israel, can’t I deal with you like this potter, declares the Lord? Like clay in the potter’s hand, so are you in mine, house of Israel!”—Jeremiah 18:1-6 (CEB)</a:t>
            </a:r>
          </a:p>
          <a:p>
            <a:endParaRPr lang="en-US" dirty="0"/>
          </a:p>
          <a:p>
            <a:r>
              <a:rPr lang="en-US" dirty="0"/>
              <a:t>Ask the class to reflect on how lay servants as Christian transformational leaders witness to the power of creative expectation that is told through the story of the potter. Receive responses.</a:t>
            </a:r>
          </a:p>
          <a:p>
            <a:endParaRPr lang="en-US" dirty="0"/>
          </a:p>
          <a:p>
            <a:r>
              <a:rPr lang="en-US" dirty="0"/>
              <a:t>(Optional - as time allows) Review “Questions for Reflection and Discussion” from Chapter Five, Part Six.  Allow participants to voluntarily share and discuss their responses.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50</a:t>
            </a:fld>
            <a:endParaRPr lang="en-US" dirty="0"/>
          </a:p>
        </p:txBody>
      </p:sp>
    </p:spTree>
    <p:extLst>
      <p:ext uri="{BB962C8B-B14F-4D97-AF65-F5344CB8AC3E}">
        <p14:creationId xmlns:p14="http://schemas.microsoft.com/office/powerpoint/2010/main" val="8561179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to identify situations when the ministry of lay servants as Christian transformational leaders is required. Why is it important for the ministry of lay servants to be realized in partnership?</a:t>
            </a:r>
          </a:p>
          <a:p>
            <a:endParaRPr lang="en-US" dirty="0"/>
          </a:p>
          <a:p>
            <a:r>
              <a:rPr lang="en-US" dirty="0"/>
              <a:t>Invite participants to consider whether God is calling them to lay servant ministry as a Christian transformational leader.</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51</a:t>
            </a:fld>
            <a:endParaRPr lang="en-US" dirty="0"/>
          </a:p>
        </p:txBody>
      </p:sp>
    </p:spTree>
    <p:extLst>
      <p:ext uri="{BB962C8B-B14F-4D97-AF65-F5344CB8AC3E}">
        <p14:creationId xmlns:p14="http://schemas.microsoft.com/office/powerpoint/2010/main" val="22549778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participants for their engagement in this study and invite them to be in support of one another as they experience the blessings of being lay servants.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Pray together:  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our redeemer and hope, we pray. Amen.</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52</a:t>
            </a:fld>
            <a:endParaRPr lang="en-US" dirty="0"/>
          </a:p>
        </p:txBody>
      </p:sp>
    </p:spTree>
    <p:extLst>
      <p:ext uri="{BB962C8B-B14F-4D97-AF65-F5344CB8AC3E}">
        <p14:creationId xmlns:p14="http://schemas.microsoft.com/office/powerpoint/2010/main" val="441482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0" spc="-15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47124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69787" y="206375"/>
            <a:ext cx="7317014" cy="857250"/>
          </a:xfrm>
          <a:prstGeom prst="rect">
            <a:avLst/>
          </a:prstGeom>
        </p:spPr>
        <p:txBody>
          <a:bodyPr/>
          <a:lstStyle>
            <a:lvl1pPr>
              <a:defRPr spc="-150"/>
            </a:lvl1pPr>
          </a:lstStyle>
          <a:p>
            <a:r>
              <a:rPr lang="en-US" dirty="0"/>
              <a:t>Title</a:t>
            </a:r>
          </a:p>
        </p:txBody>
      </p:sp>
      <p:sp>
        <p:nvSpPr>
          <p:cNvPr id="3" name="Content Placeholder 2"/>
          <p:cNvSpPr>
            <a:spLocks noGrp="1"/>
          </p:cNvSpPr>
          <p:nvPr>
            <p:ph idx="1" hasCustomPrompt="1"/>
          </p:nvPr>
        </p:nvSpPr>
        <p:spPr>
          <a:xfrm>
            <a:off x="1369787" y="1200152"/>
            <a:ext cx="7317014" cy="2972706"/>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4124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39104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876283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982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lvl="0"/>
            <a:endParaRPr lang="en-US" noProof="0"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Tree>
    <p:extLst>
      <p:ext uri="{BB962C8B-B14F-4D97-AF65-F5344CB8AC3E}">
        <p14:creationId xmlns:p14="http://schemas.microsoft.com/office/powerpoint/2010/main" val="12524689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13"/>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520012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fld id="{918CC932-C13E-4015-B8BD-F52D2FB2EF04}" type="slidenum">
              <a:rPr lang="en-US" altLang="en-US"/>
              <a:pPr/>
              <a:t>‹#›</a:t>
            </a:fld>
            <a:endParaRPr lang="en-US" altLang="en-US" dirty="0"/>
          </a:p>
        </p:txBody>
      </p:sp>
    </p:spTree>
    <p:extLst>
      <p:ext uri="{BB962C8B-B14F-4D97-AF65-F5344CB8AC3E}">
        <p14:creationId xmlns:p14="http://schemas.microsoft.com/office/powerpoint/2010/main" val="76586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pPr>
              <a:defRPr/>
            </a:pPr>
            <a:fld id="{A0C6420F-6F89-4C0C-9B0F-ED2018989962}" type="slidenum">
              <a:rPr lang="en-US" altLang="en-US"/>
              <a:pPr>
                <a:defRPr/>
              </a:pPr>
              <a:t>‹#›</a:t>
            </a:fld>
            <a:endParaRPr lang="en-US" altLang="en-US" dirty="0"/>
          </a:p>
        </p:txBody>
      </p:sp>
    </p:spTree>
    <p:extLst>
      <p:ext uri="{BB962C8B-B14F-4D97-AF65-F5344CB8AC3E}">
        <p14:creationId xmlns:p14="http://schemas.microsoft.com/office/powerpoint/2010/main" val="777388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4210125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fld id="{C5A348B4-D0DF-476F-A0BB-070EEE5C74BB}" type="slidenum">
              <a:rPr lang="en-US" altLang="en-US"/>
              <a:pPr/>
              <a:t>‹#›</a:t>
            </a:fld>
            <a:endParaRPr lang="en-US" altLang="en-US" dirty="0"/>
          </a:p>
        </p:txBody>
      </p:sp>
    </p:spTree>
    <p:extLst>
      <p:ext uri="{BB962C8B-B14F-4D97-AF65-F5344CB8AC3E}">
        <p14:creationId xmlns:p14="http://schemas.microsoft.com/office/powerpoint/2010/main" val="582617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fld id="{8DE51EAA-7AA2-4161-94FC-390E87CCE9D0}" type="slidenum">
              <a:rPr lang="en-US" altLang="en-US"/>
              <a:pPr/>
              <a:t>‹#›</a:t>
            </a:fld>
            <a:endParaRPr lang="en-US" altLang="en-US" dirty="0"/>
          </a:p>
        </p:txBody>
      </p:sp>
    </p:spTree>
    <p:extLst>
      <p:ext uri="{BB962C8B-B14F-4D97-AF65-F5344CB8AC3E}">
        <p14:creationId xmlns:p14="http://schemas.microsoft.com/office/powerpoint/2010/main" val="2716959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p:cNvSpPr>
            <a:spLocks noGrp="1" noChangeArrowheads="1"/>
          </p:cNvSpPr>
          <p:nvPr>
            <p:ph type="sldNum" sz="quarter" idx="10"/>
          </p:nvPr>
        </p:nvSpPr>
        <p:spPr>
          <a:xfrm>
            <a:off x="8153400" y="4950619"/>
            <a:ext cx="381000" cy="171450"/>
          </a:xfrm>
          <a:prstGeom prst="rect">
            <a:avLst/>
          </a:prstGeom>
          <a:ln/>
        </p:spPr>
        <p:txBody>
          <a:bodyPr/>
          <a:lstStyle>
            <a:lvl1pPr>
              <a:defRPr/>
            </a:lvl1pPr>
          </a:lstStyle>
          <a:p>
            <a:pPr>
              <a:defRPr/>
            </a:pPr>
            <a:fld id="{F266E843-1A55-4814-9285-17D15B5C2CF0}" type="slidenum">
              <a:rPr lang="en-US" altLang="en-US">
                <a:solidFill>
                  <a:srgbClr val="FFFFFF"/>
                </a:solidFill>
              </a:rPr>
              <a:pPr>
                <a:defRPr/>
              </a:pPr>
              <a:t>‹#›</a:t>
            </a:fld>
            <a:endParaRPr lang="en-US" altLang="en-US" dirty="0">
              <a:solidFill>
                <a:srgbClr val="FFFFFF"/>
              </a:solidFill>
            </a:endParaRPr>
          </a:p>
        </p:txBody>
      </p:sp>
    </p:spTree>
    <p:extLst>
      <p:ext uri="{BB962C8B-B14F-4D97-AF65-F5344CB8AC3E}">
        <p14:creationId xmlns:p14="http://schemas.microsoft.com/office/powerpoint/2010/main" val="24005757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2.png"/><Relationship Id="rId5" Type="http://schemas.openxmlformats.org/officeDocument/2006/relationships/theme" Target="../theme/theme5.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 id="2147483724"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9787" y="206375"/>
            <a:ext cx="7317014"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369787" y="1200152"/>
            <a:ext cx="7317014" cy="2972706"/>
          </a:xfrm>
          <a:prstGeom prst="rect">
            <a:avLst/>
          </a:prstGeom>
        </p:spPr>
        <p:txBody>
          <a:bodyPr vert="horz" lIns="91440" tIns="45720" rIns="91440" bIns="45720" rtlCol="0">
            <a:normAutofit/>
          </a:bodyPr>
          <a:lstStyle/>
          <a:p>
            <a:pPr lvl="0"/>
            <a:r>
              <a:rPr lang="en-US" dirty="0"/>
              <a:t>Content</a:t>
            </a:r>
          </a:p>
        </p:txBody>
      </p:sp>
      <p:sp>
        <p:nvSpPr>
          <p:cNvPr id="10" name="Rectangle 9"/>
          <p:cNvSpPr/>
          <p:nvPr userDrawn="1"/>
        </p:nvSpPr>
        <p:spPr>
          <a:xfrm>
            <a:off x="0" y="4327861"/>
            <a:ext cx="9144000" cy="815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27860"/>
            <a:ext cx="2802149" cy="815640"/>
          </a:xfrm>
          <a:prstGeom prst="rect">
            <a:avLst/>
          </a:prstGeom>
        </p:spPr>
      </p:pic>
      <p:pic>
        <p:nvPicPr>
          <p:cNvPr id="6" name="Picture 5" descr="flame_red-0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34" y="-15685"/>
            <a:ext cx="1258866" cy="4343545"/>
          </a:xfrm>
          <a:prstGeom prst="rect">
            <a:avLst/>
          </a:prstGeom>
        </p:spPr>
      </p:pic>
    </p:spTree>
    <p:extLst>
      <p:ext uri="{BB962C8B-B14F-4D97-AF65-F5344CB8AC3E}">
        <p14:creationId xmlns:p14="http://schemas.microsoft.com/office/powerpoint/2010/main" val="1083352984"/>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5819676" y="0"/>
            <a:ext cx="3324325" cy="5143500"/>
          </a:xfrm>
          <a:prstGeom prst="rect">
            <a:avLst/>
          </a:prstGeom>
        </p:spPr>
      </p:pic>
      <p:pic>
        <p:nvPicPr>
          <p:cNvPr id="7" name="Picture 6" descr="EXTERNAL_AUD_white.png"/>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6320120"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1"/>
            <a:ext cx="8229600" cy="3394075"/>
          </a:xfrm>
          <a:prstGeom prst="rect">
            <a:avLst/>
          </a:prstGeom>
        </p:spPr>
        <p:txBody>
          <a:bodyPr vert="horz" lIns="91440" tIns="45720" rIns="91440" bIns="45720" rtlCol="0">
            <a:normAutofit/>
          </a:bodyPr>
          <a:lstStyle/>
          <a:p>
            <a:pPr lvl="0"/>
            <a:r>
              <a:rPr lang="en-US" dirty="0"/>
              <a:t>Content</a:t>
            </a:r>
          </a:p>
        </p:txBody>
      </p:sp>
    </p:spTree>
    <p:extLst>
      <p:ext uri="{BB962C8B-B14F-4D97-AF65-F5344CB8AC3E}">
        <p14:creationId xmlns:p14="http://schemas.microsoft.com/office/powerpoint/2010/main" val="1651186004"/>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Lst>
  <p:txStyles>
    <p:titleStyle>
      <a:lvl1pPr algn="l" defTabSz="457189" rtl="0" eaLnBrk="1" latinLnBrk="0" hangingPunct="1">
        <a:spcBef>
          <a:spcPct val="0"/>
        </a:spcBef>
        <a:buNone/>
        <a:defRPr sz="4000" b="1" i="0" kern="1200" spc="-150">
          <a:solidFill>
            <a:srgbClr val="E10C25"/>
          </a:solidFill>
          <a:latin typeface="Arial"/>
          <a:ea typeface="+mj-ea"/>
          <a:cs typeface="Arial"/>
        </a:defRPr>
      </a:lvl1pPr>
    </p:titleStyle>
    <p:bodyStyle>
      <a:lvl1pPr marL="342892" indent="-342892" algn="l" defTabSz="457189" rtl="0" eaLnBrk="1" latinLnBrk="0" hangingPunct="1">
        <a:spcBef>
          <a:spcPct val="20000"/>
        </a:spcBef>
        <a:buFont typeface="Arial"/>
        <a:buChar char="•"/>
        <a:defRPr sz="2400" b="0" i="0" kern="1200">
          <a:solidFill>
            <a:schemeClr val="tx1"/>
          </a:solidFill>
          <a:latin typeface="Arial"/>
          <a:ea typeface="+mn-ea"/>
          <a:cs typeface="Arial"/>
        </a:defRPr>
      </a:lvl1pPr>
      <a:lvl2pPr marL="742931" indent="-285743" algn="l" defTabSz="457189" rtl="0" eaLnBrk="1" latinLnBrk="0" hangingPunct="1">
        <a:spcBef>
          <a:spcPct val="20000"/>
        </a:spcBef>
        <a:buFont typeface="Arial"/>
        <a:buChar char="–"/>
        <a:defRPr sz="2400" b="0" i="0" kern="1200">
          <a:solidFill>
            <a:schemeClr val="tx1"/>
          </a:solidFill>
          <a:latin typeface="Arial"/>
          <a:ea typeface="+mn-ea"/>
          <a:cs typeface="Arial"/>
        </a:defRPr>
      </a:lvl2pPr>
      <a:lvl3pPr marL="1142972" indent="-228594" algn="l" defTabSz="457189" rtl="0" eaLnBrk="1" latinLnBrk="0" hangingPunct="1">
        <a:spcBef>
          <a:spcPct val="20000"/>
        </a:spcBef>
        <a:buFont typeface="Arial"/>
        <a:buChar char="•"/>
        <a:defRPr sz="2400" b="0" i="0" kern="1200">
          <a:solidFill>
            <a:schemeClr val="tx1"/>
          </a:solidFill>
          <a:latin typeface="Arial"/>
          <a:ea typeface="+mn-ea"/>
          <a:cs typeface="Arial"/>
        </a:defRPr>
      </a:lvl3pPr>
      <a:lvl4pPr marL="1600160" indent="-228594" algn="l" defTabSz="457189" rtl="0" eaLnBrk="1" latinLnBrk="0" hangingPunct="1">
        <a:spcBef>
          <a:spcPct val="20000"/>
        </a:spcBef>
        <a:buFont typeface="Arial"/>
        <a:buChar char="–"/>
        <a:defRPr sz="2400" b="0" i="0" kern="1200">
          <a:solidFill>
            <a:schemeClr val="tx1"/>
          </a:solidFill>
          <a:latin typeface="Arial"/>
          <a:ea typeface="+mn-ea"/>
          <a:cs typeface="Arial"/>
        </a:defRPr>
      </a:lvl4pPr>
      <a:lvl5pPr marL="2057348" indent="-228594" algn="l" defTabSz="457189" rtl="0" eaLnBrk="1" latinLnBrk="0" hangingPunct="1">
        <a:spcBef>
          <a:spcPct val="20000"/>
        </a:spcBef>
        <a:buFont typeface="Arial"/>
        <a:buChar char="»"/>
        <a:defRPr sz="2400" b="0" i="0" kern="1200">
          <a:solidFill>
            <a:schemeClr val="tx1"/>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19677" y="0"/>
            <a:ext cx="3324325" cy="5143500"/>
          </a:xfrm>
          <a:prstGeom prst="rect">
            <a:avLst/>
          </a:prstGeom>
        </p:spPr>
      </p:pic>
      <p:pic>
        <p:nvPicPr>
          <p:cNvPr id="7" name="Picture 6" descr="EXTERNAL_AUD_white.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0121"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2"/>
            <a:ext cx="8229600" cy="3394075"/>
          </a:xfrm>
          <a:prstGeom prst="rect">
            <a:avLst/>
          </a:prstGeom>
        </p:spPr>
        <p:txBody>
          <a:bodyPr vert="horz" lIns="91440" tIns="45720" rIns="91440" bIns="45720" rtlCol="0">
            <a:normAutofit/>
          </a:bodyPr>
          <a:lstStyle/>
          <a:p>
            <a:pPr lvl="0"/>
            <a:r>
              <a:rPr lang="en-US" dirty="0"/>
              <a:t>Content</a:t>
            </a:r>
          </a:p>
        </p:txBody>
      </p:sp>
      <p:sp>
        <p:nvSpPr>
          <p:cNvPr id="4" name="Footer Placeholder 3"/>
          <p:cNvSpPr>
            <a:spLocks noGrp="1"/>
          </p:cNvSpPr>
          <p:nvPr>
            <p:ph type="ftr" sz="quarter" idx="3"/>
          </p:nvPr>
        </p:nvSpPr>
        <p:spPr>
          <a:xfrm>
            <a:off x="-1" y="4854714"/>
            <a:ext cx="6127845" cy="273844"/>
          </a:xfrm>
          <a:prstGeom prst="rect">
            <a:avLst/>
          </a:prstGeom>
        </p:spPr>
        <p:txBody>
          <a:bodyPr vert="horz" lIns="91440" tIns="45720" rIns="91440" bIns="45720" rtlCol="0" anchor="ctr"/>
          <a:lstStyle>
            <a:lvl1pPr algn="ctr">
              <a:defRPr sz="825">
                <a:solidFill>
                  <a:schemeClr val="tx1">
                    <a:tint val="75000"/>
                  </a:schemeClr>
                </a:solidFill>
              </a:defRPr>
            </a:lvl1pPr>
          </a:lstStyle>
          <a:p>
            <a:r>
              <a:rPr lang="en-US" dirty="0"/>
              <a:t>Local Church Lay Leader/Lay Member to Annual Conference: What's My Job--January 2015</a:t>
            </a:r>
          </a:p>
        </p:txBody>
      </p:sp>
    </p:spTree>
    <p:extLst>
      <p:ext uri="{BB962C8B-B14F-4D97-AF65-F5344CB8AC3E}">
        <p14:creationId xmlns:p14="http://schemas.microsoft.com/office/powerpoint/2010/main" val="354837451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Lst>
  <p:hf sldNum="0" hdr="0" dt="0"/>
  <p:txStyles>
    <p:titleStyle>
      <a:lvl1pPr algn="l" defTabSz="342900" rtl="0" eaLnBrk="1" latinLnBrk="0" hangingPunct="1">
        <a:spcBef>
          <a:spcPct val="0"/>
        </a:spcBef>
        <a:buNone/>
        <a:defRPr sz="3000" b="1" i="0" kern="1200" spc="-113">
          <a:solidFill>
            <a:srgbClr val="E10C25"/>
          </a:solidFill>
          <a:latin typeface="Arial"/>
          <a:ea typeface="+mj-ea"/>
          <a:cs typeface="Arial"/>
        </a:defRPr>
      </a:lvl1pPr>
    </p:titleStyle>
    <p:bodyStyle>
      <a:lvl1pPr marL="257175" indent="-257175" algn="l" defTabSz="342900" rtl="0" eaLnBrk="1" latinLnBrk="0" hangingPunct="1">
        <a:spcBef>
          <a:spcPct val="20000"/>
        </a:spcBef>
        <a:buFont typeface="Arial"/>
        <a:buChar char="•"/>
        <a:defRPr sz="1800" b="0" i="0" kern="1200">
          <a:solidFill>
            <a:schemeClr val="tx1"/>
          </a:solidFill>
          <a:latin typeface="Arial"/>
          <a:ea typeface="+mn-ea"/>
          <a:cs typeface="Arial"/>
        </a:defRPr>
      </a:lvl1pPr>
      <a:lvl2pPr marL="557213" indent="-214313" algn="l" defTabSz="342900" rtl="0" eaLnBrk="1" latinLnBrk="0" hangingPunct="1">
        <a:spcBef>
          <a:spcPct val="20000"/>
        </a:spcBef>
        <a:buFont typeface="Arial"/>
        <a:buChar char="–"/>
        <a:defRPr sz="1800" b="0" i="0" kern="1200">
          <a:solidFill>
            <a:schemeClr val="tx1"/>
          </a:solidFill>
          <a:latin typeface="Arial"/>
          <a:ea typeface="+mn-ea"/>
          <a:cs typeface="Arial"/>
        </a:defRPr>
      </a:lvl2pPr>
      <a:lvl3pPr marL="857250" indent="-171450" algn="l" defTabSz="342900" rtl="0" eaLnBrk="1" latinLnBrk="0" hangingPunct="1">
        <a:spcBef>
          <a:spcPct val="20000"/>
        </a:spcBef>
        <a:buFont typeface="Arial"/>
        <a:buChar char="•"/>
        <a:defRPr sz="1800" b="0" i="0" kern="1200">
          <a:solidFill>
            <a:schemeClr val="tx1"/>
          </a:solidFill>
          <a:latin typeface="Arial"/>
          <a:ea typeface="+mn-ea"/>
          <a:cs typeface="Arial"/>
        </a:defRPr>
      </a:lvl3pPr>
      <a:lvl4pPr marL="1200150" indent="-171450" algn="l" defTabSz="342900" rtl="0" eaLnBrk="1" latinLnBrk="0" hangingPunct="1">
        <a:spcBef>
          <a:spcPct val="20000"/>
        </a:spcBef>
        <a:buFont typeface="Arial"/>
        <a:buChar char="–"/>
        <a:defRPr sz="1800" b="0" i="0" kern="1200">
          <a:solidFill>
            <a:schemeClr val="tx1"/>
          </a:solidFill>
          <a:latin typeface="Arial"/>
          <a:ea typeface="+mn-ea"/>
          <a:cs typeface="Arial"/>
        </a:defRPr>
      </a:lvl4pPr>
      <a:lvl5pPr marL="1543050" indent="-171450" algn="l" defTabSz="342900" rtl="0" eaLnBrk="1" latinLnBrk="0" hangingPunct="1">
        <a:spcBef>
          <a:spcPct val="20000"/>
        </a:spcBef>
        <a:buFont typeface="Arial"/>
        <a:buChar char="»"/>
        <a:defRPr sz="1800" b="0" i="0" kern="1200">
          <a:solidFill>
            <a:schemeClr val="tx1"/>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pic>
        <p:nvPicPr>
          <p:cNvPr id="7" name="Picture 6" descr="EXTERNAL_AUD_white.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320119"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Content</a:t>
            </a:r>
          </a:p>
        </p:txBody>
      </p:sp>
    </p:spTree>
    <p:extLst>
      <p:ext uri="{BB962C8B-B14F-4D97-AF65-F5344CB8AC3E}">
        <p14:creationId xmlns:p14="http://schemas.microsoft.com/office/powerpoint/2010/main" val="119279380"/>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Lst>
  <p:txStyles>
    <p:titleStyle>
      <a:lvl1pPr algn="l" defTabSz="457200" rtl="0" eaLnBrk="1" latinLnBrk="0" hangingPunct="1">
        <a:spcBef>
          <a:spcPct val="0"/>
        </a:spcBef>
        <a:buNone/>
        <a:defRPr sz="4000" b="1" i="0" kern="1200" spc="-150">
          <a:solidFill>
            <a:srgbClr val="E10C25"/>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9804" y="552808"/>
            <a:ext cx="5648902" cy="717549"/>
          </a:xfrm>
        </p:spPr>
        <p:txBody>
          <a:bodyPr/>
          <a:lstStyle/>
          <a:p>
            <a:r>
              <a:rPr lang="en-US" dirty="0"/>
              <a:t>Lay Servants as Christian Transformational Leaders</a:t>
            </a:r>
          </a:p>
        </p:txBody>
      </p:sp>
      <p:pic>
        <p:nvPicPr>
          <p:cNvPr id="3" name="Picture 2">
            <a:extLst>
              <a:ext uri="{FF2B5EF4-FFF2-40B4-BE49-F238E27FC236}">
                <a16:creationId xmlns:a16="http://schemas.microsoft.com/office/drawing/2014/main" id="{E6A19399-EEDC-4B7E-A10F-16EA6333058B}"/>
              </a:ext>
            </a:extLst>
          </p:cNvPr>
          <p:cNvPicPr>
            <a:picLocks noChangeAspect="1"/>
          </p:cNvPicPr>
          <p:nvPr/>
        </p:nvPicPr>
        <p:blipFill>
          <a:blip r:embed="rId3"/>
          <a:stretch>
            <a:fillRect/>
          </a:stretch>
        </p:blipFill>
        <p:spPr>
          <a:xfrm>
            <a:off x="6230571" y="552808"/>
            <a:ext cx="1810669" cy="1761897"/>
          </a:xfrm>
          <a:prstGeom prst="rect">
            <a:avLst/>
          </a:prstGeom>
        </p:spPr>
      </p:pic>
    </p:spTree>
    <p:extLst>
      <p:ext uri="{BB962C8B-B14F-4D97-AF65-F5344CB8AC3E}">
        <p14:creationId xmlns:p14="http://schemas.microsoft.com/office/powerpoint/2010/main" val="326852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093" y="1423112"/>
            <a:ext cx="4871790" cy="717549"/>
          </a:xfrm>
        </p:spPr>
        <p:txBody>
          <a:bodyPr/>
          <a:lstStyle/>
          <a:p>
            <a:r>
              <a:rPr lang="en-US" dirty="0">
                <a:solidFill>
                  <a:schemeClr val="tx1">
                    <a:lumMod val="75000"/>
                    <a:lumOff val="25000"/>
                  </a:schemeClr>
                </a:solidFill>
              </a:rPr>
              <a:t>Lay Servants as Christian Transformational Leaders</a:t>
            </a:r>
          </a:p>
        </p:txBody>
      </p:sp>
      <p:sp>
        <p:nvSpPr>
          <p:cNvPr id="5" name="TextBox 4"/>
          <p:cNvSpPr txBox="1"/>
          <p:nvPr/>
        </p:nvSpPr>
        <p:spPr>
          <a:xfrm>
            <a:off x="292093" y="123048"/>
            <a:ext cx="4871790" cy="1107996"/>
          </a:xfrm>
          <a:prstGeom prst="rect">
            <a:avLst/>
          </a:prstGeom>
          <a:noFill/>
          <a:ln>
            <a:solidFill>
              <a:schemeClr val="bg2">
                <a:lumMod val="25000"/>
              </a:schemeClr>
            </a:solidFill>
          </a:ln>
        </p:spPr>
        <p:txBody>
          <a:bodyPr wrap="square" rtlCol="0">
            <a:spAutoFit/>
          </a:bodyPr>
          <a:lstStyle/>
          <a:p>
            <a:r>
              <a:rPr lang="en-US" sz="6600" b="1" dirty="0">
                <a:solidFill>
                  <a:schemeClr val="accent5">
                    <a:lumMod val="75000"/>
                  </a:schemeClr>
                </a:solidFill>
                <a:latin typeface="Arial" panose="020B0604020202020204" pitchFamily="34" charset="0"/>
                <a:cs typeface="Arial" panose="020B0604020202020204" pitchFamily="34" charset="0"/>
              </a:rPr>
              <a:t>WELCOME!</a:t>
            </a:r>
            <a:endParaRPr lang="en-US" sz="6600" b="1" baseline="30000" dirty="0">
              <a:solidFill>
                <a:schemeClr val="accent5">
                  <a:lumMod val="75000"/>
                </a:schemeClr>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0295FAD-7035-4C28-ADA4-C620AB3E07F4}"/>
              </a:ext>
            </a:extLst>
          </p:cNvPr>
          <p:cNvPicPr>
            <a:picLocks noChangeAspect="1"/>
          </p:cNvPicPr>
          <p:nvPr/>
        </p:nvPicPr>
        <p:blipFill>
          <a:blip r:embed="rId3"/>
          <a:stretch>
            <a:fillRect/>
          </a:stretch>
        </p:blipFill>
        <p:spPr>
          <a:xfrm>
            <a:off x="5717755" y="-1"/>
            <a:ext cx="3426246" cy="5161239"/>
          </a:xfrm>
          <a:prstGeom prst="rect">
            <a:avLst/>
          </a:prstGeom>
        </p:spPr>
      </p:pic>
    </p:spTree>
    <p:extLst>
      <p:ext uri="{BB962C8B-B14F-4D97-AF65-F5344CB8AC3E}">
        <p14:creationId xmlns:p14="http://schemas.microsoft.com/office/powerpoint/2010/main" val="81465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9667" y="718162"/>
            <a:ext cx="7844334" cy="3699602"/>
          </a:xfrm>
        </p:spPr>
        <p:txBody>
          <a:bodyPr>
            <a:normAutofit fontScale="85000" lnSpcReduction="20000"/>
          </a:bodyPr>
          <a:lstStyle/>
          <a:p>
            <a:r>
              <a:rPr lang="en-US" sz="3000" dirty="0"/>
              <a:t>To help participants engage in personal and corporate reflection and assessment.</a:t>
            </a:r>
          </a:p>
          <a:p>
            <a:r>
              <a:rPr lang="en-US" sz="3000" dirty="0"/>
              <a:t>To provide a scriptural foundation for Christian transformational leadership.</a:t>
            </a:r>
          </a:p>
          <a:p>
            <a:r>
              <a:rPr lang="en-US" sz="3000" dirty="0"/>
              <a:t>To provide best practice models of transformational leadership.</a:t>
            </a:r>
          </a:p>
          <a:p>
            <a:r>
              <a:rPr lang="en-US" sz="3000" dirty="0"/>
              <a:t>To understand some principles of organizational transformation.</a:t>
            </a:r>
          </a:p>
          <a:p>
            <a:r>
              <a:rPr lang="en-US" sz="3000" dirty="0"/>
              <a:t>To understand the role leaders provide in the process of transformation.</a:t>
            </a:r>
          </a:p>
          <a:p>
            <a:endParaRPr lang="en-US" dirty="0"/>
          </a:p>
          <a:p>
            <a:endParaRPr lang="en-US" dirty="0"/>
          </a:p>
        </p:txBody>
      </p:sp>
      <p:sp>
        <p:nvSpPr>
          <p:cNvPr id="5" name="Title 4"/>
          <p:cNvSpPr>
            <a:spLocks noGrp="1"/>
          </p:cNvSpPr>
          <p:nvPr>
            <p:ph type="title"/>
          </p:nvPr>
        </p:nvSpPr>
        <p:spPr>
          <a:xfrm>
            <a:off x="1299667" y="133588"/>
            <a:ext cx="7317014" cy="857250"/>
          </a:xfrm>
        </p:spPr>
        <p:txBody>
          <a:bodyPr>
            <a:normAutofit fontScale="90000"/>
          </a:bodyPr>
          <a:lstStyle/>
          <a:p>
            <a:r>
              <a:rPr lang="en-US" dirty="0">
                <a:solidFill>
                  <a:srgbClr val="FFC000"/>
                </a:solidFill>
              </a:rPr>
              <a:t>COURSE GOALS—</a:t>
            </a:r>
            <a:br>
              <a:rPr lang="en-US" dirty="0">
                <a:solidFill>
                  <a:srgbClr val="FFC000"/>
                </a:solidFill>
              </a:rPr>
            </a:br>
            <a:endParaRPr lang="en-US" sz="2700" b="0" dirty="0">
              <a:solidFill>
                <a:srgbClr val="FFC000"/>
              </a:solidFill>
            </a:endParaRPr>
          </a:p>
        </p:txBody>
      </p:sp>
    </p:spTree>
    <p:extLst>
      <p:ext uri="{BB962C8B-B14F-4D97-AF65-F5344CB8AC3E}">
        <p14:creationId xmlns:p14="http://schemas.microsoft.com/office/powerpoint/2010/main" val="1566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89090" y="430304"/>
            <a:ext cx="5450762" cy="857250"/>
          </a:xfrm>
        </p:spPr>
        <p:txBody>
          <a:bodyPr>
            <a:noAutofit/>
          </a:bodyPr>
          <a:lstStyle/>
          <a:p>
            <a:pPr algn="l"/>
            <a:r>
              <a:rPr lang="en-US" sz="4800" b="1" dirty="0">
                <a:solidFill>
                  <a:schemeClr val="accent5">
                    <a:lumMod val="75000"/>
                  </a:schemeClr>
                </a:solidFill>
                <a:latin typeface="Arial" panose="020B0604020202020204" pitchFamily="34" charset="0"/>
                <a:cs typeface="Arial" panose="020B0604020202020204" pitchFamily="34" charset="0"/>
              </a:rPr>
              <a:t>1: Defining Christian Transformational Leaders</a:t>
            </a:r>
          </a:p>
        </p:txBody>
      </p:sp>
      <p:pic>
        <p:nvPicPr>
          <p:cNvPr id="7" name="Picture 6">
            <a:extLst>
              <a:ext uri="{FF2B5EF4-FFF2-40B4-BE49-F238E27FC236}">
                <a16:creationId xmlns:a16="http://schemas.microsoft.com/office/drawing/2014/main" id="{5E51AC5A-856B-43A3-839B-FC5956057442}"/>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Layer>
                </a14:imgProps>
              </a:ext>
            </a:extLst>
          </a:blip>
          <a:stretch>
            <a:fillRect/>
          </a:stretch>
        </p:blipFill>
        <p:spPr>
          <a:xfrm>
            <a:off x="5558588" y="231606"/>
            <a:ext cx="2514601" cy="2514601"/>
          </a:xfrm>
          <a:prstGeom prst="rect">
            <a:avLst/>
          </a:prstGeom>
        </p:spPr>
      </p:pic>
    </p:spTree>
    <p:extLst>
      <p:ext uri="{BB962C8B-B14F-4D97-AF65-F5344CB8AC3E}">
        <p14:creationId xmlns:p14="http://schemas.microsoft.com/office/powerpoint/2010/main" val="412861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575EF608-D947-466A-B62D-94D079D80062}"/>
              </a:ext>
            </a:extLst>
          </p:cNvPr>
          <p:cNvSpPr txBox="1"/>
          <p:nvPr/>
        </p:nvSpPr>
        <p:spPr>
          <a:xfrm>
            <a:off x="2466472" y="2544679"/>
            <a:ext cx="5498434" cy="1015663"/>
          </a:xfrm>
          <a:prstGeom prst="rect">
            <a:avLst/>
          </a:prstGeom>
          <a:noFill/>
        </p:spPr>
        <p:txBody>
          <a:bodyPr wrap="square" rtlCol="0">
            <a:spAutoFit/>
          </a:bodyPr>
          <a:lstStyle/>
          <a:p>
            <a:r>
              <a:rPr lang="en-US" sz="6000" b="1" dirty="0">
                <a:solidFill>
                  <a:schemeClr val="bg1"/>
                </a:solidFill>
              </a:rPr>
              <a:t>Luke 4:14-21</a:t>
            </a:r>
          </a:p>
        </p:txBody>
      </p:sp>
      <p:pic>
        <p:nvPicPr>
          <p:cNvPr id="9" name="Picture 8">
            <a:extLst>
              <a:ext uri="{FF2B5EF4-FFF2-40B4-BE49-F238E27FC236}">
                <a16:creationId xmlns:a16="http://schemas.microsoft.com/office/drawing/2014/main" id="{664FEE7A-E817-4954-85D1-7E923A2D18DB}"/>
              </a:ext>
            </a:extLst>
          </p:cNvPr>
          <p:cNvPicPr>
            <a:picLocks noChangeAspect="1"/>
          </p:cNvPicPr>
          <p:nvPr/>
        </p:nvPicPr>
        <p:blipFill>
          <a:blip r:embed="rId3"/>
          <a:stretch>
            <a:fillRect/>
          </a:stretch>
        </p:blipFill>
        <p:spPr>
          <a:xfrm>
            <a:off x="348917" y="435255"/>
            <a:ext cx="8470230" cy="13670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127839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sp>
        <p:nvSpPr>
          <p:cNvPr id="2" name="TextBox 1">
            <a:extLst>
              <a:ext uri="{FF2B5EF4-FFF2-40B4-BE49-F238E27FC236}">
                <a16:creationId xmlns:a16="http://schemas.microsoft.com/office/drawing/2014/main" id="{ED048F2E-F60E-42D5-BD0E-B902E3806448}"/>
              </a:ext>
            </a:extLst>
          </p:cNvPr>
          <p:cNvSpPr txBox="1"/>
          <p:nvPr/>
        </p:nvSpPr>
        <p:spPr>
          <a:xfrm>
            <a:off x="1371600" y="0"/>
            <a:ext cx="7772400" cy="4339650"/>
          </a:xfrm>
          <a:prstGeom prst="rect">
            <a:avLst/>
          </a:prstGeom>
          <a:solidFill>
            <a:schemeClr val="accent5">
              <a:lumMod val="75000"/>
            </a:schemeClr>
          </a:solidFill>
        </p:spPr>
        <p:txBody>
          <a:bodyPr wrap="square" rtlCol="0">
            <a:spAutoFit/>
          </a:bodyPr>
          <a:lstStyle/>
          <a:p>
            <a:endParaRPr lang="en-US" sz="3200" b="1" i="1" dirty="0">
              <a:solidFill>
                <a:schemeClr val="bg1"/>
              </a:solidFill>
            </a:endParaRPr>
          </a:p>
          <a:p>
            <a:pPr lvl="1"/>
            <a:r>
              <a:rPr lang="en-US" sz="3200" b="1" i="1" dirty="0">
                <a:solidFill>
                  <a:schemeClr val="bg1"/>
                </a:solidFill>
              </a:rPr>
              <a:t>Rulers of Transformation</a:t>
            </a:r>
            <a:r>
              <a:rPr lang="en-US" sz="3200" b="1" dirty="0">
                <a:solidFill>
                  <a:schemeClr val="bg1"/>
                </a:solidFill>
              </a:rPr>
              <a:t> – trust in their own vision of power as they instruct others toward a desired outcome.</a:t>
            </a:r>
          </a:p>
          <a:p>
            <a:pPr lvl="1"/>
            <a:endParaRPr lang="en-US" sz="2000" b="1" i="1" dirty="0">
              <a:solidFill>
                <a:schemeClr val="bg1"/>
              </a:solidFill>
            </a:endParaRPr>
          </a:p>
          <a:p>
            <a:pPr lvl="1"/>
            <a:r>
              <a:rPr lang="en-US" sz="3200" b="1" i="1" dirty="0">
                <a:solidFill>
                  <a:schemeClr val="bg1"/>
                </a:solidFill>
              </a:rPr>
              <a:t>Servants of Transformation</a:t>
            </a:r>
            <a:r>
              <a:rPr lang="en-US" sz="3200" b="1" dirty="0">
                <a:solidFill>
                  <a:schemeClr val="bg1"/>
                </a:solidFill>
              </a:rPr>
              <a:t> – trust in Jesus’ vision of power as they walk with others toward alignment with the cross.</a:t>
            </a:r>
          </a:p>
          <a:p>
            <a:endParaRPr lang="en-US" sz="3200" b="1" dirty="0">
              <a:solidFill>
                <a:schemeClr val="bg1"/>
              </a:solidFill>
            </a:endParaRPr>
          </a:p>
        </p:txBody>
      </p:sp>
    </p:spTree>
    <p:extLst>
      <p:ext uri="{BB962C8B-B14F-4D97-AF65-F5344CB8AC3E}">
        <p14:creationId xmlns:p14="http://schemas.microsoft.com/office/powerpoint/2010/main" val="302552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5C93146-5EA9-476A-AFCC-5EBB64823913}"/>
              </a:ext>
            </a:extLst>
          </p:cNvPr>
          <p:cNvPicPr>
            <a:picLocks noGrp="1" noChangeAspect="1"/>
          </p:cNvPicPr>
          <p:nvPr>
            <p:ph idx="1"/>
          </p:nvPr>
        </p:nvPicPr>
        <p:blipFill>
          <a:blip r:embed="rId3"/>
          <a:stretch>
            <a:fillRect/>
          </a:stretch>
        </p:blipFill>
        <p:spPr>
          <a:xfrm>
            <a:off x="457700" y="401889"/>
            <a:ext cx="1719221" cy="2749534"/>
          </a:xfrm>
          <a:prstGeom prst="rect">
            <a:avLst/>
          </a:prstGeom>
        </p:spPr>
      </p:pic>
      <p:sp>
        <p:nvSpPr>
          <p:cNvPr id="5" name="TextBox 5">
            <a:extLst>
              <a:ext uri="{FF2B5EF4-FFF2-40B4-BE49-F238E27FC236}">
                <a16:creationId xmlns:a16="http://schemas.microsoft.com/office/drawing/2014/main" id="{5C9E3461-0CC4-49EB-80FB-7CA014411223}"/>
              </a:ext>
            </a:extLst>
          </p:cNvPr>
          <p:cNvSpPr txBox="1">
            <a:spLocks noChangeArrowheads="1"/>
          </p:cNvSpPr>
          <p:nvPr/>
        </p:nvSpPr>
        <p:spPr bwMode="auto">
          <a:xfrm>
            <a:off x="2176921" y="456349"/>
            <a:ext cx="6028616" cy="2695074"/>
          </a:xfrm>
          <a:prstGeom prst="rect">
            <a:avLst/>
          </a:prstGeom>
          <a:noFill/>
          <a:ln>
            <a:noFill/>
          </a:ln>
          <a:extLst/>
        </p:spPr>
        <p:txBody>
          <a:bodyPr>
            <a:no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a:r>
              <a:rPr lang="en-US" altLang="en-US" sz="3200" b="1" kern="0" dirty="0">
                <a:solidFill>
                  <a:srgbClr val="8A2D10"/>
                </a:solidFill>
              </a:rPr>
              <a:t>“The mission of the Church is to make disciples of Jesus Christ for the transformation of the world.” ¶120</a:t>
            </a:r>
          </a:p>
        </p:txBody>
      </p:sp>
      <p:pic>
        <p:nvPicPr>
          <p:cNvPr id="6" name="Picture 5">
            <a:extLst>
              <a:ext uri="{FF2B5EF4-FFF2-40B4-BE49-F238E27FC236}">
                <a16:creationId xmlns:a16="http://schemas.microsoft.com/office/drawing/2014/main" id="{3058322D-D22A-4C3E-A2D0-9ED5B16966AF}"/>
              </a:ext>
            </a:extLst>
          </p:cNvPr>
          <p:cNvPicPr>
            <a:picLocks noChangeAspect="1"/>
          </p:cNvPicPr>
          <p:nvPr/>
        </p:nvPicPr>
        <p:blipFill>
          <a:blip r:embed="rId4"/>
          <a:stretch>
            <a:fillRect/>
          </a:stretch>
        </p:blipFill>
        <p:spPr>
          <a:xfrm>
            <a:off x="3821872" y="2955437"/>
            <a:ext cx="1424058" cy="1424058"/>
          </a:xfrm>
          <a:prstGeom prst="rect">
            <a:avLst/>
          </a:prstGeom>
        </p:spPr>
      </p:pic>
    </p:spTree>
    <p:extLst>
      <p:ext uri="{BB962C8B-B14F-4D97-AF65-F5344CB8AC3E}">
        <p14:creationId xmlns:p14="http://schemas.microsoft.com/office/powerpoint/2010/main" val="1497461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B838579-8CF4-4B6E-BEE7-88ACA5289EAA}"/>
              </a:ext>
            </a:extLst>
          </p:cNvPr>
          <p:cNvPicPr>
            <a:picLocks noChangeAspect="1"/>
          </p:cNvPicPr>
          <p:nvPr/>
        </p:nvPicPr>
        <p:blipFill>
          <a:blip r:embed="rId3"/>
          <a:stretch>
            <a:fillRect/>
          </a:stretch>
        </p:blipFill>
        <p:spPr>
          <a:xfrm>
            <a:off x="2719136" y="-25868"/>
            <a:ext cx="6424863" cy="5169368"/>
          </a:xfrm>
          <a:prstGeom prst="rect">
            <a:avLst/>
          </a:prstGeom>
        </p:spPr>
      </p:pic>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16200000">
            <a:off x="-535809" y="1848129"/>
            <a:ext cx="3867213" cy="857250"/>
          </a:xfrm>
        </p:spPr>
        <p:txBody>
          <a:bodyPr>
            <a:noAutofit/>
          </a:bodyPr>
          <a:lstStyle/>
          <a:p>
            <a:pPr algn="ctr"/>
            <a:r>
              <a:rPr lang="en-US" sz="7200" dirty="0"/>
              <a:t>BREAK</a:t>
            </a:r>
          </a:p>
        </p:txBody>
      </p:sp>
    </p:spTree>
    <p:extLst>
      <p:ext uri="{BB962C8B-B14F-4D97-AF65-F5344CB8AC3E}">
        <p14:creationId xmlns:p14="http://schemas.microsoft.com/office/powerpoint/2010/main" val="978844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7" name="Content Placeholder 6">
            <a:extLst>
              <a:ext uri="{FF2B5EF4-FFF2-40B4-BE49-F238E27FC236}">
                <a16:creationId xmlns:a16="http://schemas.microsoft.com/office/drawing/2014/main" id="{D08ABEAE-BB0A-4D40-B60E-37247E297E78}"/>
              </a:ext>
            </a:extLst>
          </p:cNvPr>
          <p:cNvPicPr>
            <a:picLocks noGrp="1" noChangeAspect="1"/>
          </p:cNvPicPr>
          <p:nvPr>
            <p:ph idx="1"/>
          </p:nvPr>
        </p:nvPicPr>
        <p:blipFill>
          <a:blip r:embed="rId3"/>
          <a:stretch>
            <a:fillRect/>
          </a:stretch>
        </p:blipFill>
        <p:spPr>
          <a:xfrm>
            <a:off x="2645840" y="0"/>
            <a:ext cx="6498160" cy="4332107"/>
          </a:xfrm>
        </p:spPr>
      </p:pic>
    </p:spTree>
    <p:extLst>
      <p:ext uri="{BB962C8B-B14F-4D97-AF65-F5344CB8AC3E}">
        <p14:creationId xmlns:p14="http://schemas.microsoft.com/office/powerpoint/2010/main" val="4154156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4015" y="1588167"/>
            <a:ext cx="7906607" cy="2266415"/>
          </a:xfrm>
        </p:spPr>
        <p:txBody>
          <a:bodyPr/>
          <a:lstStyle/>
          <a:p>
            <a:pPr marL="0" indent="0">
              <a:buNone/>
            </a:pPr>
            <a:r>
              <a:rPr lang="en-US" b="1" dirty="0">
                <a:solidFill>
                  <a:schemeClr val="tx1"/>
                </a:solidFill>
              </a:rPr>
              <a:t>Enduring Encouragement</a:t>
            </a:r>
          </a:p>
          <a:p>
            <a:pPr marL="0" indent="0">
              <a:buNone/>
            </a:pPr>
            <a:r>
              <a:rPr lang="en-US" b="1" dirty="0">
                <a:solidFill>
                  <a:schemeClr val="tx1"/>
                </a:solidFill>
              </a:rPr>
              <a:t>Seeing Beyond Self-Focused Concerns</a:t>
            </a:r>
          </a:p>
          <a:p>
            <a:pPr marL="0" indent="0">
              <a:buNone/>
            </a:pPr>
            <a:r>
              <a:rPr lang="en-US" b="1" dirty="0">
                <a:solidFill>
                  <a:schemeClr val="tx1"/>
                </a:solidFill>
              </a:rPr>
              <a:t>Asking Right Questions </a:t>
            </a:r>
          </a:p>
          <a:p>
            <a:pPr marL="0" indent="0">
              <a:buNone/>
            </a:pPr>
            <a:r>
              <a:rPr lang="en-US" b="1" dirty="0">
                <a:solidFill>
                  <a:schemeClr val="tx1"/>
                </a:solidFill>
              </a:rPr>
              <a:t>Leading by Having the Mind of Christ</a:t>
            </a:r>
          </a:p>
          <a:p>
            <a:pPr marL="0" indent="0">
              <a:buNone/>
            </a:pPr>
            <a:endParaRPr lang="en-US" sz="2400" b="1" dirty="0">
              <a:solidFill>
                <a:schemeClr val="tx1"/>
              </a:solidFill>
            </a:endParaRPr>
          </a:p>
          <a:p>
            <a:pPr marL="0" indent="0">
              <a:buNone/>
            </a:pPr>
            <a:endParaRPr lang="en-US" sz="2400" b="1" dirty="0">
              <a:solidFill>
                <a:schemeClr val="tx1"/>
              </a:solidFill>
            </a:endParaRPr>
          </a:p>
        </p:txBody>
      </p:sp>
      <p:sp>
        <p:nvSpPr>
          <p:cNvPr id="5" name="Title 4">
            <a:extLst>
              <a:ext uri="{FF2B5EF4-FFF2-40B4-BE49-F238E27FC236}">
                <a16:creationId xmlns:a16="http://schemas.microsoft.com/office/drawing/2014/main" id="{FA54C276-0109-44D2-939B-DDE213FD2794}"/>
              </a:ext>
            </a:extLst>
          </p:cNvPr>
          <p:cNvSpPr>
            <a:spLocks noGrp="1"/>
          </p:cNvSpPr>
          <p:nvPr>
            <p:ph type="title"/>
          </p:nvPr>
        </p:nvSpPr>
        <p:spPr>
          <a:xfrm>
            <a:off x="875393" y="206375"/>
            <a:ext cx="7317014" cy="857250"/>
          </a:xfrm>
        </p:spPr>
        <p:txBody>
          <a:bodyPr/>
          <a:lstStyle/>
          <a:p>
            <a:r>
              <a:rPr lang="en-US" sz="4000" b="1" dirty="0">
                <a:solidFill>
                  <a:schemeClr val="accent5">
                    <a:lumMod val="50000"/>
                  </a:schemeClr>
                </a:solidFill>
              </a:rPr>
              <a:t>Practices That Empower Christian Transformational Leadership</a:t>
            </a:r>
          </a:p>
        </p:txBody>
      </p:sp>
    </p:spTree>
    <p:extLst>
      <p:ext uri="{BB962C8B-B14F-4D97-AF65-F5344CB8AC3E}">
        <p14:creationId xmlns:p14="http://schemas.microsoft.com/office/powerpoint/2010/main" val="3515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979" y="124668"/>
            <a:ext cx="8247094" cy="2773877"/>
          </a:xfrm>
        </p:spPr>
        <p:txBody>
          <a:bodyPr/>
          <a:lstStyle/>
          <a:p>
            <a:r>
              <a:rPr lang="en-US" sz="2800" b="0" dirty="0">
                <a:solidFill>
                  <a:schemeClr val="tx1"/>
                </a:solidFill>
                <a:latin typeface="+mn-lt"/>
              </a:rPr>
              <a:t>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a:t>
            </a:r>
            <a:br>
              <a:rPr lang="en-US" sz="2800" b="0" dirty="0">
                <a:solidFill>
                  <a:schemeClr val="tx1"/>
                </a:solidFill>
                <a:latin typeface="+mn-lt"/>
              </a:rPr>
            </a:br>
            <a:r>
              <a:rPr lang="en-US" sz="2800" b="0" dirty="0">
                <a:solidFill>
                  <a:schemeClr val="tx1"/>
                </a:solidFill>
                <a:latin typeface="+mn-lt"/>
              </a:rPr>
              <a:t>of Christ, your redeemer and hope, we pray. </a:t>
            </a:r>
            <a:br>
              <a:rPr lang="en-US" sz="2800" b="0" dirty="0">
                <a:solidFill>
                  <a:schemeClr val="tx1"/>
                </a:solidFill>
                <a:latin typeface="+mn-lt"/>
              </a:rPr>
            </a:br>
            <a:r>
              <a:rPr lang="en-US" sz="2800" b="0" dirty="0">
                <a:solidFill>
                  <a:schemeClr val="tx1"/>
                </a:solidFill>
                <a:latin typeface="+mn-lt"/>
              </a:rPr>
              <a:t>Amen. </a:t>
            </a:r>
            <a:br>
              <a:rPr lang="en-US" sz="2800" b="0" dirty="0">
                <a:solidFill>
                  <a:schemeClr val="tx1"/>
                </a:solidFill>
                <a:latin typeface="+mn-lt"/>
              </a:rPr>
            </a:br>
            <a:endParaRPr lang="en-US" sz="2800" b="0" dirty="0">
              <a:solidFill>
                <a:schemeClr val="tx1"/>
              </a:solidFill>
              <a:latin typeface="+mn-lt"/>
            </a:endParaRPr>
          </a:p>
        </p:txBody>
      </p:sp>
    </p:spTree>
    <p:extLst>
      <p:ext uri="{BB962C8B-B14F-4D97-AF65-F5344CB8AC3E}">
        <p14:creationId xmlns:p14="http://schemas.microsoft.com/office/powerpoint/2010/main" val="3766198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4876" y="393092"/>
            <a:ext cx="4875209" cy="857250"/>
          </a:xfrm>
        </p:spPr>
        <p:txBody>
          <a:bodyPr>
            <a:noAutofit/>
          </a:bodyPr>
          <a:lstStyle/>
          <a:p>
            <a:pPr algn="l"/>
            <a:r>
              <a:rPr lang="en-US" sz="4800" b="1" dirty="0">
                <a:solidFill>
                  <a:schemeClr val="accent5">
                    <a:lumMod val="75000"/>
                  </a:schemeClr>
                </a:solidFill>
                <a:latin typeface="Arial" panose="020B0604020202020204" pitchFamily="34" charset="0"/>
                <a:cs typeface="Arial" panose="020B0604020202020204" pitchFamily="34" charset="0"/>
              </a:rPr>
              <a:t>2: The Ministry of Christian Transformational Leaders</a:t>
            </a:r>
          </a:p>
        </p:txBody>
      </p:sp>
      <p:pic>
        <p:nvPicPr>
          <p:cNvPr id="8" name="Picture 7">
            <a:extLst>
              <a:ext uri="{FF2B5EF4-FFF2-40B4-BE49-F238E27FC236}">
                <a16:creationId xmlns:a16="http://schemas.microsoft.com/office/drawing/2014/main" id="{0CD40B33-C0A5-4734-A31B-6D0DCEDF1E9B}"/>
              </a:ext>
            </a:extLst>
          </p:cNvPr>
          <p:cNvPicPr>
            <a:picLocks noChangeAspect="1"/>
          </p:cNvPicPr>
          <p:nvPr/>
        </p:nvPicPr>
        <p:blipFill>
          <a:blip r:embed="rId3"/>
          <a:stretch>
            <a:fillRect/>
          </a:stretch>
        </p:blipFill>
        <p:spPr>
          <a:xfrm>
            <a:off x="5520490" y="233289"/>
            <a:ext cx="2511770" cy="2511770"/>
          </a:xfrm>
          <a:prstGeom prst="rect">
            <a:avLst/>
          </a:prstGeom>
        </p:spPr>
      </p:pic>
    </p:spTree>
    <p:extLst>
      <p:ext uri="{BB962C8B-B14F-4D97-AF65-F5344CB8AC3E}">
        <p14:creationId xmlns:p14="http://schemas.microsoft.com/office/powerpoint/2010/main" val="3353179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BF6895-C168-4D1B-AB93-A68055EE556B}"/>
              </a:ext>
            </a:extLst>
          </p:cNvPr>
          <p:cNvSpPr txBox="1"/>
          <p:nvPr/>
        </p:nvSpPr>
        <p:spPr>
          <a:xfrm>
            <a:off x="168152" y="240631"/>
            <a:ext cx="8975848" cy="3970318"/>
          </a:xfrm>
          <a:prstGeom prst="rect">
            <a:avLst/>
          </a:prstGeom>
          <a:noFill/>
        </p:spPr>
        <p:txBody>
          <a:bodyPr wrap="square" rtlCol="0">
            <a:spAutoFit/>
          </a:bodyPr>
          <a:lstStyle/>
          <a:p>
            <a:r>
              <a:rPr lang="en-US" sz="2800" dirty="0">
                <a:solidFill>
                  <a:schemeClr val="bg1"/>
                </a:solidFill>
              </a:rPr>
              <a:t>“One of the scribes came near and heard them disputing with one another, and seeing that he answered them well, he asked him, “Which commandment is the first of all?” Jesus answered, “The first is, ‘Hear, O Israel: the Lord our God, the Lord is one; you shall love the Lord your God with all your heart, and with all your soul, and with all your mind, and with all your strength.’ The second is this, ‘You shall love your neighbor as yourself.’ There is no other commandment greater than these.”—Mark 12:28-31</a:t>
            </a:r>
            <a:endParaRPr lang="en-US" sz="2800" dirty="0"/>
          </a:p>
        </p:txBody>
      </p:sp>
    </p:spTree>
    <p:extLst>
      <p:ext uri="{BB962C8B-B14F-4D97-AF65-F5344CB8AC3E}">
        <p14:creationId xmlns:p14="http://schemas.microsoft.com/office/powerpoint/2010/main" val="2836301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7" name="Content Placeholder 6">
            <a:extLst>
              <a:ext uri="{FF2B5EF4-FFF2-40B4-BE49-F238E27FC236}">
                <a16:creationId xmlns:a16="http://schemas.microsoft.com/office/drawing/2014/main" id="{D08ABEAE-BB0A-4D40-B60E-37247E297E78}"/>
              </a:ext>
            </a:extLst>
          </p:cNvPr>
          <p:cNvPicPr>
            <a:picLocks noGrp="1" noChangeAspect="1"/>
          </p:cNvPicPr>
          <p:nvPr>
            <p:ph idx="1"/>
          </p:nvPr>
        </p:nvPicPr>
        <p:blipFill>
          <a:blip r:embed="rId3"/>
          <a:stretch>
            <a:fillRect/>
          </a:stretch>
        </p:blipFill>
        <p:spPr>
          <a:xfrm>
            <a:off x="2645840" y="0"/>
            <a:ext cx="6498160" cy="4332107"/>
          </a:xfrm>
        </p:spPr>
      </p:pic>
      <p:sp>
        <p:nvSpPr>
          <p:cNvPr id="3" name="TextBox 2">
            <a:extLst>
              <a:ext uri="{FF2B5EF4-FFF2-40B4-BE49-F238E27FC236}">
                <a16:creationId xmlns:a16="http://schemas.microsoft.com/office/drawing/2014/main" id="{E87177F3-4EF6-41D8-8E9E-5ABBBD19FEA4}"/>
              </a:ext>
            </a:extLst>
          </p:cNvPr>
          <p:cNvSpPr txBox="1"/>
          <p:nvPr/>
        </p:nvSpPr>
        <p:spPr>
          <a:xfrm>
            <a:off x="2919470" y="4410278"/>
            <a:ext cx="6984694" cy="707886"/>
          </a:xfrm>
          <a:prstGeom prst="rect">
            <a:avLst/>
          </a:prstGeom>
          <a:noFill/>
        </p:spPr>
        <p:txBody>
          <a:bodyPr wrap="square" rtlCol="0">
            <a:spAutoFit/>
          </a:bodyPr>
          <a:lstStyle/>
          <a:p>
            <a:r>
              <a:rPr lang="en-US" sz="2000" dirty="0"/>
              <a:t>What qualities helped to define the ministry of Christian transformational leadership in this situation? </a:t>
            </a:r>
          </a:p>
        </p:txBody>
      </p:sp>
    </p:spTree>
    <p:extLst>
      <p:ext uri="{BB962C8B-B14F-4D97-AF65-F5344CB8AC3E}">
        <p14:creationId xmlns:p14="http://schemas.microsoft.com/office/powerpoint/2010/main" val="132972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CAEDC8-4F65-4452-B736-E934A834FE9D}"/>
              </a:ext>
            </a:extLst>
          </p:cNvPr>
          <p:cNvPicPr>
            <a:picLocks noChangeAspect="1"/>
          </p:cNvPicPr>
          <p:nvPr/>
        </p:nvPicPr>
        <p:blipFill>
          <a:blip r:embed="rId3"/>
          <a:stretch>
            <a:fillRect/>
          </a:stretch>
        </p:blipFill>
        <p:spPr>
          <a:xfrm>
            <a:off x="3922295" y="1"/>
            <a:ext cx="5221705" cy="5159474"/>
          </a:xfrm>
          <a:prstGeom prst="rect">
            <a:avLst/>
          </a:prstGeom>
        </p:spPr>
      </p:pic>
      <p:sp>
        <p:nvSpPr>
          <p:cNvPr id="9" name="TextBox 8">
            <a:extLst>
              <a:ext uri="{FF2B5EF4-FFF2-40B4-BE49-F238E27FC236}">
                <a16:creationId xmlns:a16="http://schemas.microsoft.com/office/drawing/2014/main" id="{5A83A1BE-4FC9-4FF8-92F9-CC759693A05A}"/>
              </a:ext>
            </a:extLst>
          </p:cNvPr>
          <p:cNvSpPr txBox="1"/>
          <p:nvPr/>
        </p:nvSpPr>
        <p:spPr>
          <a:xfrm>
            <a:off x="246279" y="144378"/>
            <a:ext cx="7543283" cy="2862322"/>
          </a:xfrm>
          <a:prstGeom prst="rect">
            <a:avLst/>
          </a:prstGeom>
          <a:noFill/>
        </p:spPr>
        <p:txBody>
          <a:bodyPr wrap="none" rtlCol="0">
            <a:spAutoFit/>
          </a:bodyPr>
          <a:lstStyle/>
          <a:p>
            <a:r>
              <a:rPr lang="en-US" sz="3600" b="1" dirty="0">
                <a:solidFill>
                  <a:schemeClr val="accent5">
                    <a:lumMod val="75000"/>
                  </a:schemeClr>
                </a:solidFill>
              </a:rPr>
              <a:t>FAITHFUL REMEMBERING</a:t>
            </a:r>
          </a:p>
          <a:p>
            <a:r>
              <a:rPr lang="en-US" sz="2400" b="1" dirty="0"/>
              <a:t>Connecting with the biblical story of God remembering us</a:t>
            </a:r>
          </a:p>
          <a:p>
            <a:r>
              <a:rPr lang="en-US" sz="3600" b="1" dirty="0">
                <a:solidFill>
                  <a:schemeClr val="accent5">
                    <a:lumMod val="75000"/>
                  </a:schemeClr>
                </a:solidFill>
              </a:rPr>
              <a:t>FAITHFUL EQUIPPING</a:t>
            </a:r>
          </a:p>
          <a:p>
            <a:r>
              <a:rPr lang="en-US" sz="2400" b="1" dirty="0"/>
              <a:t>Aligning with Jesus’ call to discipleship</a:t>
            </a:r>
          </a:p>
          <a:p>
            <a:r>
              <a:rPr lang="en-US" sz="3600" b="1" dirty="0">
                <a:solidFill>
                  <a:schemeClr val="accent5">
                    <a:lumMod val="75000"/>
                  </a:schemeClr>
                </a:solidFill>
              </a:rPr>
              <a:t>FAITHFUL ENCOURAGING</a:t>
            </a:r>
          </a:p>
          <a:p>
            <a:r>
              <a:rPr lang="en-US" sz="2400" b="1" dirty="0"/>
              <a:t>Nurturing life in the power of the Holy Spirit</a:t>
            </a:r>
          </a:p>
        </p:txBody>
      </p:sp>
    </p:spTree>
    <p:extLst>
      <p:ext uri="{BB962C8B-B14F-4D97-AF65-F5344CB8AC3E}">
        <p14:creationId xmlns:p14="http://schemas.microsoft.com/office/powerpoint/2010/main" val="214784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83A1BE-4FC9-4FF8-92F9-CC759693A05A}"/>
              </a:ext>
            </a:extLst>
          </p:cNvPr>
          <p:cNvSpPr txBox="1"/>
          <p:nvPr/>
        </p:nvSpPr>
        <p:spPr>
          <a:xfrm>
            <a:off x="246280" y="144378"/>
            <a:ext cx="7586277" cy="4339650"/>
          </a:xfrm>
          <a:prstGeom prst="rect">
            <a:avLst/>
          </a:prstGeom>
          <a:noFill/>
        </p:spPr>
        <p:txBody>
          <a:bodyPr wrap="square" rtlCol="0">
            <a:spAutoFit/>
          </a:bodyPr>
          <a:lstStyle/>
          <a:p>
            <a:r>
              <a:rPr lang="en-US" sz="3600" b="1" dirty="0">
                <a:solidFill>
                  <a:schemeClr val="accent5">
                    <a:lumMod val="75000"/>
                  </a:schemeClr>
                </a:solidFill>
              </a:rPr>
              <a:t>FAITHFUL REMEMBERING</a:t>
            </a:r>
          </a:p>
          <a:p>
            <a:r>
              <a:rPr lang="en-US" sz="2400" b="1" dirty="0"/>
              <a:t>Connecting with the biblical story of God remembering us</a:t>
            </a:r>
          </a:p>
          <a:p>
            <a:endParaRPr lang="en-US" sz="1200" b="1" dirty="0">
              <a:solidFill>
                <a:schemeClr val="accent5">
                  <a:lumMod val="75000"/>
                </a:schemeClr>
              </a:solidFill>
            </a:endParaRPr>
          </a:p>
          <a:p>
            <a:r>
              <a:rPr lang="en-US" sz="2800" dirty="0"/>
              <a:t>Why is it important for Christian transformational leaders to first faithfully remember? As a church leader, what are ways you are practicing the discipline of faithful remembering? Can you identify areas of your congregation’s mission that reflect faithful remembering?</a:t>
            </a:r>
          </a:p>
          <a:p>
            <a:endParaRPr lang="en-US" sz="3600" b="1" dirty="0">
              <a:solidFill>
                <a:schemeClr val="accent5">
                  <a:lumMod val="75000"/>
                </a:schemeClr>
              </a:solidFill>
            </a:endParaRPr>
          </a:p>
        </p:txBody>
      </p:sp>
    </p:spTree>
    <p:extLst>
      <p:ext uri="{BB962C8B-B14F-4D97-AF65-F5344CB8AC3E}">
        <p14:creationId xmlns:p14="http://schemas.microsoft.com/office/powerpoint/2010/main" val="1304788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83A1BE-4FC9-4FF8-92F9-CC759693A05A}"/>
              </a:ext>
            </a:extLst>
          </p:cNvPr>
          <p:cNvSpPr txBox="1"/>
          <p:nvPr/>
        </p:nvSpPr>
        <p:spPr>
          <a:xfrm>
            <a:off x="246280" y="144378"/>
            <a:ext cx="7586277" cy="4339650"/>
          </a:xfrm>
          <a:prstGeom prst="rect">
            <a:avLst/>
          </a:prstGeom>
          <a:noFill/>
        </p:spPr>
        <p:txBody>
          <a:bodyPr wrap="square" rtlCol="0">
            <a:spAutoFit/>
          </a:bodyPr>
          <a:lstStyle/>
          <a:p>
            <a:r>
              <a:rPr lang="en-US" sz="3600" b="1" dirty="0">
                <a:solidFill>
                  <a:schemeClr val="accent5">
                    <a:lumMod val="75000"/>
                  </a:schemeClr>
                </a:solidFill>
              </a:rPr>
              <a:t>FAITHFUL EQUIPPING</a:t>
            </a:r>
          </a:p>
          <a:p>
            <a:r>
              <a:rPr lang="en-US" sz="2400" b="1" dirty="0"/>
              <a:t>Aligning with Jesus’ call to discipleship</a:t>
            </a:r>
          </a:p>
          <a:p>
            <a:endParaRPr lang="en-US" sz="1200" b="1" dirty="0">
              <a:solidFill>
                <a:schemeClr val="accent5">
                  <a:lumMod val="75000"/>
                </a:schemeClr>
              </a:solidFill>
            </a:endParaRPr>
          </a:p>
          <a:p>
            <a:r>
              <a:rPr lang="en-US" sz="2800" dirty="0"/>
              <a:t>In what ways does your leadership reflect a commitment to faithful equipping? How is your leadership connected and aligned with the Great Commandment of loving God and neighbor? How have the means of grace influenced your faith journey? </a:t>
            </a:r>
          </a:p>
          <a:p>
            <a:endParaRPr lang="en-US" sz="3600" b="1" dirty="0">
              <a:solidFill>
                <a:schemeClr val="accent5">
                  <a:lumMod val="75000"/>
                </a:schemeClr>
              </a:solidFill>
            </a:endParaRPr>
          </a:p>
        </p:txBody>
      </p:sp>
    </p:spTree>
    <p:extLst>
      <p:ext uri="{BB962C8B-B14F-4D97-AF65-F5344CB8AC3E}">
        <p14:creationId xmlns:p14="http://schemas.microsoft.com/office/powerpoint/2010/main" val="406008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83A1BE-4FC9-4FF8-92F9-CC759693A05A}"/>
              </a:ext>
            </a:extLst>
          </p:cNvPr>
          <p:cNvSpPr txBox="1"/>
          <p:nvPr/>
        </p:nvSpPr>
        <p:spPr>
          <a:xfrm>
            <a:off x="246280" y="144378"/>
            <a:ext cx="7586277" cy="3908762"/>
          </a:xfrm>
          <a:prstGeom prst="rect">
            <a:avLst/>
          </a:prstGeom>
          <a:noFill/>
        </p:spPr>
        <p:txBody>
          <a:bodyPr wrap="square" rtlCol="0">
            <a:spAutoFit/>
          </a:bodyPr>
          <a:lstStyle/>
          <a:p>
            <a:r>
              <a:rPr lang="en-US" sz="3600" b="1" dirty="0">
                <a:solidFill>
                  <a:schemeClr val="accent5">
                    <a:lumMod val="75000"/>
                  </a:schemeClr>
                </a:solidFill>
              </a:rPr>
              <a:t>FAITHFUL ENCOURAGING</a:t>
            </a:r>
          </a:p>
          <a:p>
            <a:r>
              <a:rPr lang="en-US" sz="2400" b="1" dirty="0"/>
              <a:t>Nurturing life in the power of the Holy Spirit</a:t>
            </a:r>
          </a:p>
          <a:p>
            <a:endParaRPr lang="en-US" sz="1200" b="1" dirty="0">
              <a:solidFill>
                <a:schemeClr val="accent5">
                  <a:lumMod val="75000"/>
                </a:schemeClr>
              </a:solidFill>
            </a:endParaRPr>
          </a:p>
          <a:p>
            <a:r>
              <a:rPr lang="en-US" sz="2800" dirty="0"/>
              <a:t>How does your leadership demonstrate faithful encouraging? What are some specific ways you can expand your efforts to be a faithful encourager? Why is the Holy Spirit necessary for Christian transformation?</a:t>
            </a:r>
          </a:p>
          <a:p>
            <a:endParaRPr lang="en-US" sz="3600" b="1" dirty="0">
              <a:solidFill>
                <a:schemeClr val="accent5">
                  <a:lumMod val="75000"/>
                </a:schemeClr>
              </a:solidFill>
            </a:endParaRPr>
          </a:p>
        </p:txBody>
      </p:sp>
    </p:spTree>
    <p:extLst>
      <p:ext uri="{BB962C8B-B14F-4D97-AF65-F5344CB8AC3E}">
        <p14:creationId xmlns:p14="http://schemas.microsoft.com/office/powerpoint/2010/main" val="1839981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B838579-8CF4-4B6E-BEE7-88ACA5289EAA}"/>
              </a:ext>
            </a:extLst>
          </p:cNvPr>
          <p:cNvPicPr>
            <a:picLocks noChangeAspect="1"/>
          </p:cNvPicPr>
          <p:nvPr/>
        </p:nvPicPr>
        <p:blipFill>
          <a:blip r:embed="rId3"/>
          <a:stretch>
            <a:fillRect/>
          </a:stretch>
        </p:blipFill>
        <p:spPr>
          <a:xfrm>
            <a:off x="2719136" y="-25868"/>
            <a:ext cx="6424863" cy="5169368"/>
          </a:xfrm>
          <a:prstGeom prst="rect">
            <a:avLst/>
          </a:prstGeom>
        </p:spPr>
      </p:pic>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16200000">
            <a:off x="-535809" y="1848129"/>
            <a:ext cx="3867213" cy="857250"/>
          </a:xfrm>
        </p:spPr>
        <p:txBody>
          <a:bodyPr>
            <a:noAutofit/>
          </a:bodyPr>
          <a:lstStyle/>
          <a:p>
            <a:pPr algn="ctr"/>
            <a:r>
              <a:rPr lang="en-US" sz="7200" dirty="0"/>
              <a:t>BREAK</a:t>
            </a:r>
          </a:p>
        </p:txBody>
      </p:sp>
    </p:spTree>
    <p:extLst>
      <p:ext uri="{BB962C8B-B14F-4D97-AF65-F5344CB8AC3E}">
        <p14:creationId xmlns:p14="http://schemas.microsoft.com/office/powerpoint/2010/main" val="3452960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7" name="Content Placeholder 6">
            <a:extLst>
              <a:ext uri="{FF2B5EF4-FFF2-40B4-BE49-F238E27FC236}">
                <a16:creationId xmlns:a16="http://schemas.microsoft.com/office/drawing/2014/main" id="{D08ABEAE-BB0A-4D40-B60E-37247E297E78}"/>
              </a:ext>
            </a:extLst>
          </p:cNvPr>
          <p:cNvPicPr>
            <a:picLocks noGrp="1" noChangeAspect="1"/>
          </p:cNvPicPr>
          <p:nvPr>
            <p:ph idx="1"/>
          </p:nvPr>
        </p:nvPicPr>
        <p:blipFill>
          <a:blip r:embed="rId3"/>
          <a:stretch>
            <a:fillRect/>
          </a:stretch>
        </p:blipFill>
        <p:spPr>
          <a:xfrm>
            <a:off x="2645840" y="0"/>
            <a:ext cx="6498160" cy="4332107"/>
          </a:xfrm>
        </p:spPr>
      </p:pic>
      <p:sp>
        <p:nvSpPr>
          <p:cNvPr id="3" name="TextBox 2">
            <a:extLst>
              <a:ext uri="{FF2B5EF4-FFF2-40B4-BE49-F238E27FC236}">
                <a16:creationId xmlns:a16="http://schemas.microsoft.com/office/drawing/2014/main" id="{1EF3944D-9E52-4B25-83A4-E38BF6FAB154}"/>
              </a:ext>
            </a:extLst>
          </p:cNvPr>
          <p:cNvSpPr txBox="1"/>
          <p:nvPr/>
        </p:nvSpPr>
        <p:spPr>
          <a:xfrm>
            <a:off x="2645840" y="4363246"/>
            <a:ext cx="6626714" cy="707886"/>
          </a:xfrm>
          <a:prstGeom prst="rect">
            <a:avLst/>
          </a:prstGeom>
          <a:noFill/>
        </p:spPr>
        <p:txBody>
          <a:bodyPr wrap="square" rtlCol="0">
            <a:spAutoFit/>
          </a:bodyPr>
          <a:lstStyle/>
          <a:p>
            <a:r>
              <a:rPr lang="en-US" sz="2000" dirty="0"/>
              <a:t>How do the directives of Eph. 4:15-16 provide the foundation for ministry as Christian transformational leaders?</a:t>
            </a:r>
          </a:p>
        </p:txBody>
      </p:sp>
    </p:spTree>
    <p:extLst>
      <p:ext uri="{BB962C8B-B14F-4D97-AF65-F5344CB8AC3E}">
        <p14:creationId xmlns:p14="http://schemas.microsoft.com/office/powerpoint/2010/main" val="1331578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bwMode="auto">
          <a:xfrm>
            <a:off x="512056" y="907076"/>
            <a:ext cx="3605713" cy="3169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68275" indent="-168275" algn="l" rtl="0" eaLnBrk="1" fontAlgn="base" hangingPunct="1">
              <a:spcBef>
                <a:spcPct val="50000"/>
              </a:spcBef>
              <a:spcAft>
                <a:spcPct val="0"/>
              </a:spcAft>
              <a:buChar char="•"/>
              <a:defRPr sz="2800">
                <a:solidFill>
                  <a:schemeClr val="tx1"/>
                </a:solidFill>
                <a:latin typeface="+mn-lt"/>
                <a:ea typeface="+mn-ea"/>
                <a:cs typeface="+mn-cs"/>
              </a:defRPr>
            </a:lvl1pPr>
            <a:lvl2pPr marL="627063" indent="-169863" algn="l" rtl="0" eaLnBrk="1" fontAlgn="base" hangingPunct="1">
              <a:spcBef>
                <a:spcPct val="50000"/>
              </a:spcBef>
              <a:spcAft>
                <a:spcPct val="0"/>
              </a:spcAft>
              <a:buFont typeface="Wingdings" charset="0"/>
              <a:buChar char="§"/>
              <a:defRPr sz="2400">
                <a:solidFill>
                  <a:schemeClr val="tx1"/>
                </a:solidFill>
                <a:latin typeface="+mn-lt"/>
                <a:ea typeface="+mn-ea"/>
              </a:defRPr>
            </a:lvl2pPr>
            <a:lvl3pPr marL="973138" indent="-115888" algn="l" rtl="0" eaLnBrk="1" fontAlgn="base" hangingPunct="1">
              <a:spcBef>
                <a:spcPct val="50000"/>
              </a:spcBef>
              <a:spcAft>
                <a:spcPct val="0"/>
              </a:spcAft>
              <a:buChar char="•"/>
              <a:defRPr sz="2000">
                <a:solidFill>
                  <a:schemeClr val="tx1"/>
                </a:solidFill>
                <a:latin typeface="+mn-lt"/>
                <a:ea typeface="+mn-ea"/>
              </a:defRPr>
            </a:lvl3pPr>
            <a:lvl4pPr marL="1430338" indent="-230188" algn="l" rtl="0" eaLnBrk="1" fontAlgn="base" hangingPunct="1">
              <a:spcBef>
                <a:spcPct val="50000"/>
              </a:spcBef>
              <a:spcAft>
                <a:spcPct val="0"/>
              </a:spcAft>
              <a:buChar char="–"/>
              <a:defRPr sz="1800">
                <a:solidFill>
                  <a:schemeClr val="tx1"/>
                </a:solidFill>
                <a:latin typeface="+mn-lt"/>
                <a:ea typeface="+mn-ea"/>
              </a:defRPr>
            </a:lvl4pPr>
            <a:lvl5pPr marL="1773238" indent="-228600" algn="l" rtl="0" eaLnBrk="1" fontAlgn="base" hangingPunct="1">
              <a:spcBef>
                <a:spcPct val="50000"/>
              </a:spcBef>
              <a:spcAft>
                <a:spcPct val="0"/>
              </a:spcAft>
              <a:buChar char="»"/>
              <a:defRPr sz="1800">
                <a:solidFill>
                  <a:schemeClr val="tx1"/>
                </a:solidFill>
                <a:latin typeface="+mn-lt"/>
                <a:ea typeface="+mn-ea"/>
              </a:defRPr>
            </a:lvl5pPr>
            <a:lvl6pPr marL="2230438" indent="-228600" algn="l" rtl="0" eaLnBrk="1" fontAlgn="base" hangingPunct="1">
              <a:spcBef>
                <a:spcPct val="50000"/>
              </a:spcBef>
              <a:spcAft>
                <a:spcPct val="0"/>
              </a:spcAft>
              <a:buChar char="»"/>
              <a:defRPr sz="1800">
                <a:solidFill>
                  <a:srgbClr val="565354"/>
                </a:solidFill>
                <a:latin typeface="+mn-lt"/>
                <a:ea typeface="+mn-ea"/>
              </a:defRPr>
            </a:lvl6pPr>
            <a:lvl7pPr marL="2687638" indent="-228600" algn="l" rtl="0" eaLnBrk="1" fontAlgn="base" hangingPunct="1">
              <a:spcBef>
                <a:spcPct val="50000"/>
              </a:spcBef>
              <a:spcAft>
                <a:spcPct val="0"/>
              </a:spcAft>
              <a:buChar char="»"/>
              <a:defRPr sz="1800">
                <a:solidFill>
                  <a:srgbClr val="565354"/>
                </a:solidFill>
                <a:latin typeface="+mn-lt"/>
                <a:ea typeface="+mn-ea"/>
              </a:defRPr>
            </a:lvl7pPr>
            <a:lvl8pPr marL="3144838" indent="-228600" algn="l" rtl="0" eaLnBrk="1" fontAlgn="base" hangingPunct="1">
              <a:spcBef>
                <a:spcPct val="50000"/>
              </a:spcBef>
              <a:spcAft>
                <a:spcPct val="0"/>
              </a:spcAft>
              <a:buChar char="»"/>
              <a:defRPr sz="1800">
                <a:solidFill>
                  <a:srgbClr val="565354"/>
                </a:solidFill>
                <a:latin typeface="+mn-lt"/>
                <a:ea typeface="+mn-ea"/>
              </a:defRPr>
            </a:lvl8pPr>
            <a:lvl9pPr marL="3602038" indent="-228600" algn="l" rtl="0" eaLnBrk="1" fontAlgn="base" hangingPunct="1">
              <a:spcBef>
                <a:spcPct val="50000"/>
              </a:spcBef>
              <a:spcAft>
                <a:spcPct val="0"/>
              </a:spcAft>
              <a:buChar char="»"/>
              <a:defRPr sz="1800">
                <a:solidFill>
                  <a:srgbClr val="565354"/>
                </a:solidFill>
                <a:latin typeface="+mn-lt"/>
                <a:ea typeface="+mn-ea"/>
              </a:defRPr>
            </a:lvl9pPr>
          </a:lstStyle>
          <a:p>
            <a:pPr marL="0" indent="0" defTabSz="342900">
              <a:spcBef>
                <a:spcPts val="450"/>
              </a:spcBef>
              <a:buNone/>
              <a:defRPr/>
            </a:pPr>
            <a:r>
              <a:rPr lang="en-US" sz="2400" b="1" u="sng" kern="0" dirty="0">
                <a:solidFill>
                  <a:srgbClr val="000000"/>
                </a:solidFill>
                <a:latin typeface="Calibri"/>
              </a:rPr>
              <a:t>Works of Piety</a:t>
            </a:r>
          </a:p>
          <a:p>
            <a:pPr marL="258366" indent="-258366" defTabSz="342900">
              <a:spcBef>
                <a:spcPts val="450"/>
              </a:spcBef>
              <a:buSzPct val="85000"/>
              <a:buFont typeface="Arial" pitchFamily="34" charset="0"/>
              <a:buChar char="•"/>
              <a:defRPr/>
            </a:pPr>
            <a:r>
              <a:rPr lang="en-US" sz="2400" b="1" kern="0" dirty="0">
                <a:solidFill>
                  <a:srgbClr val="000000"/>
                </a:solidFill>
                <a:latin typeface="Calibri"/>
              </a:rPr>
              <a:t>Reading, meditating, studying the Scriptures</a:t>
            </a:r>
          </a:p>
          <a:p>
            <a:pPr marL="258366" indent="-258366" defTabSz="342900">
              <a:spcBef>
                <a:spcPts val="450"/>
              </a:spcBef>
              <a:buSzPct val="85000"/>
              <a:buFont typeface="Arial" pitchFamily="34" charset="0"/>
              <a:buChar char="•"/>
              <a:defRPr/>
            </a:pPr>
            <a:r>
              <a:rPr lang="en-US" sz="2400" b="1" kern="0" dirty="0">
                <a:solidFill>
                  <a:srgbClr val="000000"/>
                </a:solidFill>
                <a:latin typeface="Calibri"/>
              </a:rPr>
              <a:t>Praying</a:t>
            </a:r>
          </a:p>
          <a:p>
            <a:pPr marL="258366" indent="-258366" defTabSz="342900">
              <a:spcBef>
                <a:spcPts val="450"/>
              </a:spcBef>
              <a:buSzPct val="85000"/>
              <a:buFont typeface="Arial" pitchFamily="34" charset="0"/>
              <a:buChar char="•"/>
              <a:defRPr/>
            </a:pPr>
            <a:r>
              <a:rPr lang="en-US" sz="2400" b="1" kern="0" dirty="0">
                <a:solidFill>
                  <a:srgbClr val="000000"/>
                </a:solidFill>
                <a:latin typeface="Calibri"/>
              </a:rPr>
              <a:t>Fasting</a:t>
            </a:r>
          </a:p>
          <a:p>
            <a:pPr marL="258366" indent="-258366" defTabSz="342900">
              <a:spcBef>
                <a:spcPts val="450"/>
              </a:spcBef>
              <a:buSzPct val="85000"/>
              <a:buFont typeface="Arial" pitchFamily="34" charset="0"/>
              <a:buChar char="•"/>
              <a:defRPr/>
            </a:pPr>
            <a:r>
              <a:rPr lang="en-US" sz="2400" b="1" kern="0" dirty="0">
                <a:solidFill>
                  <a:srgbClr val="000000"/>
                </a:solidFill>
                <a:latin typeface="Calibri"/>
              </a:rPr>
              <a:t>Attending worship</a:t>
            </a:r>
          </a:p>
          <a:p>
            <a:pPr marL="258366" indent="-258366" defTabSz="342900">
              <a:spcBef>
                <a:spcPts val="450"/>
              </a:spcBef>
              <a:buSzPct val="85000"/>
              <a:buFont typeface="Arial" pitchFamily="34" charset="0"/>
              <a:buChar char="•"/>
              <a:defRPr/>
            </a:pPr>
            <a:r>
              <a:rPr lang="en-US" sz="2400" b="1" kern="0" dirty="0">
                <a:solidFill>
                  <a:srgbClr val="000000"/>
                </a:solidFill>
                <a:latin typeface="Calibri"/>
              </a:rPr>
              <a:t>Living healthily</a:t>
            </a:r>
          </a:p>
          <a:p>
            <a:pPr marL="258366" indent="-258366" defTabSz="342900">
              <a:spcBef>
                <a:spcPts val="450"/>
              </a:spcBef>
              <a:buSzPct val="85000"/>
              <a:buFont typeface="Arial" pitchFamily="34" charset="0"/>
              <a:buChar char="•"/>
              <a:defRPr/>
            </a:pPr>
            <a:r>
              <a:rPr lang="en-US" sz="2400" b="1" kern="0" dirty="0">
                <a:solidFill>
                  <a:srgbClr val="000000"/>
                </a:solidFill>
                <a:latin typeface="Calibri"/>
              </a:rPr>
              <a:t>Sharing your faith with others</a:t>
            </a:r>
          </a:p>
        </p:txBody>
      </p:sp>
      <p:sp>
        <p:nvSpPr>
          <p:cNvPr id="5" name="TextBox 4"/>
          <p:cNvSpPr txBox="1"/>
          <p:nvPr/>
        </p:nvSpPr>
        <p:spPr>
          <a:xfrm>
            <a:off x="397363" y="193431"/>
            <a:ext cx="4419374" cy="461665"/>
          </a:xfrm>
          <a:prstGeom prst="rect">
            <a:avLst/>
          </a:prstGeom>
          <a:noFill/>
        </p:spPr>
        <p:txBody>
          <a:bodyPr wrap="square" rtlCol="0">
            <a:spAutoFit/>
          </a:bodyPr>
          <a:lstStyle/>
          <a:p>
            <a:pPr defTabSz="342900"/>
            <a:r>
              <a:rPr lang="en-US" sz="2400" b="1" kern="0" dirty="0">
                <a:solidFill>
                  <a:srgbClr val="C0504D">
                    <a:lumMod val="75000"/>
                  </a:srgbClr>
                </a:solidFill>
                <a:latin typeface="Calibri"/>
              </a:rPr>
              <a:t>The Wesleyan Means of Grace</a:t>
            </a:r>
          </a:p>
        </p:txBody>
      </p:sp>
      <p:pic>
        <p:nvPicPr>
          <p:cNvPr id="6" name="Picture 5">
            <a:extLst>
              <a:ext uri="{FF2B5EF4-FFF2-40B4-BE49-F238E27FC236}">
                <a16:creationId xmlns:a16="http://schemas.microsoft.com/office/drawing/2014/main" id="{3D7892E2-A327-4207-89DC-C33CBB082CC1}"/>
              </a:ext>
            </a:extLst>
          </p:cNvPr>
          <p:cNvPicPr>
            <a:picLocks noChangeAspect="1"/>
          </p:cNvPicPr>
          <p:nvPr/>
        </p:nvPicPr>
        <p:blipFill>
          <a:blip r:embed="rId3"/>
          <a:stretch>
            <a:fillRect/>
          </a:stretch>
        </p:blipFill>
        <p:spPr>
          <a:xfrm>
            <a:off x="4979055" y="412722"/>
            <a:ext cx="2766300" cy="3749365"/>
          </a:xfrm>
          <a:prstGeom prst="rect">
            <a:avLst/>
          </a:prstGeom>
        </p:spPr>
      </p:pic>
    </p:spTree>
    <p:extLst>
      <p:ext uri="{BB962C8B-B14F-4D97-AF65-F5344CB8AC3E}">
        <p14:creationId xmlns:p14="http://schemas.microsoft.com/office/powerpoint/2010/main" val="3166650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7363" y="193431"/>
            <a:ext cx="4419374" cy="461665"/>
          </a:xfrm>
          <a:prstGeom prst="rect">
            <a:avLst/>
          </a:prstGeom>
          <a:noFill/>
        </p:spPr>
        <p:txBody>
          <a:bodyPr wrap="square" rtlCol="0">
            <a:spAutoFit/>
          </a:bodyPr>
          <a:lstStyle/>
          <a:p>
            <a:pPr defTabSz="342900"/>
            <a:r>
              <a:rPr lang="en-US" sz="2400" b="1" kern="0" dirty="0">
                <a:solidFill>
                  <a:srgbClr val="C0504D">
                    <a:lumMod val="75000"/>
                  </a:srgbClr>
                </a:solidFill>
                <a:latin typeface="Calibri"/>
              </a:rPr>
              <a:t>The Wesleyan Means of Grace</a:t>
            </a:r>
          </a:p>
        </p:txBody>
      </p:sp>
      <p:sp>
        <p:nvSpPr>
          <p:cNvPr id="4" name="TextBox 3">
            <a:extLst>
              <a:ext uri="{FF2B5EF4-FFF2-40B4-BE49-F238E27FC236}">
                <a16:creationId xmlns:a16="http://schemas.microsoft.com/office/drawing/2014/main" id="{51AD0CAD-47BA-47A2-8C17-1661519F5880}"/>
              </a:ext>
            </a:extLst>
          </p:cNvPr>
          <p:cNvSpPr txBox="1"/>
          <p:nvPr/>
        </p:nvSpPr>
        <p:spPr>
          <a:xfrm>
            <a:off x="431314" y="915983"/>
            <a:ext cx="3294681" cy="3367589"/>
          </a:xfrm>
          <a:prstGeom prst="rect">
            <a:avLst/>
          </a:prstGeom>
          <a:noFill/>
        </p:spPr>
        <p:txBody>
          <a:bodyPr wrap="square" rtlCol="0">
            <a:spAutoFit/>
          </a:bodyPr>
          <a:lstStyle/>
          <a:p>
            <a:pPr defTabSz="342900">
              <a:spcBef>
                <a:spcPts val="450"/>
              </a:spcBef>
              <a:defRPr/>
            </a:pPr>
            <a:r>
              <a:rPr lang="en-US" sz="2400" b="1" u="sng" kern="0" dirty="0">
                <a:solidFill>
                  <a:srgbClr val="000000"/>
                </a:solidFill>
                <a:latin typeface="Calibri"/>
              </a:rPr>
              <a:t>Works of Mercy</a:t>
            </a:r>
          </a:p>
          <a:p>
            <a:pPr marL="342900" indent="-342900" defTabSz="342900">
              <a:spcBef>
                <a:spcPts val="450"/>
              </a:spcBef>
              <a:buFont typeface="Arial" panose="020B0604020202020204" pitchFamily="34" charset="0"/>
              <a:buChar char="•"/>
              <a:defRPr/>
            </a:pPr>
            <a:r>
              <a:rPr lang="en-US" sz="2400" b="1" kern="0" dirty="0">
                <a:solidFill>
                  <a:srgbClr val="000000"/>
                </a:solidFill>
                <a:latin typeface="Calibri"/>
              </a:rPr>
              <a:t>Doing good works</a:t>
            </a:r>
          </a:p>
          <a:p>
            <a:pPr marL="342900" indent="-342900" defTabSz="342900">
              <a:spcBef>
                <a:spcPts val="450"/>
              </a:spcBef>
              <a:buFont typeface="Arial" panose="020B0604020202020204" pitchFamily="34" charset="0"/>
              <a:buChar char="•"/>
              <a:defRPr/>
            </a:pPr>
            <a:r>
              <a:rPr lang="en-US" sz="2400" b="1" kern="0" dirty="0">
                <a:solidFill>
                  <a:srgbClr val="000000"/>
                </a:solidFill>
                <a:latin typeface="Calibri"/>
              </a:rPr>
              <a:t>Visiting the sick</a:t>
            </a:r>
          </a:p>
          <a:p>
            <a:pPr marL="342900" indent="-342900" defTabSz="342900">
              <a:spcBef>
                <a:spcPts val="450"/>
              </a:spcBef>
              <a:buFont typeface="Arial" panose="020B0604020202020204" pitchFamily="34" charset="0"/>
              <a:buChar char="•"/>
              <a:defRPr/>
            </a:pPr>
            <a:r>
              <a:rPr lang="en-US" sz="2400" b="1" kern="0" dirty="0">
                <a:solidFill>
                  <a:srgbClr val="000000"/>
                </a:solidFill>
                <a:latin typeface="Calibri"/>
              </a:rPr>
              <a:t>Visiting those in prison</a:t>
            </a:r>
          </a:p>
          <a:p>
            <a:pPr marL="342900" indent="-342900" defTabSz="342900">
              <a:spcBef>
                <a:spcPts val="450"/>
              </a:spcBef>
              <a:buFont typeface="Arial" panose="020B0604020202020204" pitchFamily="34" charset="0"/>
              <a:buChar char="•"/>
              <a:defRPr/>
            </a:pPr>
            <a:r>
              <a:rPr lang="en-US" sz="2400" b="1" kern="0" dirty="0">
                <a:solidFill>
                  <a:srgbClr val="000000"/>
                </a:solidFill>
                <a:latin typeface="Calibri"/>
              </a:rPr>
              <a:t>Feeding the hungry</a:t>
            </a:r>
          </a:p>
          <a:p>
            <a:pPr marL="342900" indent="-342900" defTabSz="342900">
              <a:spcBef>
                <a:spcPts val="450"/>
              </a:spcBef>
              <a:buFont typeface="Arial" panose="020B0604020202020204" pitchFamily="34" charset="0"/>
              <a:buChar char="•"/>
              <a:defRPr/>
            </a:pPr>
            <a:r>
              <a:rPr lang="en-US" sz="2400" b="1" kern="0" dirty="0">
                <a:solidFill>
                  <a:srgbClr val="000000"/>
                </a:solidFill>
                <a:latin typeface="Calibri"/>
              </a:rPr>
              <a:t>Giving generously to the needs of others</a:t>
            </a:r>
          </a:p>
        </p:txBody>
      </p:sp>
      <p:pic>
        <p:nvPicPr>
          <p:cNvPr id="2" name="Picture 1">
            <a:extLst>
              <a:ext uri="{FF2B5EF4-FFF2-40B4-BE49-F238E27FC236}">
                <a16:creationId xmlns:a16="http://schemas.microsoft.com/office/drawing/2014/main" id="{A2B98899-8977-4E0B-ACD4-E5F9809A18F0}"/>
              </a:ext>
            </a:extLst>
          </p:cNvPr>
          <p:cNvPicPr>
            <a:picLocks noChangeAspect="1"/>
          </p:cNvPicPr>
          <p:nvPr/>
        </p:nvPicPr>
        <p:blipFill>
          <a:blip r:embed="rId3"/>
          <a:stretch>
            <a:fillRect/>
          </a:stretch>
        </p:blipFill>
        <p:spPr>
          <a:xfrm>
            <a:off x="4881083" y="479064"/>
            <a:ext cx="2766300" cy="3749365"/>
          </a:xfrm>
          <a:prstGeom prst="rect">
            <a:avLst/>
          </a:prstGeom>
        </p:spPr>
      </p:pic>
    </p:spTree>
    <p:extLst>
      <p:ext uri="{BB962C8B-B14F-4D97-AF65-F5344CB8AC3E}">
        <p14:creationId xmlns:p14="http://schemas.microsoft.com/office/powerpoint/2010/main" val="2729373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5CD444F-9FCF-49D8-B597-5D2183911C43}"/>
              </a:ext>
            </a:extLst>
          </p:cNvPr>
          <p:cNvPicPr>
            <a:picLocks noChangeAspect="1"/>
          </p:cNvPicPr>
          <p:nvPr/>
        </p:nvPicPr>
        <p:blipFill>
          <a:blip r:embed="rId3"/>
          <a:stretch>
            <a:fillRect/>
          </a:stretch>
        </p:blipFill>
        <p:spPr>
          <a:xfrm>
            <a:off x="134470" y="181554"/>
            <a:ext cx="5124243" cy="3843599"/>
          </a:xfrm>
          <a:prstGeom prst="rect">
            <a:avLst/>
          </a:prstGeom>
        </p:spPr>
      </p:pic>
      <p:sp>
        <p:nvSpPr>
          <p:cNvPr id="12" name="TextBox 11">
            <a:extLst>
              <a:ext uri="{FF2B5EF4-FFF2-40B4-BE49-F238E27FC236}">
                <a16:creationId xmlns:a16="http://schemas.microsoft.com/office/drawing/2014/main" id="{5AFEE865-A342-4337-9E25-99A651ADD5B4}"/>
              </a:ext>
            </a:extLst>
          </p:cNvPr>
          <p:cNvSpPr txBox="1"/>
          <p:nvPr/>
        </p:nvSpPr>
        <p:spPr>
          <a:xfrm>
            <a:off x="5884355" y="181554"/>
            <a:ext cx="2540581" cy="1446550"/>
          </a:xfrm>
          <a:prstGeom prst="rect">
            <a:avLst/>
          </a:prstGeom>
          <a:noFill/>
        </p:spPr>
        <p:txBody>
          <a:bodyPr wrap="square" rtlCol="0">
            <a:spAutoFit/>
          </a:bodyPr>
          <a:lstStyle/>
          <a:p>
            <a:pPr algn="ctr"/>
            <a:r>
              <a:rPr lang="en-US" sz="4400" b="1" dirty="0">
                <a:solidFill>
                  <a:schemeClr val="accent5">
                    <a:lumMod val="75000"/>
                  </a:schemeClr>
                </a:solidFill>
              </a:rPr>
              <a:t>MEANS OF GRACE</a:t>
            </a:r>
          </a:p>
        </p:txBody>
      </p:sp>
      <p:pic>
        <p:nvPicPr>
          <p:cNvPr id="2" name="Picture 1">
            <a:extLst>
              <a:ext uri="{FF2B5EF4-FFF2-40B4-BE49-F238E27FC236}">
                <a16:creationId xmlns:a16="http://schemas.microsoft.com/office/drawing/2014/main" id="{8A6B3C42-6853-47CE-A8B9-13FB1826ED45}"/>
              </a:ext>
            </a:extLst>
          </p:cNvPr>
          <p:cNvPicPr>
            <a:picLocks noChangeAspect="1"/>
          </p:cNvPicPr>
          <p:nvPr/>
        </p:nvPicPr>
        <p:blipFill>
          <a:blip r:embed="rId4"/>
          <a:stretch>
            <a:fillRect/>
          </a:stretch>
        </p:blipFill>
        <p:spPr>
          <a:xfrm>
            <a:off x="6576333" y="1628104"/>
            <a:ext cx="1156624" cy="1156624"/>
          </a:xfrm>
          <a:prstGeom prst="rect">
            <a:avLst/>
          </a:prstGeom>
        </p:spPr>
      </p:pic>
    </p:spTree>
    <p:extLst>
      <p:ext uri="{BB962C8B-B14F-4D97-AF65-F5344CB8AC3E}">
        <p14:creationId xmlns:p14="http://schemas.microsoft.com/office/powerpoint/2010/main" val="30887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979" y="124668"/>
            <a:ext cx="8247094" cy="2773877"/>
          </a:xfrm>
        </p:spPr>
        <p:txBody>
          <a:bodyPr/>
          <a:lstStyle/>
          <a:p>
            <a:r>
              <a:rPr lang="en-US" sz="2800" b="0" dirty="0">
                <a:solidFill>
                  <a:schemeClr val="tx1"/>
                </a:solidFill>
                <a:latin typeface="+mn-lt"/>
              </a:rPr>
              <a:t>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a:t>
            </a:r>
            <a:br>
              <a:rPr lang="en-US" sz="2800" b="0" dirty="0">
                <a:solidFill>
                  <a:schemeClr val="tx1"/>
                </a:solidFill>
                <a:latin typeface="+mn-lt"/>
              </a:rPr>
            </a:br>
            <a:r>
              <a:rPr lang="en-US" sz="2800" b="0" dirty="0">
                <a:solidFill>
                  <a:schemeClr val="tx1"/>
                </a:solidFill>
                <a:latin typeface="+mn-lt"/>
              </a:rPr>
              <a:t>of Christ, your redeemer and hope, we pray. </a:t>
            </a:r>
            <a:br>
              <a:rPr lang="en-US" sz="2800" b="0" dirty="0">
                <a:solidFill>
                  <a:schemeClr val="tx1"/>
                </a:solidFill>
                <a:latin typeface="+mn-lt"/>
              </a:rPr>
            </a:br>
            <a:r>
              <a:rPr lang="en-US" sz="2800" b="0" dirty="0">
                <a:solidFill>
                  <a:schemeClr val="tx1"/>
                </a:solidFill>
                <a:latin typeface="+mn-lt"/>
              </a:rPr>
              <a:t>Amen. </a:t>
            </a:r>
            <a:br>
              <a:rPr lang="en-US" sz="2800" b="0" dirty="0">
                <a:solidFill>
                  <a:schemeClr val="tx1"/>
                </a:solidFill>
                <a:latin typeface="+mn-lt"/>
              </a:rPr>
            </a:br>
            <a:endParaRPr lang="en-US" sz="2800" b="0" dirty="0">
              <a:solidFill>
                <a:schemeClr val="tx1"/>
              </a:solidFill>
              <a:latin typeface="+mn-lt"/>
            </a:endParaRPr>
          </a:p>
        </p:txBody>
      </p:sp>
    </p:spTree>
    <p:extLst>
      <p:ext uri="{BB962C8B-B14F-4D97-AF65-F5344CB8AC3E}">
        <p14:creationId xmlns:p14="http://schemas.microsoft.com/office/powerpoint/2010/main" val="1986040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5087" y="619626"/>
            <a:ext cx="6104787" cy="857250"/>
          </a:xfrm>
        </p:spPr>
        <p:txBody>
          <a:bodyPr>
            <a:noAutofit/>
          </a:bodyPr>
          <a:lstStyle/>
          <a:p>
            <a:pPr algn="l"/>
            <a:r>
              <a:rPr lang="en-US" sz="4800" b="1" dirty="0">
                <a:solidFill>
                  <a:schemeClr val="accent5">
                    <a:lumMod val="75000"/>
                  </a:schemeClr>
                </a:solidFill>
                <a:latin typeface="Arial" panose="020B0604020202020204" pitchFamily="34" charset="0"/>
                <a:cs typeface="Arial" panose="020B0604020202020204" pitchFamily="34" charset="0"/>
              </a:rPr>
              <a:t>3: Defining Congregational Vitality</a:t>
            </a:r>
          </a:p>
        </p:txBody>
      </p:sp>
      <p:pic>
        <p:nvPicPr>
          <p:cNvPr id="8" name="Picture 7">
            <a:extLst>
              <a:ext uri="{FF2B5EF4-FFF2-40B4-BE49-F238E27FC236}">
                <a16:creationId xmlns:a16="http://schemas.microsoft.com/office/drawing/2014/main" id="{7A18A1C2-14E6-4D34-ACAC-D0968BC18C2D}"/>
              </a:ext>
            </a:extLst>
          </p:cNvPr>
          <p:cNvPicPr>
            <a:picLocks noChangeAspect="1"/>
          </p:cNvPicPr>
          <p:nvPr/>
        </p:nvPicPr>
        <p:blipFill>
          <a:blip r:embed="rId3"/>
          <a:stretch>
            <a:fillRect/>
          </a:stretch>
        </p:blipFill>
        <p:spPr>
          <a:xfrm>
            <a:off x="5553989" y="220991"/>
            <a:ext cx="2511770" cy="2511770"/>
          </a:xfrm>
          <a:prstGeom prst="rect">
            <a:avLst/>
          </a:prstGeom>
        </p:spPr>
      </p:pic>
    </p:spTree>
    <p:extLst>
      <p:ext uri="{BB962C8B-B14F-4D97-AF65-F5344CB8AC3E}">
        <p14:creationId xmlns:p14="http://schemas.microsoft.com/office/powerpoint/2010/main" val="2434555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32D96637-554C-41F0-8275-DD430439972D}"/>
              </a:ext>
            </a:extLst>
          </p:cNvPr>
          <p:cNvSpPr txBox="1">
            <a:spLocks noChangeArrowheads="1"/>
          </p:cNvSpPr>
          <p:nvPr/>
        </p:nvSpPr>
        <p:spPr bwMode="auto">
          <a:xfrm>
            <a:off x="-360949" y="23212"/>
            <a:ext cx="9504949" cy="2695074"/>
          </a:xfrm>
          <a:prstGeom prst="rect">
            <a:avLst/>
          </a:prstGeom>
          <a:noFill/>
          <a:ln>
            <a:noFill/>
          </a:ln>
          <a:extLst/>
        </p:spPr>
        <p:txBody>
          <a:bodyPr>
            <a:no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a:r>
              <a:rPr lang="en-US" altLang="en-US" sz="2800" b="1" kern="0" dirty="0">
                <a:solidFill>
                  <a:schemeClr val="bg1"/>
                </a:solidFill>
              </a:rPr>
              <a:t>“The mission of the Church is to make disciples of Jesus Christ. Local churches provide the most significant arena through which disciple-making occurs.” ¶120 (Pre-2008)</a:t>
            </a:r>
          </a:p>
          <a:p>
            <a:pPr lvl="1"/>
            <a:endParaRPr lang="en-US" altLang="en-US" sz="1200" b="1" kern="0" dirty="0">
              <a:solidFill>
                <a:schemeClr val="bg1"/>
              </a:solidFill>
            </a:endParaRPr>
          </a:p>
          <a:p>
            <a:pPr lvl="1"/>
            <a:r>
              <a:rPr lang="en-US" altLang="en-US" sz="2800" b="1" kern="0" dirty="0">
                <a:solidFill>
                  <a:schemeClr val="bg1"/>
                </a:solidFill>
              </a:rPr>
              <a:t>“The mission of the Church is to make disciples of Jesus Christ for the transformation of the world. Local churches provide the most significant arena through which disciple-making occurs.” ¶120 (2008)</a:t>
            </a:r>
          </a:p>
        </p:txBody>
      </p:sp>
    </p:spTree>
    <p:extLst>
      <p:ext uri="{BB962C8B-B14F-4D97-AF65-F5344CB8AC3E}">
        <p14:creationId xmlns:p14="http://schemas.microsoft.com/office/powerpoint/2010/main" val="1380758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0194" y="0"/>
            <a:ext cx="4670946" cy="953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44378" y="1087663"/>
            <a:ext cx="8602579" cy="3539430"/>
          </a:xfrm>
          <a:prstGeom prst="rect">
            <a:avLst/>
          </a:prstGeom>
          <a:noFill/>
        </p:spPr>
        <p:txBody>
          <a:bodyPr wrap="square" rtlCol="0">
            <a:spAutoFit/>
          </a:bodyPr>
          <a:lstStyle/>
          <a:p>
            <a:pPr marL="514350" indent="-514350" defTabSz="342900">
              <a:buAutoNum type="arabicPeriod"/>
            </a:pPr>
            <a:r>
              <a:rPr lang="en-US" sz="2800" dirty="0">
                <a:latin typeface="Calibri"/>
              </a:rPr>
              <a:t>Effective pastoral leadership, including inspirational preaching, mentoring laity, and effective management</a:t>
            </a:r>
          </a:p>
          <a:p>
            <a:pPr marL="514350" indent="-514350" defTabSz="342900">
              <a:buAutoNum type="arabicPeriod"/>
            </a:pPr>
            <a:r>
              <a:rPr lang="en-US" sz="2800" dirty="0">
                <a:latin typeface="Calibri"/>
              </a:rPr>
              <a:t>Multiple small groups and programs for children and youth</a:t>
            </a:r>
          </a:p>
          <a:p>
            <a:pPr marL="514350" indent="-514350" defTabSz="342900">
              <a:buAutoNum type="arabicPeriod"/>
            </a:pPr>
            <a:r>
              <a:rPr lang="en-US" sz="2800" dirty="0">
                <a:latin typeface="Calibri"/>
              </a:rPr>
              <a:t>A mix of traditional and contemporary </a:t>
            </a:r>
          </a:p>
          <a:p>
            <a:pPr defTabSz="342900"/>
            <a:r>
              <a:rPr lang="en-US" sz="2800" dirty="0">
                <a:latin typeface="Calibri"/>
              </a:rPr>
              <a:t>	  worship services</a:t>
            </a:r>
          </a:p>
          <a:p>
            <a:pPr marL="514350" indent="-514350" defTabSz="342900">
              <a:buAutoNum type="arabicPeriod" startAt="4"/>
            </a:pPr>
            <a:r>
              <a:rPr lang="en-US" sz="2800" dirty="0">
                <a:latin typeface="Calibri"/>
              </a:rPr>
              <a:t>A high percentage of spiritually engaged </a:t>
            </a:r>
          </a:p>
          <a:p>
            <a:pPr defTabSz="342900"/>
            <a:r>
              <a:rPr lang="en-US" sz="2800" dirty="0">
                <a:latin typeface="Calibri"/>
              </a:rPr>
              <a:t>      laity who assume leadership roles</a:t>
            </a:r>
          </a:p>
        </p:txBody>
      </p:sp>
    </p:spTree>
    <p:extLst>
      <p:ext uri="{BB962C8B-B14F-4D97-AF65-F5344CB8AC3E}">
        <p14:creationId xmlns:p14="http://schemas.microsoft.com/office/powerpoint/2010/main" val="3804948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7" name="Content Placeholder 6">
            <a:extLst>
              <a:ext uri="{FF2B5EF4-FFF2-40B4-BE49-F238E27FC236}">
                <a16:creationId xmlns:a16="http://schemas.microsoft.com/office/drawing/2014/main" id="{D08ABEAE-BB0A-4D40-B60E-37247E297E78}"/>
              </a:ext>
            </a:extLst>
          </p:cNvPr>
          <p:cNvPicPr>
            <a:picLocks noGrp="1" noChangeAspect="1"/>
          </p:cNvPicPr>
          <p:nvPr>
            <p:ph idx="1"/>
          </p:nvPr>
        </p:nvPicPr>
        <p:blipFill>
          <a:blip r:embed="rId3"/>
          <a:stretch>
            <a:fillRect/>
          </a:stretch>
        </p:blipFill>
        <p:spPr>
          <a:xfrm>
            <a:off x="2645840" y="0"/>
            <a:ext cx="6498160" cy="4332107"/>
          </a:xfrm>
        </p:spPr>
      </p:pic>
    </p:spTree>
    <p:extLst>
      <p:ext uri="{BB962C8B-B14F-4D97-AF65-F5344CB8AC3E}">
        <p14:creationId xmlns:p14="http://schemas.microsoft.com/office/powerpoint/2010/main" val="1514057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57CB057-B2B4-47D5-ACDF-18816E238FF0}"/>
              </a:ext>
            </a:extLst>
          </p:cNvPr>
          <p:cNvSpPr txBox="1"/>
          <p:nvPr/>
        </p:nvSpPr>
        <p:spPr>
          <a:xfrm>
            <a:off x="156410" y="155704"/>
            <a:ext cx="8133348" cy="3970318"/>
          </a:xfrm>
          <a:prstGeom prst="rect">
            <a:avLst/>
          </a:prstGeom>
          <a:noFill/>
        </p:spPr>
        <p:txBody>
          <a:bodyPr wrap="square" rtlCol="0">
            <a:spAutoFit/>
          </a:bodyPr>
          <a:lstStyle/>
          <a:p>
            <a:r>
              <a:rPr lang="en-US" sz="2800" dirty="0"/>
              <a:t>“Therefore, if there is any encouragement in Christ, any comfort in love, any sharing in the Spirit, any sympathy, complete my joy by thinking the same way, having the same love, being united, and agreeing with each other. Don’t do anything for selfish purposes, but with humility think of others as better than yourselves. Instead of each person watching out for their own good, watch out for what is better for others” Philippians 2:1-4 (CEB).</a:t>
            </a:r>
          </a:p>
        </p:txBody>
      </p:sp>
    </p:spTree>
    <p:extLst>
      <p:ext uri="{BB962C8B-B14F-4D97-AF65-F5344CB8AC3E}">
        <p14:creationId xmlns:p14="http://schemas.microsoft.com/office/powerpoint/2010/main" val="29697309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B838579-8CF4-4B6E-BEE7-88ACA5289EAA}"/>
              </a:ext>
            </a:extLst>
          </p:cNvPr>
          <p:cNvPicPr>
            <a:picLocks noChangeAspect="1"/>
          </p:cNvPicPr>
          <p:nvPr/>
        </p:nvPicPr>
        <p:blipFill>
          <a:blip r:embed="rId3"/>
          <a:stretch>
            <a:fillRect/>
          </a:stretch>
        </p:blipFill>
        <p:spPr>
          <a:xfrm>
            <a:off x="2719136" y="-25868"/>
            <a:ext cx="6424863" cy="5169368"/>
          </a:xfrm>
          <a:prstGeom prst="rect">
            <a:avLst/>
          </a:prstGeom>
        </p:spPr>
      </p:pic>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16200000">
            <a:off x="-535809" y="1848129"/>
            <a:ext cx="3867213" cy="857250"/>
          </a:xfrm>
        </p:spPr>
        <p:txBody>
          <a:bodyPr>
            <a:noAutofit/>
          </a:bodyPr>
          <a:lstStyle/>
          <a:p>
            <a:pPr algn="ctr"/>
            <a:r>
              <a:rPr lang="en-US" sz="7200" dirty="0"/>
              <a:t>BREAK</a:t>
            </a:r>
          </a:p>
        </p:txBody>
      </p:sp>
    </p:spTree>
    <p:extLst>
      <p:ext uri="{BB962C8B-B14F-4D97-AF65-F5344CB8AC3E}">
        <p14:creationId xmlns:p14="http://schemas.microsoft.com/office/powerpoint/2010/main" val="4086368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E1C5CCF-FD16-4184-BEC0-95D4E0E428FC}"/>
              </a:ext>
            </a:extLst>
          </p:cNvPr>
          <p:cNvSpPr txBox="1"/>
          <p:nvPr/>
        </p:nvSpPr>
        <p:spPr>
          <a:xfrm>
            <a:off x="28073" y="156410"/>
            <a:ext cx="9011653" cy="4093428"/>
          </a:xfrm>
          <a:prstGeom prst="rect">
            <a:avLst/>
          </a:prstGeom>
          <a:noFill/>
        </p:spPr>
        <p:txBody>
          <a:bodyPr wrap="square" rtlCol="0">
            <a:spAutoFit/>
          </a:bodyPr>
          <a:lstStyle/>
          <a:p>
            <a:r>
              <a:rPr lang="en-US" sz="2600" dirty="0">
                <a:solidFill>
                  <a:schemeClr val="bg1"/>
                </a:solidFill>
              </a:rPr>
              <a:t>“Adopt the attitude that was in Christ Jesus: Though he was in the form of God, he did not consider being equal with God something to exploit. But he emptied himself by taking the form of a slave and by becoming like human beings. When he found himself in the form of a human, he humbled himself by becoming obedient to the point of death, even death on a cross. Therefore, God highly honored him and gave him a name above all names, so that at the name of Jesus everyone in heaven, on earth, and under the earth might bow and every tongue confess that Jesus Christ is Lord, to the glory of God the Father.”—</a:t>
            </a:r>
            <a:r>
              <a:rPr lang="en-US" sz="2000" dirty="0">
                <a:solidFill>
                  <a:schemeClr val="bg1"/>
                </a:solidFill>
              </a:rPr>
              <a:t>Philippians 2:5-11 (CEB)</a:t>
            </a:r>
          </a:p>
        </p:txBody>
      </p:sp>
    </p:spTree>
    <p:extLst>
      <p:ext uri="{BB962C8B-B14F-4D97-AF65-F5344CB8AC3E}">
        <p14:creationId xmlns:p14="http://schemas.microsoft.com/office/powerpoint/2010/main" val="3543139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30645" y="1739584"/>
            <a:ext cx="4321445" cy="857250"/>
          </a:xfrm>
        </p:spPr>
        <p:txBody>
          <a:bodyPr/>
          <a:lstStyle/>
          <a:p>
            <a:pPr algn="ctr"/>
            <a:r>
              <a:rPr lang="en-US" dirty="0"/>
              <a:t>SMALL GROUPS</a:t>
            </a:r>
          </a:p>
        </p:txBody>
      </p:sp>
      <p:pic>
        <p:nvPicPr>
          <p:cNvPr id="6" name="Content Placeholder 5">
            <a:extLst>
              <a:ext uri="{FF2B5EF4-FFF2-40B4-BE49-F238E27FC236}">
                <a16:creationId xmlns:a16="http://schemas.microsoft.com/office/drawing/2014/main" id="{DA190327-DC19-4F98-A43C-3BF285977D86}"/>
              </a:ext>
            </a:extLst>
          </p:cNvPr>
          <p:cNvPicPr>
            <a:picLocks noGrp="1" noChangeAspect="1"/>
          </p:cNvPicPr>
          <p:nvPr>
            <p:ph idx="1"/>
          </p:nvPr>
        </p:nvPicPr>
        <p:blipFill>
          <a:blip r:embed="rId3"/>
          <a:stretch>
            <a:fillRect/>
          </a:stretch>
        </p:blipFill>
        <p:spPr>
          <a:xfrm>
            <a:off x="3190706" y="122841"/>
            <a:ext cx="2686388" cy="2045368"/>
          </a:xfrm>
        </p:spPr>
      </p:pic>
      <p:pic>
        <p:nvPicPr>
          <p:cNvPr id="8" name="Picture 7">
            <a:extLst>
              <a:ext uri="{FF2B5EF4-FFF2-40B4-BE49-F238E27FC236}">
                <a16:creationId xmlns:a16="http://schemas.microsoft.com/office/drawing/2014/main" id="{A5B722BA-BFDF-40A8-B94E-8BEDF6CEE1E1}"/>
              </a:ext>
            </a:extLst>
          </p:cNvPr>
          <p:cNvPicPr>
            <a:picLocks noChangeAspect="1"/>
          </p:cNvPicPr>
          <p:nvPr/>
        </p:nvPicPr>
        <p:blipFill>
          <a:blip r:embed="rId4"/>
          <a:stretch>
            <a:fillRect/>
          </a:stretch>
        </p:blipFill>
        <p:spPr>
          <a:xfrm>
            <a:off x="3185022" y="2280572"/>
            <a:ext cx="2686388" cy="1952108"/>
          </a:xfrm>
          <a:prstGeom prst="rect">
            <a:avLst/>
          </a:prstGeom>
        </p:spPr>
      </p:pic>
      <p:sp>
        <p:nvSpPr>
          <p:cNvPr id="10" name="TextBox 9">
            <a:extLst>
              <a:ext uri="{FF2B5EF4-FFF2-40B4-BE49-F238E27FC236}">
                <a16:creationId xmlns:a16="http://schemas.microsoft.com/office/drawing/2014/main" id="{404F274C-AEE0-496E-BA0E-E31851AB15DE}"/>
              </a:ext>
            </a:extLst>
          </p:cNvPr>
          <p:cNvSpPr txBox="1"/>
          <p:nvPr/>
        </p:nvSpPr>
        <p:spPr>
          <a:xfrm>
            <a:off x="6220327" y="683860"/>
            <a:ext cx="2923673" cy="923330"/>
          </a:xfrm>
          <a:prstGeom prst="rect">
            <a:avLst/>
          </a:prstGeom>
          <a:noFill/>
        </p:spPr>
        <p:txBody>
          <a:bodyPr wrap="square" rtlCol="0">
            <a:spAutoFit/>
          </a:bodyPr>
          <a:lstStyle/>
          <a:p>
            <a:r>
              <a:rPr lang="en-US" sz="5400" dirty="0">
                <a:solidFill>
                  <a:schemeClr val="bg1"/>
                </a:solidFill>
              </a:rPr>
              <a:t>(VISION)</a:t>
            </a:r>
          </a:p>
        </p:txBody>
      </p:sp>
      <p:sp>
        <p:nvSpPr>
          <p:cNvPr id="11" name="TextBox 10">
            <a:extLst>
              <a:ext uri="{FF2B5EF4-FFF2-40B4-BE49-F238E27FC236}">
                <a16:creationId xmlns:a16="http://schemas.microsoft.com/office/drawing/2014/main" id="{9194A556-F92E-476D-A51A-B273757A9539}"/>
              </a:ext>
            </a:extLst>
          </p:cNvPr>
          <p:cNvSpPr txBox="1"/>
          <p:nvPr/>
        </p:nvSpPr>
        <p:spPr>
          <a:xfrm>
            <a:off x="5991726" y="2795494"/>
            <a:ext cx="3152273" cy="923330"/>
          </a:xfrm>
          <a:prstGeom prst="rect">
            <a:avLst/>
          </a:prstGeom>
          <a:noFill/>
        </p:spPr>
        <p:txBody>
          <a:bodyPr wrap="square" rtlCol="0">
            <a:spAutoFit/>
          </a:bodyPr>
          <a:lstStyle/>
          <a:p>
            <a:r>
              <a:rPr lang="en-US" sz="5400" dirty="0">
                <a:solidFill>
                  <a:schemeClr val="bg1"/>
                </a:solidFill>
              </a:rPr>
              <a:t>(MISSION)</a:t>
            </a:r>
          </a:p>
        </p:txBody>
      </p:sp>
    </p:spTree>
    <p:extLst>
      <p:ext uri="{BB962C8B-B14F-4D97-AF65-F5344CB8AC3E}">
        <p14:creationId xmlns:p14="http://schemas.microsoft.com/office/powerpoint/2010/main" val="4122143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REFLECTION</a:t>
            </a:r>
          </a:p>
        </p:txBody>
      </p:sp>
      <p:pic>
        <p:nvPicPr>
          <p:cNvPr id="9" name="Picture 8">
            <a:extLst>
              <a:ext uri="{FF2B5EF4-FFF2-40B4-BE49-F238E27FC236}">
                <a16:creationId xmlns:a16="http://schemas.microsoft.com/office/drawing/2014/main" id="{83924A2F-42A8-446C-AF03-A90C5A1DA7A6}"/>
              </a:ext>
            </a:extLst>
          </p:cNvPr>
          <p:cNvPicPr>
            <a:picLocks noChangeAspect="1"/>
          </p:cNvPicPr>
          <p:nvPr/>
        </p:nvPicPr>
        <p:blipFill>
          <a:blip r:embed="rId3"/>
          <a:stretch>
            <a:fillRect/>
          </a:stretch>
        </p:blipFill>
        <p:spPr>
          <a:xfrm>
            <a:off x="1400537" y="0"/>
            <a:ext cx="7743463" cy="4329538"/>
          </a:xfrm>
          <a:prstGeom prst="rect">
            <a:avLst/>
          </a:prstGeom>
        </p:spPr>
      </p:pic>
    </p:spTree>
    <p:extLst>
      <p:ext uri="{BB962C8B-B14F-4D97-AF65-F5344CB8AC3E}">
        <p14:creationId xmlns:p14="http://schemas.microsoft.com/office/powerpoint/2010/main" val="4143795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979" y="124668"/>
            <a:ext cx="8247094" cy="2773877"/>
          </a:xfrm>
        </p:spPr>
        <p:txBody>
          <a:bodyPr/>
          <a:lstStyle/>
          <a:p>
            <a:r>
              <a:rPr lang="en-US" sz="2800" b="0" dirty="0">
                <a:solidFill>
                  <a:schemeClr val="tx1"/>
                </a:solidFill>
                <a:latin typeface="+mn-lt"/>
              </a:rPr>
              <a:t>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a:t>
            </a:r>
            <a:br>
              <a:rPr lang="en-US" sz="2800" b="0" dirty="0">
                <a:solidFill>
                  <a:schemeClr val="tx1"/>
                </a:solidFill>
                <a:latin typeface="+mn-lt"/>
              </a:rPr>
            </a:br>
            <a:r>
              <a:rPr lang="en-US" sz="2800" b="0" dirty="0">
                <a:solidFill>
                  <a:schemeClr val="tx1"/>
                </a:solidFill>
                <a:latin typeface="+mn-lt"/>
              </a:rPr>
              <a:t>of Christ, your redeemer and hope, we pray. </a:t>
            </a:r>
            <a:br>
              <a:rPr lang="en-US" sz="2800" b="0" dirty="0">
                <a:solidFill>
                  <a:schemeClr val="tx1"/>
                </a:solidFill>
                <a:latin typeface="+mn-lt"/>
              </a:rPr>
            </a:br>
            <a:r>
              <a:rPr lang="en-US" sz="2800" b="0" dirty="0">
                <a:solidFill>
                  <a:schemeClr val="tx1"/>
                </a:solidFill>
                <a:latin typeface="+mn-lt"/>
              </a:rPr>
              <a:t>Amen. </a:t>
            </a:r>
            <a:br>
              <a:rPr lang="en-US" sz="2800" b="0" dirty="0">
                <a:solidFill>
                  <a:schemeClr val="tx1"/>
                </a:solidFill>
                <a:latin typeface="+mn-lt"/>
              </a:rPr>
            </a:br>
            <a:endParaRPr lang="en-US" sz="2800" b="0" dirty="0">
              <a:solidFill>
                <a:schemeClr val="tx1"/>
              </a:solidFill>
              <a:latin typeface="+mn-lt"/>
            </a:endParaRPr>
          </a:p>
        </p:txBody>
      </p:sp>
    </p:spTree>
    <p:extLst>
      <p:ext uri="{BB962C8B-B14F-4D97-AF65-F5344CB8AC3E}">
        <p14:creationId xmlns:p14="http://schemas.microsoft.com/office/powerpoint/2010/main" val="553077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8989" y="551572"/>
            <a:ext cx="6104787" cy="857250"/>
          </a:xfrm>
        </p:spPr>
        <p:txBody>
          <a:bodyPr>
            <a:noAutofit/>
          </a:bodyPr>
          <a:lstStyle/>
          <a:p>
            <a:pPr algn="l"/>
            <a:r>
              <a:rPr lang="en-US" sz="4800" b="1" dirty="0">
                <a:solidFill>
                  <a:schemeClr val="accent5">
                    <a:lumMod val="75000"/>
                  </a:schemeClr>
                </a:solidFill>
                <a:latin typeface="Arial" panose="020B0604020202020204" pitchFamily="34" charset="0"/>
                <a:cs typeface="Arial" panose="020B0604020202020204" pitchFamily="34" charset="0"/>
              </a:rPr>
              <a:t>4: Assessing a Congregation’s Current Reality </a:t>
            </a:r>
          </a:p>
        </p:txBody>
      </p:sp>
      <p:pic>
        <p:nvPicPr>
          <p:cNvPr id="8" name="Picture 7">
            <a:extLst>
              <a:ext uri="{FF2B5EF4-FFF2-40B4-BE49-F238E27FC236}">
                <a16:creationId xmlns:a16="http://schemas.microsoft.com/office/drawing/2014/main" id="{6D802B90-68EC-45FA-BB7C-163F1E72795A}"/>
              </a:ext>
            </a:extLst>
          </p:cNvPr>
          <p:cNvPicPr>
            <a:picLocks noChangeAspect="1"/>
          </p:cNvPicPr>
          <p:nvPr/>
        </p:nvPicPr>
        <p:blipFill>
          <a:blip r:embed="rId3"/>
          <a:stretch>
            <a:fillRect/>
          </a:stretch>
        </p:blipFill>
        <p:spPr>
          <a:xfrm>
            <a:off x="5457891" y="413497"/>
            <a:ext cx="2511770" cy="2511770"/>
          </a:xfrm>
          <a:prstGeom prst="rect">
            <a:avLst/>
          </a:prstGeom>
        </p:spPr>
      </p:pic>
    </p:spTree>
    <p:extLst>
      <p:ext uri="{BB962C8B-B14F-4D97-AF65-F5344CB8AC3E}">
        <p14:creationId xmlns:p14="http://schemas.microsoft.com/office/powerpoint/2010/main" val="24367594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3900" y="465269"/>
            <a:ext cx="3739780" cy="3523152"/>
          </a:xfrm>
        </p:spPr>
        <p:txBody>
          <a:bodyPr>
            <a:noAutofit/>
          </a:bodyPr>
          <a:lstStyle/>
          <a:p>
            <a:r>
              <a:rPr lang="en-US" sz="2800" dirty="0">
                <a:solidFill>
                  <a:schemeClr val="accent5">
                    <a:lumMod val="75000"/>
                  </a:schemeClr>
                </a:solidFill>
              </a:rPr>
              <a:t>“Christian transformational leaders assess current reality through the lens of Jesus’ vision of servanthood as they look at the past, present, and </a:t>
            </a:r>
            <a:br>
              <a:rPr lang="en-US" sz="2800" dirty="0">
                <a:solidFill>
                  <a:schemeClr val="accent5">
                    <a:lumMod val="75000"/>
                  </a:schemeClr>
                </a:solidFill>
              </a:rPr>
            </a:br>
            <a:r>
              <a:rPr lang="en-US" sz="2800" dirty="0">
                <a:solidFill>
                  <a:schemeClr val="accent5">
                    <a:lumMod val="75000"/>
                  </a:schemeClr>
                </a:solidFill>
              </a:rPr>
              <a:t>future.”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4283242" cy="5143500"/>
          </a:xfrm>
        </p:spPr>
      </p:pic>
    </p:spTree>
    <p:extLst>
      <p:ext uri="{BB962C8B-B14F-4D97-AF65-F5344CB8AC3E}">
        <p14:creationId xmlns:p14="http://schemas.microsoft.com/office/powerpoint/2010/main" val="4212032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66CEEEF-65F9-4ACB-85EE-D165CEEB6BC2}"/>
              </a:ext>
            </a:extLst>
          </p:cNvPr>
          <p:cNvSpPr txBox="1">
            <a:spLocks/>
          </p:cNvSpPr>
          <p:nvPr/>
        </p:nvSpPr>
        <p:spPr>
          <a:xfrm rot="16200000">
            <a:off x="-1670410" y="1724199"/>
            <a:ext cx="4312370" cy="857250"/>
          </a:xfrm>
          <a:prstGeom prst="rect">
            <a:avLst/>
          </a:prstGeom>
        </p:spPr>
        <p:txBody>
          <a:bodyPr vert="horz" lIns="91440" tIns="45720" rIns="91440" bIns="45720" rtlCol="0" anchor="ctr">
            <a:normAutofit fontScale="85000" lnSpcReduction="10000"/>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SMALL GROUPS</a:t>
            </a:r>
          </a:p>
        </p:txBody>
      </p:sp>
      <p:sp>
        <p:nvSpPr>
          <p:cNvPr id="2" name="TextBox 1">
            <a:extLst>
              <a:ext uri="{FF2B5EF4-FFF2-40B4-BE49-F238E27FC236}">
                <a16:creationId xmlns:a16="http://schemas.microsoft.com/office/drawing/2014/main" id="{7AE42981-21FD-44FB-A6F3-C19A2409FAE6}"/>
              </a:ext>
            </a:extLst>
          </p:cNvPr>
          <p:cNvSpPr txBox="1"/>
          <p:nvPr/>
        </p:nvSpPr>
        <p:spPr>
          <a:xfrm>
            <a:off x="818147" y="154025"/>
            <a:ext cx="8229600" cy="4154984"/>
          </a:xfrm>
          <a:prstGeom prst="rect">
            <a:avLst/>
          </a:prstGeom>
          <a:noFill/>
        </p:spPr>
        <p:txBody>
          <a:bodyPr wrap="square" rtlCol="0">
            <a:spAutoFit/>
          </a:bodyPr>
          <a:lstStyle/>
          <a:p>
            <a:pPr algn="ctr"/>
            <a:r>
              <a:rPr lang="en-US" sz="2800" b="1" dirty="0">
                <a:solidFill>
                  <a:schemeClr val="bg1"/>
                </a:solidFill>
              </a:rPr>
              <a:t>Matthew 4:18-19 and Matthew 16:24</a:t>
            </a:r>
          </a:p>
          <a:p>
            <a:endParaRPr lang="en-US" sz="1200" dirty="0">
              <a:solidFill>
                <a:schemeClr val="bg1"/>
              </a:solidFill>
            </a:endParaRPr>
          </a:p>
          <a:p>
            <a:pPr marL="457200" indent="-457200">
              <a:buFont typeface="Arial" panose="020B0604020202020204" pitchFamily="34" charset="0"/>
              <a:buChar char="•"/>
            </a:pPr>
            <a:r>
              <a:rPr lang="en-US" sz="2800" dirty="0">
                <a:solidFill>
                  <a:schemeClr val="bg1"/>
                </a:solidFill>
              </a:rPr>
              <a:t>How was the current reality the same and how was the current reality different? </a:t>
            </a:r>
          </a:p>
          <a:p>
            <a:pPr marL="457200" indent="-457200">
              <a:buFont typeface="Arial" panose="020B0604020202020204" pitchFamily="34" charset="0"/>
              <a:buChar char="•"/>
            </a:pPr>
            <a:r>
              <a:rPr lang="en-US" sz="2800" dirty="0">
                <a:solidFill>
                  <a:schemeClr val="bg1"/>
                </a:solidFill>
              </a:rPr>
              <a:t>What internal culture and external environments were being experienced in each instance?</a:t>
            </a:r>
          </a:p>
          <a:p>
            <a:pPr marL="457200" indent="-457200">
              <a:buFont typeface="Arial" panose="020B0604020202020204" pitchFamily="34" charset="0"/>
              <a:buChar char="•"/>
            </a:pPr>
            <a:r>
              <a:rPr lang="en-US" sz="2800" dirty="0">
                <a:solidFill>
                  <a:schemeClr val="bg1"/>
                </a:solidFill>
              </a:rPr>
              <a:t>What were the established values in each invitation?</a:t>
            </a:r>
          </a:p>
          <a:p>
            <a:pPr marL="457200" indent="-457200">
              <a:buFont typeface="Arial" panose="020B0604020202020204" pitchFamily="34" charset="0"/>
              <a:buChar char="•"/>
            </a:pPr>
            <a:r>
              <a:rPr lang="en-US" sz="2800" dirty="0">
                <a:solidFill>
                  <a:schemeClr val="bg1"/>
                </a:solidFill>
              </a:rPr>
              <a:t>What was the aspiration of disciple-making and transformation that was part of both invitations to follow Jesus?</a:t>
            </a:r>
          </a:p>
        </p:txBody>
      </p:sp>
    </p:spTree>
    <p:extLst>
      <p:ext uri="{BB962C8B-B14F-4D97-AF65-F5344CB8AC3E}">
        <p14:creationId xmlns:p14="http://schemas.microsoft.com/office/powerpoint/2010/main" val="87072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E193C1F-4410-4468-A009-F8419102C00D}"/>
              </a:ext>
            </a:extLst>
          </p:cNvPr>
          <p:cNvSpPr txBox="1">
            <a:spLocks/>
          </p:cNvSpPr>
          <p:nvPr/>
        </p:nvSpPr>
        <p:spPr>
          <a:xfrm rot="16200000">
            <a:off x="-1403990" y="1744727"/>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REFLECTION</a:t>
            </a:r>
          </a:p>
        </p:txBody>
      </p:sp>
      <p:pic>
        <p:nvPicPr>
          <p:cNvPr id="9" name="Picture 8">
            <a:extLst>
              <a:ext uri="{FF2B5EF4-FFF2-40B4-BE49-F238E27FC236}">
                <a16:creationId xmlns:a16="http://schemas.microsoft.com/office/drawing/2014/main" id="{83924A2F-42A8-446C-AF03-A90C5A1DA7A6}"/>
              </a:ext>
            </a:extLst>
          </p:cNvPr>
          <p:cNvPicPr>
            <a:picLocks noChangeAspect="1"/>
          </p:cNvPicPr>
          <p:nvPr/>
        </p:nvPicPr>
        <p:blipFill>
          <a:blip r:embed="rId3"/>
          <a:stretch>
            <a:fillRect/>
          </a:stretch>
        </p:blipFill>
        <p:spPr>
          <a:xfrm>
            <a:off x="1467853" y="-6896"/>
            <a:ext cx="7676147" cy="2160550"/>
          </a:xfrm>
          <a:prstGeom prst="rect">
            <a:avLst/>
          </a:prstGeom>
        </p:spPr>
      </p:pic>
      <p:sp>
        <p:nvSpPr>
          <p:cNvPr id="2" name="TextBox 1">
            <a:extLst>
              <a:ext uri="{FF2B5EF4-FFF2-40B4-BE49-F238E27FC236}">
                <a16:creationId xmlns:a16="http://schemas.microsoft.com/office/drawing/2014/main" id="{21137C3B-6D54-4552-BE8E-3FD25E644461}"/>
              </a:ext>
            </a:extLst>
          </p:cNvPr>
          <p:cNvSpPr txBox="1"/>
          <p:nvPr/>
        </p:nvSpPr>
        <p:spPr>
          <a:xfrm>
            <a:off x="1386068" y="2298031"/>
            <a:ext cx="7839716" cy="1815882"/>
          </a:xfrm>
          <a:prstGeom prst="rect">
            <a:avLst/>
          </a:prstGeom>
          <a:noFill/>
        </p:spPr>
        <p:txBody>
          <a:bodyPr wrap="square" rtlCol="0">
            <a:spAutoFit/>
          </a:bodyPr>
          <a:lstStyle/>
          <a:p>
            <a:r>
              <a:rPr lang="en-US" sz="2800" dirty="0">
                <a:solidFill>
                  <a:schemeClr val="bg1"/>
                </a:solidFill>
              </a:rPr>
              <a:t>Christian transformational leaders assess a congregation’s current reality by reviewing how congregational values, resources, and behaviors are aligned to the prayer that Jesus taught his disciples. </a:t>
            </a:r>
          </a:p>
        </p:txBody>
      </p:sp>
    </p:spTree>
    <p:extLst>
      <p:ext uri="{BB962C8B-B14F-4D97-AF65-F5344CB8AC3E}">
        <p14:creationId xmlns:p14="http://schemas.microsoft.com/office/powerpoint/2010/main" val="2758876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B838579-8CF4-4B6E-BEE7-88ACA5289EAA}"/>
              </a:ext>
            </a:extLst>
          </p:cNvPr>
          <p:cNvPicPr>
            <a:picLocks noChangeAspect="1"/>
          </p:cNvPicPr>
          <p:nvPr/>
        </p:nvPicPr>
        <p:blipFill>
          <a:blip r:embed="rId3"/>
          <a:stretch>
            <a:fillRect/>
          </a:stretch>
        </p:blipFill>
        <p:spPr>
          <a:xfrm>
            <a:off x="2719136" y="-25868"/>
            <a:ext cx="6424863" cy="5169368"/>
          </a:xfrm>
          <a:prstGeom prst="rect">
            <a:avLst/>
          </a:prstGeom>
        </p:spPr>
      </p:pic>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16200000">
            <a:off x="-535809" y="1848129"/>
            <a:ext cx="3867213" cy="857250"/>
          </a:xfrm>
        </p:spPr>
        <p:txBody>
          <a:bodyPr>
            <a:noAutofit/>
          </a:bodyPr>
          <a:lstStyle/>
          <a:p>
            <a:pPr algn="ctr"/>
            <a:r>
              <a:rPr lang="en-US" sz="7200" dirty="0"/>
              <a:t>BREAK</a:t>
            </a:r>
          </a:p>
        </p:txBody>
      </p:sp>
    </p:spTree>
    <p:extLst>
      <p:ext uri="{BB962C8B-B14F-4D97-AF65-F5344CB8AC3E}">
        <p14:creationId xmlns:p14="http://schemas.microsoft.com/office/powerpoint/2010/main" val="33802957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647" y="224638"/>
            <a:ext cx="3739780" cy="3523152"/>
          </a:xfrm>
        </p:spPr>
        <p:txBody>
          <a:bodyPr>
            <a:noAutofit/>
          </a:bodyPr>
          <a:lstStyle/>
          <a:p>
            <a:r>
              <a:rPr lang="en-US" sz="2800" dirty="0">
                <a:solidFill>
                  <a:schemeClr val="accent5">
                    <a:lumMod val="75000"/>
                  </a:schemeClr>
                </a:solidFill>
              </a:rPr>
              <a:t>“Christian transformational leaders review how congregational values, resources, and behaviors are aligned to the prayer that Jesus taught.”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4283242" cy="5143500"/>
          </a:xfrm>
        </p:spPr>
      </p:pic>
    </p:spTree>
    <p:extLst>
      <p:ext uri="{BB962C8B-B14F-4D97-AF65-F5344CB8AC3E}">
        <p14:creationId xmlns:p14="http://schemas.microsoft.com/office/powerpoint/2010/main" val="31644698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7" name="Content Placeholder 6">
            <a:extLst>
              <a:ext uri="{FF2B5EF4-FFF2-40B4-BE49-F238E27FC236}">
                <a16:creationId xmlns:a16="http://schemas.microsoft.com/office/drawing/2014/main" id="{D08ABEAE-BB0A-4D40-B60E-37247E297E78}"/>
              </a:ext>
            </a:extLst>
          </p:cNvPr>
          <p:cNvPicPr>
            <a:picLocks noGrp="1" noChangeAspect="1"/>
          </p:cNvPicPr>
          <p:nvPr>
            <p:ph idx="1"/>
          </p:nvPr>
        </p:nvPicPr>
        <p:blipFill>
          <a:blip r:embed="rId3"/>
          <a:stretch>
            <a:fillRect/>
          </a:stretch>
        </p:blipFill>
        <p:spPr>
          <a:xfrm>
            <a:off x="2645840" y="0"/>
            <a:ext cx="6498160" cy="4332107"/>
          </a:xfrm>
        </p:spPr>
      </p:pic>
    </p:spTree>
    <p:extLst>
      <p:ext uri="{BB962C8B-B14F-4D97-AF65-F5344CB8AC3E}">
        <p14:creationId xmlns:p14="http://schemas.microsoft.com/office/powerpoint/2010/main" val="3204596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CAEDC8-4F65-4452-B736-E934A834FE9D}"/>
              </a:ext>
            </a:extLst>
          </p:cNvPr>
          <p:cNvPicPr>
            <a:picLocks noChangeAspect="1"/>
          </p:cNvPicPr>
          <p:nvPr/>
        </p:nvPicPr>
        <p:blipFill>
          <a:blip r:embed="rId3"/>
          <a:stretch>
            <a:fillRect/>
          </a:stretch>
        </p:blipFill>
        <p:spPr>
          <a:xfrm>
            <a:off x="3922295" y="1"/>
            <a:ext cx="5221705" cy="5159474"/>
          </a:xfrm>
          <a:prstGeom prst="rect">
            <a:avLst/>
          </a:prstGeom>
        </p:spPr>
      </p:pic>
      <p:sp>
        <p:nvSpPr>
          <p:cNvPr id="9" name="TextBox 8">
            <a:extLst>
              <a:ext uri="{FF2B5EF4-FFF2-40B4-BE49-F238E27FC236}">
                <a16:creationId xmlns:a16="http://schemas.microsoft.com/office/drawing/2014/main" id="{5A83A1BE-4FC9-4FF8-92F9-CC759693A05A}"/>
              </a:ext>
            </a:extLst>
          </p:cNvPr>
          <p:cNvSpPr txBox="1"/>
          <p:nvPr/>
        </p:nvSpPr>
        <p:spPr>
          <a:xfrm>
            <a:off x="246279" y="144378"/>
            <a:ext cx="7543283" cy="2862322"/>
          </a:xfrm>
          <a:prstGeom prst="rect">
            <a:avLst/>
          </a:prstGeom>
          <a:noFill/>
        </p:spPr>
        <p:txBody>
          <a:bodyPr wrap="none" rtlCol="0">
            <a:spAutoFit/>
          </a:bodyPr>
          <a:lstStyle/>
          <a:p>
            <a:r>
              <a:rPr lang="en-US" sz="3600" b="1" dirty="0">
                <a:solidFill>
                  <a:schemeClr val="accent5">
                    <a:lumMod val="75000"/>
                  </a:schemeClr>
                </a:solidFill>
              </a:rPr>
              <a:t>FAITHFUL REMEMBERING</a:t>
            </a:r>
          </a:p>
          <a:p>
            <a:r>
              <a:rPr lang="en-US" sz="2400" b="1" dirty="0"/>
              <a:t>Connecting with the biblical story of God remembering us</a:t>
            </a:r>
          </a:p>
          <a:p>
            <a:r>
              <a:rPr lang="en-US" sz="3600" b="1" dirty="0">
                <a:solidFill>
                  <a:schemeClr val="accent5">
                    <a:lumMod val="75000"/>
                  </a:schemeClr>
                </a:solidFill>
              </a:rPr>
              <a:t>FAITHFUL EQUIPPING</a:t>
            </a:r>
          </a:p>
          <a:p>
            <a:r>
              <a:rPr lang="en-US" sz="2400" b="1" dirty="0"/>
              <a:t>Aligning with Jesus’ call to discipleship</a:t>
            </a:r>
          </a:p>
          <a:p>
            <a:r>
              <a:rPr lang="en-US" sz="3600" b="1" dirty="0">
                <a:solidFill>
                  <a:schemeClr val="accent5">
                    <a:lumMod val="75000"/>
                  </a:schemeClr>
                </a:solidFill>
              </a:rPr>
              <a:t>FAITHFUL ENCOURAGING</a:t>
            </a:r>
          </a:p>
          <a:p>
            <a:r>
              <a:rPr lang="en-US" sz="2400" b="1" dirty="0"/>
              <a:t>Nurturing life in the power of the Holy Spirit</a:t>
            </a:r>
          </a:p>
        </p:txBody>
      </p:sp>
    </p:spTree>
    <p:extLst>
      <p:ext uri="{BB962C8B-B14F-4D97-AF65-F5344CB8AC3E}">
        <p14:creationId xmlns:p14="http://schemas.microsoft.com/office/powerpoint/2010/main" val="728767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979" y="124668"/>
            <a:ext cx="8247094" cy="2773877"/>
          </a:xfrm>
        </p:spPr>
        <p:txBody>
          <a:bodyPr/>
          <a:lstStyle/>
          <a:p>
            <a:r>
              <a:rPr lang="en-US" sz="2800" b="0" dirty="0">
                <a:solidFill>
                  <a:schemeClr val="tx1"/>
                </a:solidFill>
                <a:latin typeface="+mn-lt"/>
              </a:rPr>
              <a:t>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a:t>
            </a:r>
            <a:br>
              <a:rPr lang="en-US" sz="2800" b="0" dirty="0">
                <a:solidFill>
                  <a:schemeClr val="tx1"/>
                </a:solidFill>
                <a:latin typeface="+mn-lt"/>
              </a:rPr>
            </a:br>
            <a:r>
              <a:rPr lang="en-US" sz="2800" b="0" dirty="0">
                <a:solidFill>
                  <a:schemeClr val="tx1"/>
                </a:solidFill>
                <a:latin typeface="+mn-lt"/>
              </a:rPr>
              <a:t>of Christ, your redeemer and hope, we pray. </a:t>
            </a:r>
            <a:br>
              <a:rPr lang="en-US" sz="2800" b="0" dirty="0">
                <a:solidFill>
                  <a:schemeClr val="tx1"/>
                </a:solidFill>
                <a:latin typeface="+mn-lt"/>
              </a:rPr>
            </a:br>
            <a:r>
              <a:rPr lang="en-US" sz="2800" b="0" dirty="0">
                <a:solidFill>
                  <a:schemeClr val="tx1"/>
                </a:solidFill>
                <a:latin typeface="+mn-lt"/>
              </a:rPr>
              <a:t>Amen. </a:t>
            </a:r>
            <a:br>
              <a:rPr lang="en-US" sz="2800" b="0" dirty="0">
                <a:solidFill>
                  <a:schemeClr val="tx1"/>
                </a:solidFill>
                <a:latin typeface="+mn-lt"/>
              </a:rPr>
            </a:br>
            <a:endParaRPr lang="en-US" sz="2800" b="0" dirty="0">
              <a:solidFill>
                <a:schemeClr val="tx1"/>
              </a:solidFill>
              <a:latin typeface="+mn-lt"/>
            </a:endParaRPr>
          </a:p>
        </p:txBody>
      </p:sp>
    </p:spTree>
    <p:extLst>
      <p:ext uri="{BB962C8B-B14F-4D97-AF65-F5344CB8AC3E}">
        <p14:creationId xmlns:p14="http://schemas.microsoft.com/office/powerpoint/2010/main" val="3580683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0022" y="449304"/>
            <a:ext cx="5149537" cy="857250"/>
          </a:xfrm>
        </p:spPr>
        <p:txBody>
          <a:bodyPr>
            <a:noAutofit/>
          </a:bodyPr>
          <a:lstStyle/>
          <a:p>
            <a:pPr algn="l"/>
            <a:r>
              <a:rPr lang="en-US" sz="4800" b="1" dirty="0">
                <a:solidFill>
                  <a:schemeClr val="accent5">
                    <a:lumMod val="75000"/>
                  </a:schemeClr>
                </a:solidFill>
                <a:latin typeface="Arial" panose="020B0604020202020204" pitchFamily="34" charset="0"/>
                <a:cs typeface="Arial" panose="020B0604020202020204" pitchFamily="34" charset="0"/>
              </a:rPr>
              <a:t>5: Lay Servants as Christian Transformational Leaders</a:t>
            </a:r>
          </a:p>
        </p:txBody>
      </p:sp>
      <p:pic>
        <p:nvPicPr>
          <p:cNvPr id="8" name="Picture 7">
            <a:extLst>
              <a:ext uri="{FF2B5EF4-FFF2-40B4-BE49-F238E27FC236}">
                <a16:creationId xmlns:a16="http://schemas.microsoft.com/office/drawing/2014/main" id="{766C2475-EC08-470E-A0C4-905956BDB4C0}"/>
              </a:ext>
            </a:extLst>
          </p:cNvPr>
          <p:cNvPicPr>
            <a:picLocks noChangeAspect="1"/>
          </p:cNvPicPr>
          <p:nvPr/>
        </p:nvPicPr>
        <p:blipFill>
          <a:blip r:embed="rId3"/>
          <a:stretch>
            <a:fillRect/>
          </a:stretch>
        </p:blipFill>
        <p:spPr>
          <a:xfrm>
            <a:off x="5481799" y="319114"/>
            <a:ext cx="2511770" cy="2511770"/>
          </a:xfrm>
          <a:prstGeom prst="rect">
            <a:avLst/>
          </a:prstGeom>
        </p:spPr>
      </p:pic>
    </p:spTree>
    <p:extLst>
      <p:ext uri="{BB962C8B-B14F-4D97-AF65-F5344CB8AC3E}">
        <p14:creationId xmlns:p14="http://schemas.microsoft.com/office/powerpoint/2010/main" val="15136504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7ABE81C-6DBE-483A-B128-2DF5899EB6FE}"/>
              </a:ext>
            </a:extLst>
          </p:cNvPr>
          <p:cNvSpPr>
            <a:spLocks noGrp="1"/>
          </p:cNvSpPr>
          <p:nvPr>
            <p:ph idx="1"/>
          </p:nvPr>
        </p:nvSpPr>
        <p:spPr>
          <a:xfrm>
            <a:off x="182006" y="581944"/>
            <a:ext cx="8961994" cy="4078941"/>
          </a:xfrm>
        </p:spPr>
        <p:txBody>
          <a:bodyPr>
            <a:normAutofit lnSpcReduction="10000"/>
          </a:bodyPr>
          <a:lstStyle/>
          <a:p>
            <a:pPr>
              <a:defRPr/>
            </a:pPr>
            <a:r>
              <a:rPr lang="en-US" dirty="0"/>
              <a:t>Provide leadership, assistance, and support</a:t>
            </a:r>
          </a:p>
          <a:p>
            <a:pPr>
              <a:defRPr/>
            </a:pPr>
            <a:r>
              <a:rPr lang="en-US" dirty="0"/>
              <a:t>Lead meetings for prayer, training, study, and discussion</a:t>
            </a:r>
          </a:p>
          <a:p>
            <a:pPr>
              <a:defRPr/>
            </a:pPr>
            <a:r>
              <a:rPr lang="en-US" dirty="0"/>
              <a:t>Conduct, or assist in conducting, services of worship, preach the Word or give addresses</a:t>
            </a:r>
          </a:p>
          <a:p>
            <a:pPr>
              <a:defRPr/>
            </a:pPr>
            <a:r>
              <a:rPr lang="en-US" dirty="0"/>
              <a:t>Work with appropriate committees and teams which provide congregational and community leadership or foster caring ministries</a:t>
            </a:r>
          </a:p>
          <a:p>
            <a:pPr>
              <a:defRPr/>
            </a:pPr>
            <a:r>
              <a:rPr lang="en-US" dirty="0"/>
              <a:t>Assist in the distribution of the elements of Holy Communion</a:t>
            </a:r>
          </a:p>
          <a:p>
            <a:pPr>
              <a:defRPr/>
            </a:pPr>
            <a:r>
              <a:rPr lang="en-US" dirty="0"/>
              <a:t>Teach the Scriptures, doctrine, organization, and ministries of The UMC</a:t>
            </a:r>
            <a:endParaRPr lang="en-US" sz="1200" b="1" dirty="0">
              <a:solidFill>
                <a:srgbClr val="FF0000"/>
              </a:solidFill>
            </a:endParaRPr>
          </a:p>
        </p:txBody>
      </p:sp>
      <p:sp>
        <p:nvSpPr>
          <p:cNvPr id="2" name="TextBox 1">
            <a:extLst>
              <a:ext uri="{FF2B5EF4-FFF2-40B4-BE49-F238E27FC236}">
                <a16:creationId xmlns:a16="http://schemas.microsoft.com/office/drawing/2014/main" id="{7C1DB52F-7059-4AEF-A546-ADAA1B04A71D}"/>
              </a:ext>
            </a:extLst>
          </p:cNvPr>
          <p:cNvSpPr txBox="1"/>
          <p:nvPr/>
        </p:nvSpPr>
        <p:spPr>
          <a:xfrm>
            <a:off x="2370220" y="0"/>
            <a:ext cx="7664117" cy="584775"/>
          </a:xfrm>
          <a:prstGeom prst="rect">
            <a:avLst/>
          </a:prstGeom>
          <a:noFill/>
        </p:spPr>
        <p:txBody>
          <a:bodyPr wrap="square" rtlCol="0">
            <a:spAutoFit/>
          </a:bodyPr>
          <a:lstStyle/>
          <a:p>
            <a:r>
              <a:rPr lang="en-US" sz="3200" b="1" dirty="0"/>
              <a:t>CERTIFIED LAY SERVANTS</a:t>
            </a:r>
          </a:p>
        </p:txBody>
      </p:sp>
    </p:spTree>
    <p:extLst>
      <p:ext uri="{BB962C8B-B14F-4D97-AF65-F5344CB8AC3E}">
        <p14:creationId xmlns:p14="http://schemas.microsoft.com/office/powerpoint/2010/main" val="312305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82379A97-802B-47E6-873B-1E4A3C79D17E}"/>
              </a:ext>
            </a:extLst>
          </p:cNvPr>
          <p:cNvPicPr>
            <a:picLocks noGrp="1" noChangeAspect="1"/>
          </p:cNvPicPr>
          <p:nvPr>
            <p:ph idx="1"/>
          </p:nvPr>
        </p:nvPicPr>
        <p:blipFill>
          <a:blip r:embed="rId3"/>
          <a:stretch>
            <a:fillRect/>
          </a:stretch>
        </p:blipFill>
        <p:spPr>
          <a:xfrm>
            <a:off x="986590" y="0"/>
            <a:ext cx="8157413" cy="5143500"/>
          </a:xfrm>
        </p:spPr>
      </p:pic>
      <p:sp>
        <p:nvSpPr>
          <p:cNvPr id="7" name="Title 6">
            <a:extLst>
              <a:ext uri="{FF2B5EF4-FFF2-40B4-BE49-F238E27FC236}">
                <a16:creationId xmlns:a16="http://schemas.microsoft.com/office/drawing/2014/main" id="{29192024-C67C-44D1-98E2-7D033F62B839}"/>
              </a:ext>
            </a:extLst>
          </p:cNvPr>
          <p:cNvSpPr>
            <a:spLocks noGrp="1"/>
          </p:cNvSpPr>
          <p:nvPr>
            <p:ph type="title"/>
          </p:nvPr>
        </p:nvSpPr>
        <p:spPr>
          <a:xfrm rot="16200000">
            <a:off x="-2078454" y="2078457"/>
            <a:ext cx="5143500" cy="986586"/>
          </a:xfrm>
          <a:solidFill>
            <a:srgbClr val="C00000"/>
          </a:solidFill>
        </p:spPr>
        <p:txBody>
          <a:bodyPr/>
          <a:lstStyle/>
          <a:p>
            <a:r>
              <a:rPr lang="en-US" sz="5400" b="1" dirty="0">
                <a:solidFill>
                  <a:schemeClr val="bg1"/>
                </a:solidFill>
              </a:rPr>
              <a:t>SMALL GROUPS</a:t>
            </a:r>
          </a:p>
        </p:txBody>
      </p:sp>
      <p:sp>
        <p:nvSpPr>
          <p:cNvPr id="10" name="TextBox 9">
            <a:extLst>
              <a:ext uri="{FF2B5EF4-FFF2-40B4-BE49-F238E27FC236}">
                <a16:creationId xmlns:a16="http://schemas.microsoft.com/office/drawing/2014/main" id="{8FA61F51-65EB-47EA-AAA5-7467A952D2DC}"/>
              </a:ext>
            </a:extLst>
          </p:cNvPr>
          <p:cNvSpPr txBox="1"/>
          <p:nvPr/>
        </p:nvSpPr>
        <p:spPr>
          <a:xfrm>
            <a:off x="2119872" y="4835723"/>
            <a:ext cx="7718612" cy="307777"/>
          </a:xfrm>
          <a:prstGeom prst="rect">
            <a:avLst/>
          </a:prstGeom>
          <a:noFill/>
        </p:spPr>
        <p:txBody>
          <a:bodyPr wrap="square" rtlCol="0">
            <a:spAutoFit/>
          </a:bodyPr>
          <a:lstStyle/>
          <a:p>
            <a:r>
              <a:rPr lang="en-US" sz="1400" dirty="0">
                <a:solidFill>
                  <a:schemeClr val="bg1"/>
                </a:solidFill>
              </a:rPr>
              <a:t>Copyright: &lt;a href='https://www.123rf.com/profile_kirkikis'&gt;kirkikis / 123RF Stock Photo&lt;/a&gt;</a:t>
            </a:r>
          </a:p>
        </p:txBody>
      </p:sp>
    </p:spTree>
    <p:extLst>
      <p:ext uri="{BB962C8B-B14F-4D97-AF65-F5344CB8AC3E}">
        <p14:creationId xmlns:p14="http://schemas.microsoft.com/office/powerpoint/2010/main" val="22780642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66CEEEF-65F9-4ACB-85EE-D165CEEB6BC2}"/>
              </a:ext>
            </a:extLst>
          </p:cNvPr>
          <p:cNvSpPr txBox="1">
            <a:spLocks/>
          </p:cNvSpPr>
          <p:nvPr/>
        </p:nvSpPr>
        <p:spPr>
          <a:xfrm rot="16200000">
            <a:off x="-629009" y="1724199"/>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DISCUSSION</a:t>
            </a:r>
          </a:p>
        </p:txBody>
      </p:sp>
      <p:pic>
        <p:nvPicPr>
          <p:cNvPr id="5" name="Content Placeholder 4">
            <a:extLst>
              <a:ext uri="{FF2B5EF4-FFF2-40B4-BE49-F238E27FC236}">
                <a16:creationId xmlns:a16="http://schemas.microsoft.com/office/drawing/2014/main" id="{63928E2F-66C4-4D6C-9B9F-53995FDCE732}"/>
              </a:ext>
            </a:extLst>
          </p:cNvPr>
          <p:cNvPicPr>
            <a:picLocks noGrp="1" noChangeAspect="1"/>
          </p:cNvPicPr>
          <p:nvPr>
            <p:ph idx="1"/>
          </p:nvPr>
        </p:nvPicPr>
        <p:blipFill>
          <a:blip r:embed="rId3"/>
          <a:stretch>
            <a:fillRect/>
          </a:stretch>
        </p:blipFill>
        <p:spPr>
          <a:xfrm>
            <a:off x="2893671" y="0"/>
            <a:ext cx="6250329" cy="5139159"/>
          </a:xfrm>
        </p:spPr>
      </p:pic>
    </p:spTree>
    <p:extLst>
      <p:ext uri="{BB962C8B-B14F-4D97-AF65-F5344CB8AC3E}">
        <p14:creationId xmlns:p14="http://schemas.microsoft.com/office/powerpoint/2010/main" val="4154342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E193C1F-4410-4468-A009-F8419102C00D}"/>
              </a:ext>
            </a:extLst>
          </p:cNvPr>
          <p:cNvSpPr txBox="1">
            <a:spLocks/>
          </p:cNvSpPr>
          <p:nvPr/>
        </p:nvSpPr>
        <p:spPr>
          <a:xfrm rot="16200000">
            <a:off x="-1235548" y="1727560"/>
            <a:ext cx="4312370" cy="85725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b="1" i="0" kern="1200" spc="-150">
                <a:solidFill>
                  <a:schemeClr val="bg1"/>
                </a:solidFill>
                <a:latin typeface="Arial"/>
                <a:ea typeface="+mj-ea"/>
                <a:cs typeface="Arial"/>
              </a:defRPr>
            </a:lvl1pPr>
          </a:lstStyle>
          <a:p>
            <a:pPr algn="ctr"/>
            <a:r>
              <a:rPr lang="en-US" sz="4800" dirty="0"/>
              <a:t>REFLECTION</a:t>
            </a:r>
          </a:p>
        </p:txBody>
      </p:sp>
      <p:pic>
        <p:nvPicPr>
          <p:cNvPr id="9" name="Picture 8">
            <a:extLst>
              <a:ext uri="{FF2B5EF4-FFF2-40B4-BE49-F238E27FC236}">
                <a16:creationId xmlns:a16="http://schemas.microsoft.com/office/drawing/2014/main" id="{83924A2F-42A8-446C-AF03-A90C5A1DA7A6}"/>
              </a:ext>
            </a:extLst>
          </p:cNvPr>
          <p:cNvPicPr>
            <a:picLocks noChangeAspect="1"/>
          </p:cNvPicPr>
          <p:nvPr/>
        </p:nvPicPr>
        <p:blipFill>
          <a:blip r:embed="rId3"/>
          <a:stretch>
            <a:fillRect/>
          </a:stretch>
        </p:blipFill>
        <p:spPr>
          <a:xfrm>
            <a:off x="1696453" y="0"/>
            <a:ext cx="7447547" cy="2683042"/>
          </a:xfrm>
          <a:prstGeom prst="rect">
            <a:avLst/>
          </a:prstGeom>
        </p:spPr>
      </p:pic>
      <p:sp>
        <p:nvSpPr>
          <p:cNvPr id="2" name="TextBox 1">
            <a:extLst>
              <a:ext uri="{FF2B5EF4-FFF2-40B4-BE49-F238E27FC236}">
                <a16:creationId xmlns:a16="http://schemas.microsoft.com/office/drawing/2014/main" id="{1CC980B4-9B4D-449C-BD1F-8E91445CC8A7}"/>
              </a:ext>
            </a:extLst>
          </p:cNvPr>
          <p:cNvSpPr txBox="1"/>
          <p:nvPr/>
        </p:nvSpPr>
        <p:spPr>
          <a:xfrm>
            <a:off x="1602637" y="2779294"/>
            <a:ext cx="7661680" cy="1384995"/>
          </a:xfrm>
          <a:prstGeom prst="rect">
            <a:avLst/>
          </a:prstGeom>
          <a:noFill/>
        </p:spPr>
        <p:txBody>
          <a:bodyPr wrap="square" rtlCol="0">
            <a:spAutoFit/>
          </a:bodyPr>
          <a:lstStyle/>
          <a:p>
            <a:r>
              <a:rPr lang="en-US" sz="2800" dirty="0">
                <a:solidFill>
                  <a:schemeClr val="bg1"/>
                </a:solidFill>
              </a:rPr>
              <a:t>“What signs will indicate whether congregations are standing still, moving backward, or making progress?”</a:t>
            </a:r>
          </a:p>
        </p:txBody>
      </p:sp>
    </p:spTree>
    <p:extLst>
      <p:ext uri="{BB962C8B-B14F-4D97-AF65-F5344CB8AC3E}">
        <p14:creationId xmlns:p14="http://schemas.microsoft.com/office/powerpoint/2010/main" val="967573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EFC067-CDBB-4DE1-A827-4E8E75270F75}"/>
              </a:ext>
            </a:extLst>
          </p:cNvPr>
          <p:cNvCxnSpPr/>
          <p:nvPr/>
        </p:nvCxnSpPr>
        <p:spPr>
          <a:xfrm>
            <a:off x="3376425" y="4318644"/>
            <a:ext cx="5767575" cy="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DB838579-8CF4-4B6E-BEE7-88ACA5289EAA}"/>
              </a:ext>
            </a:extLst>
          </p:cNvPr>
          <p:cNvPicPr>
            <a:picLocks noChangeAspect="1"/>
          </p:cNvPicPr>
          <p:nvPr/>
        </p:nvPicPr>
        <p:blipFill>
          <a:blip r:embed="rId3"/>
          <a:stretch>
            <a:fillRect/>
          </a:stretch>
        </p:blipFill>
        <p:spPr>
          <a:xfrm>
            <a:off x="2719136" y="-25868"/>
            <a:ext cx="6424863" cy="5169368"/>
          </a:xfrm>
          <a:prstGeom prst="rect">
            <a:avLst/>
          </a:prstGeom>
        </p:spPr>
      </p:pic>
      <p:sp>
        <p:nvSpPr>
          <p:cNvPr id="7" name="Title 1">
            <a:extLst>
              <a:ext uri="{FF2B5EF4-FFF2-40B4-BE49-F238E27FC236}">
                <a16:creationId xmlns:a16="http://schemas.microsoft.com/office/drawing/2014/main" id="{CD2C30AB-8820-41D2-A00B-61DC2173FE00}"/>
              </a:ext>
            </a:extLst>
          </p:cNvPr>
          <p:cNvSpPr>
            <a:spLocks noGrp="1"/>
          </p:cNvSpPr>
          <p:nvPr>
            <p:ph type="title"/>
          </p:nvPr>
        </p:nvSpPr>
        <p:spPr>
          <a:xfrm rot="16200000">
            <a:off x="-535809" y="1848129"/>
            <a:ext cx="3867213" cy="857250"/>
          </a:xfrm>
        </p:spPr>
        <p:txBody>
          <a:bodyPr>
            <a:noAutofit/>
          </a:bodyPr>
          <a:lstStyle/>
          <a:p>
            <a:pPr algn="ctr"/>
            <a:r>
              <a:rPr lang="en-US" sz="7200" dirty="0"/>
              <a:t>BREAK</a:t>
            </a:r>
          </a:p>
        </p:txBody>
      </p:sp>
    </p:spTree>
    <p:extLst>
      <p:ext uri="{BB962C8B-B14F-4D97-AF65-F5344CB8AC3E}">
        <p14:creationId xmlns:p14="http://schemas.microsoft.com/office/powerpoint/2010/main" val="2481516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11" y="1716670"/>
            <a:ext cx="8825544" cy="857250"/>
          </a:xfrm>
        </p:spPr>
        <p:txBody>
          <a:bodyPr>
            <a:noAutofit/>
          </a:bodyPr>
          <a:lstStyle/>
          <a:p>
            <a:r>
              <a:rPr lang="en-US" sz="2800" dirty="0"/>
              <a:t>“Jeremiah received the Lord’s word: Go down to the potter’s house, and I’ll give you instructions about what to do there. So I went down to the potter’s house; he was working on the potter’s wheel. But the piece he was making was flawed while still in his hands, so the potter started on another, as seemed best to him. Then the Lord’s word came to me: House of Israel, can’t I deal with you like this potter, declares the Lord? Like clay in the potter’s hand, so are you in mine, house of Israel!”—</a:t>
            </a:r>
            <a:r>
              <a:rPr lang="en-US" sz="2000" dirty="0"/>
              <a:t>Jeremiah 18:1-6 (CEB)</a:t>
            </a:r>
          </a:p>
        </p:txBody>
      </p:sp>
    </p:spTree>
    <p:extLst>
      <p:ext uri="{BB962C8B-B14F-4D97-AF65-F5344CB8AC3E}">
        <p14:creationId xmlns:p14="http://schemas.microsoft.com/office/powerpoint/2010/main" val="1176293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DCDE25-6D23-44AF-870B-759EE3F4D8F6}"/>
              </a:ext>
            </a:extLst>
          </p:cNvPr>
          <p:cNvPicPr>
            <a:picLocks noChangeAspect="1"/>
          </p:cNvPicPr>
          <p:nvPr/>
        </p:nvPicPr>
        <p:blipFill>
          <a:blip r:embed="rId3"/>
          <a:stretch>
            <a:fillRect/>
          </a:stretch>
        </p:blipFill>
        <p:spPr>
          <a:xfrm>
            <a:off x="2743201" y="-6291"/>
            <a:ext cx="6400800" cy="5149791"/>
          </a:xfrm>
          <a:prstGeom prst="rect">
            <a:avLst/>
          </a:prstGeom>
        </p:spPr>
      </p:pic>
      <p:sp>
        <p:nvSpPr>
          <p:cNvPr id="13315" name="TextBox 2"/>
          <p:cNvSpPr txBox="1">
            <a:spLocks noChangeArrowheads="1"/>
          </p:cNvSpPr>
          <p:nvPr/>
        </p:nvSpPr>
        <p:spPr bwMode="auto">
          <a:xfrm>
            <a:off x="576516" y="367612"/>
            <a:ext cx="570096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50000"/>
              </a:spcBef>
              <a:buChar char="•"/>
              <a:defRPr sz="2000">
                <a:solidFill>
                  <a:srgbClr val="565354"/>
                </a:solidFill>
                <a:latin typeface="Arial" panose="020B0604020202020204" pitchFamily="34" charset="0"/>
                <a:ea typeface="ＭＳ Ｐゴシック" panose="020B0600070205080204" pitchFamily="34" charset="-128"/>
              </a:defRPr>
            </a:lvl1pPr>
            <a:lvl2pPr marL="742950" indent="-285750" eaLnBrk="0" hangingPunct="0">
              <a:spcBef>
                <a:spcPct val="50000"/>
              </a:spcBef>
              <a:buFont typeface="Wingdings" panose="05000000000000000000" pitchFamily="2" charset="2"/>
              <a:buChar char="§"/>
              <a:defRPr>
                <a:solidFill>
                  <a:srgbClr val="565354"/>
                </a:solidFill>
                <a:latin typeface="Arial" panose="020B0604020202020204" pitchFamily="34" charset="0"/>
                <a:ea typeface="ＭＳ Ｐゴシック" panose="020B0600070205080204" pitchFamily="34" charset="-128"/>
              </a:defRPr>
            </a:lvl2pPr>
            <a:lvl3pPr marL="1143000" indent="-228600" eaLnBrk="0" hangingPunct="0">
              <a:spcBef>
                <a:spcPct val="50000"/>
              </a:spcBef>
              <a:buChar char="•"/>
              <a:defRPr sz="1600">
                <a:solidFill>
                  <a:srgbClr val="565354"/>
                </a:solidFill>
                <a:latin typeface="Arial" panose="020B0604020202020204" pitchFamily="34" charset="0"/>
                <a:ea typeface="ＭＳ Ｐゴシック" panose="020B0600070205080204" pitchFamily="34" charset="-128"/>
              </a:defRPr>
            </a:lvl3pPr>
            <a:lvl4pPr marL="1600200" indent="-228600" eaLnBrk="0" hangingPunct="0">
              <a:spcBef>
                <a:spcPct val="50000"/>
              </a:spcBef>
              <a:buChar char="–"/>
              <a:defRPr sz="2000">
                <a:solidFill>
                  <a:srgbClr val="565354"/>
                </a:solidFill>
                <a:latin typeface="Arial" panose="020B0604020202020204" pitchFamily="34" charset="0"/>
                <a:ea typeface="ＭＳ Ｐゴシック" panose="020B0600070205080204" pitchFamily="34" charset="-128"/>
              </a:defRPr>
            </a:lvl4pPr>
            <a:lvl5pPr marL="2057400" indent="-228600" eaLnBrk="0" hangingPunct="0">
              <a:spcBef>
                <a:spcPct val="50000"/>
              </a:spcBef>
              <a:buChar char="»"/>
              <a:defRPr sz="2000">
                <a:solidFill>
                  <a:srgbClr val="565354"/>
                </a:solidFill>
                <a:latin typeface="Arial" panose="020B0604020202020204" pitchFamily="34" charset="0"/>
                <a:ea typeface="ＭＳ Ｐゴシック" panose="020B0600070205080204" pitchFamily="34" charset="-128"/>
              </a:defRPr>
            </a:lvl5pPr>
            <a:lvl6pPr marL="2514600" indent="-228600" eaLnBrk="0" fontAlgn="base" hangingPunct="0">
              <a:spcBef>
                <a:spcPct val="50000"/>
              </a:spcBef>
              <a:spcAft>
                <a:spcPct val="0"/>
              </a:spcAft>
              <a:buChar char="»"/>
              <a:defRPr sz="2000">
                <a:solidFill>
                  <a:srgbClr val="565354"/>
                </a:solidFill>
                <a:latin typeface="Arial" panose="020B0604020202020204" pitchFamily="34" charset="0"/>
                <a:ea typeface="ＭＳ Ｐゴシック" panose="020B0600070205080204" pitchFamily="34" charset="-128"/>
              </a:defRPr>
            </a:lvl6pPr>
            <a:lvl7pPr marL="2971800" indent="-228600" eaLnBrk="0" fontAlgn="base" hangingPunct="0">
              <a:spcBef>
                <a:spcPct val="50000"/>
              </a:spcBef>
              <a:spcAft>
                <a:spcPct val="0"/>
              </a:spcAft>
              <a:buChar char="»"/>
              <a:defRPr sz="2000">
                <a:solidFill>
                  <a:srgbClr val="565354"/>
                </a:solidFill>
                <a:latin typeface="Arial" panose="020B0604020202020204" pitchFamily="34" charset="0"/>
                <a:ea typeface="ＭＳ Ｐゴシック" panose="020B0600070205080204" pitchFamily="34" charset="-128"/>
              </a:defRPr>
            </a:lvl7pPr>
            <a:lvl8pPr marL="3429000" indent="-228600" eaLnBrk="0" fontAlgn="base" hangingPunct="0">
              <a:spcBef>
                <a:spcPct val="50000"/>
              </a:spcBef>
              <a:spcAft>
                <a:spcPct val="0"/>
              </a:spcAft>
              <a:buChar char="»"/>
              <a:defRPr sz="2000">
                <a:solidFill>
                  <a:srgbClr val="565354"/>
                </a:solidFill>
                <a:latin typeface="Arial" panose="020B0604020202020204" pitchFamily="34" charset="0"/>
                <a:ea typeface="ＭＳ Ｐゴシック" panose="020B0600070205080204" pitchFamily="34" charset="-128"/>
              </a:defRPr>
            </a:lvl8pPr>
            <a:lvl9pPr marL="3886200" indent="-228600" eaLnBrk="0" fontAlgn="base" hangingPunct="0">
              <a:spcBef>
                <a:spcPct val="50000"/>
              </a:spcBef>
              <a:spcAft>
                <a:spcPct val="0"/>
              </a:spcAft>
              <a:buChar char="»"/>
              <a:defRPr sz="2000">
                <a:solidFill>
                  <a:srgbClr val="565354"/>
                </a:solidFill>
                <a:latin typeface="Arial" panose="020B0604020202020204" pitchFamily="34" charset="0"/>
                <a:ea typeface="ＭＳ Ｐゴシック" panose="020B0600070205080204" pitchFamily="34"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a:ln>
                  <a:noFill/>
                </a:ln>
                <a:solidFill>
                  <a:schemeClr val="accent3">
                    <a:lumMod val="50000"/>
                  </a:schemeClr>
                </a:solidFill>
                <a:effectLst/>
                <a:uLnTx/>
                <a:uFillTx/>
                <a:latin typeface="Arial" panose="020B0604020202020204" pitchFamily="34" charset="0"/>
                <a:ea typeface="ＭＳ Ｐゴシック" panose="020B0600070205080204" pitchFamily="34" charset="-128"/>
                <a:cs typeface="+mn-cs"/>
              </a:rPr>
              <a:t>LEADING</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a:ln>
                  <a:noFill/>
                </a:ln>
                <a:solidFill>
                  <a:schemeClr val="accent5">
                    <a:lumMod val="75000"/>
                  </a:schemeClr>
                </a:solidFill>
                <a:effectLst/>
                <a:uLnTx/>
                <a:uFillTx/>
                <a:latin typeface="Arial" panose="020B0604020202020204" pitchFamily="34" charset="0"/>
                <a:ea typeface="ＭＳ Ｐゴシック" panose="020B0600070205080204" pitchFamily="34" charset="-128"/>
                <a:cs typeface="+mn-cs"/>
              </a:rPr>
              <a:t>CARING</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en-US" altLang="en-US" b="1" i="0" u="none" strike="noStrike" kern="1200" cap="none" spc="0" normalizeH="0" baseline="0" noProof="0" dirty="0">
              <a:ln>
                <a:noFill/>
              </a:ln>
              <a:solidFill>
                <a:srgbClr val="39CB05"/>
              </a:solidFill>
              <a:effectLst/>
              <a:uLnTx/>
              <a:uFillTx/>
              <a:latin typeface="Arial" panose="020B0604020202020204" pitchFamily="34" charset="0"/>
              <a:ea typeface="ＭＳ Ｐゴシック" panose="020B0600070205080204" pitchFamily="34" charset="-128"/>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4000" b="1" i="0" u="none" strike="noStrike" kern="1200" cap="none" spc="0" normalizeH="0" baseline="0" noProof="0" dirty="0">
                <a:ln>
                  <a:noFill/>
                </a:ln>
                <a:solidFill>
                  <a:schemeClr val="accent4">
                    <a:lumMod val="50000"/>
                  </a:schemeClr>
                </a:solidFill>
                <a:effectLst/>
                <a:uLnTx/>
                <a:uFillTx/>
                <a:latin typeface="Arial" panose="020B0604020202020204" pitchFamily="34" charset="0"/>
                <a:ea typeface="ＭＳ Ｐゴシック" panose="020B0600070205080204" pitchFamily="34" charset="-128"/>
                <a:cs typeface="+mn-cs"/>
              </a:rPr>
              <a:t>COMMUNICATING</a:t>
            </a:r>
          </a:p>
        </p:txBody>
      </p:sp>
      <p:pic>
        <p:nvPicPr>
          <p:cNvPr id="2" name="Picture 1"/>
          <p:cNvPicPr>
            <a:picLocks noChangeAspect="1"/>
          </p:cNvPicPr>
          <p:nvPr/>
        </p:nvPicPr>
        <p:blipFill>
          <a:blip r:embed="rId4"/>
          <a:stretch>
            <a:fillRect/>
          </a:stretch>
        </p:blipFill>
        <p:spPr>
          <a:xfrm>
            <a:off x="576516" y="3252124"/>
            <a:ext cx="1654392" cy="1601796"/>
          </a:xfrm>
          <a:prstGeom prst="rect">
            <a:avLst/>
          </a:prstGeom>
        </p:spPr>
      </p:pic>
    </p:spTree>
    <p:extLst>
      <p:ext uri="{BB962C8B-B14F-4D97-AF65-F5344CB8AC3E}">
        <p14:creationId xmlns:p14="http://schemas.microsoft.com/office/powerpoint/2010/main" val="1043646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979" y="124668"/>
            <a:ext cx="8247094" cy="2773877"/>
          </a:xfrm>
        </p:spPr>
        <p:txBody>
          <a:bodyPr/>
          <a:lstStyle/>
          <a:p>
            <a:r>
              <a:rPr lang="en-US" sz="2800" b="0" dirty="0">
                <a:solidFill>
                  <a:schemeClr val="tx1"/>
                </a:solidFill>
                <a:latin typeface="+mn-lt"/>
              </a:rPr>
              <a:t>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a:t>
            </a:r>
            <a:br>
              <a:rPr lang="en-US" sz="2800" b="0" dirty="0">
                <a:solidFill>
                  <a:schemeClr val="tx1"/>
                </a:solidFill>
                <a:latin typeface="+mn-lt"/>
              </a:rPr>
            </a:br>
            <a:r>
              <a:rPr lang="en-US" sz="2800" b="0" dirty="0">
                <a:solidFill>
                  <a:schemeClr val="tx1"/>
                </a:solidFill>
                <a:latin typeface="+mn-lt"/>
              </a:rPr>
              <a:t>of Christ, your redeemer and hope, we pray. </a:t>
            </a:r>
            <a:br>
              <a:rPr lang="en-US" sz="2800" b="0" dirty="0">
                <a:solidFill>
                  <a:schemeClr val="tx1"/>
                </a:solidFill>
                <a:latin typeface="+mn-lt"/>
              </a:rPr>
            </a:br>
            <a:r>
              <a:rPr lang="en-US" sz="2800" b="0" dirty="0">
                <a:solidFill>
                  <a:schemeClr val="tx1"/>
                </a:solidFill>
                <a:latin typeface="+mn-lt"/>
              </a:rPr>
              <a:t>Amen. </a:t>
            </a:r>
            <a:br>
              <a:rPr lang="en-US" sz="2800" b="0" dirty="0">
                <a:solidFill>
                  <a:schemeClr val="tx1"/>
                </a:solidFill>
                <a:latin typeface="+mn-lt"/>
              </a:rPr>
            </a:br>
            <a:endParaRPr lang="en-US" sz="2800" b="0" dirty="0">
              <a:solidFill>
                <a:schemeClr val="tx1"/>
              </a:solidFill>
              <a:latin typeface="+mn-lt"/>
            </a:endParaRPr>
          </a:p>
        </p:txBody>
      </p:sp>
    </p:spTree>
    <p:extLst>
      <p:ext uri="{BB962C8B-B14F-4D97-AF65-F5344CB8AC3E}">
        <p14:creationId xmlns:p14="http://schemas.microsoft.com/office/powerpoint/2010/main" val="3888507361"/>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46076</TotalTime>
  <Words>6220</Words>
  <Application>Microsoft Office PowerPoint</Application>
  <PresentationFormat>On-screen Show (16:9)</PresentationFormat>
  <Paragraphs>462</Paragraphs>
  <Slides>52</Slides>
  <Notes>52</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52</vt:i4>
      </vt:variant>
    </vt:vector>
  </HeadingPairs>
  <TitlesOfParts>
    <vt:vector size="60" baseType="lpstr">
      <vt:lpstr>ＭＳ Ｐゴシック</vt:lpstr>
      <vt:lpstr>Arial</vt:lpstr>
      <vt:lpstr>Calibri</vt:lpstr>
      <vt:lpstr>Title Slide</vt:lpstr>
      <vt:lpstr>Content Slide 2 - Red</vt:lpstr>
      <vt:lpstr>1_Content Slide 1 - White</vt:lpstr>
      <vt:lpstr>Content Slide 1 - White</vt:lpstr>
      <vt:lpstr>2_Content Slide 1 - White</vt:lpstr>
      <vt:lpstr>Lay Servants as Christian Transformational Leaders</vt:lpstr>
      <vt:lpstr>Lay Servants as Christian Transformational Leaders</vt:lpstr>
      <vt:lpstr>COURSE GOALS— </vt:lpstr>
      <vt:lpstr>1: Defining Christian Transformational Leaders</vt:lpstr>
      <vt:lpstr>PowerPoint Presentation</vt:lpstr>
      <vt:lpstr>PowerPoint Presentation</vt:lpstr>
      <vt:lpstr>PowerPoint Presentation</vt:lpstr>
      <vt:lpstr>BREAK</vt:lpstr>
      <vt:lpstr>SMALL GROUPS</vt:lpstr>
      <vt:lpstr>Practices That Empower Christian Transformational Leadership</vt:lpstr>
      <vt:lpstr>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your redeemer and hope, we pray.  Amen.  </vt:lpstr>
      <vt:lpstr>2: The Ministry of Christian Transformational Leaders</vt:lpstr>
      <vt:lpstr>PowerPoint Presentation</vt:lpstr>
      <vt:lpstr>SMALL GROUPS</vt:lpstr>
      <vt:lpstr>PowerPoint Presentation</vt:lpstr>
      <vt:lpstr>PowerPoint Presentation</vt:lpstr>
      <vt:lpstr>PowerPoint Presentation</vt:lpstr>
      <vt:lpstr>PowerPoint Presentation</vt:lpstr>
      <vt:lpstr>BREAK</vt:lpstr>
      <vt:lpstr>SMALL GROUPS</vt:lpstr>
      <vt:lpstr>PowerPoint Presentation</vt:lpstr>
      <vt:lpstr>PowerPoint Presentation</vt:lpstr>
      <vt:lpstr>PowerPoint Presentation</vt:lpstr>
      <vt:lpstr>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your redeemer and hope, we pray.  Amen.  </vt:lpstr>
      <vt:lpstr>3: Defining Congregational Vitality</vt:lpstr>
      <vt:lpstr>PowerPoint Presentation</vt:lpstr>
      <vt:lpstr>PowerPoint Presentation</vt:lpstr>
      <vt:lpstr>SMALL GROUPS</vt:lpstr>
      <vt:lpstr>PowerPoint Presentation</vt:lpstr>
      <vt:lpstr>BREAK</vt:lpstr>
      <vt:lpstr>PowerPoint Presentation</vt:lpstr>
      <vt:lpstr>SMALL GROUPS</vt:lpstr>
      <vt:lpstr>PowerPoint Presentation</vt:lpstr>
      <vt:lpstr>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your redeemer and hope, we pray.  Amen.  </vt:lpstr>
      <vt:lpstr>4: Assessing a Congregation’s Current Reality </vt:lpstr>
      <vt:lpstr>“Christian transformational leaders assess current reality through the lens of Jesus’ vision of servanthood as they look at the past, present, and  future.”</vt:lpstr>
      <vt:lpstr>PowerPoint Presentation</vt:lpstr>
      <vt:lpstr>PowerPoint Presentation</vt:lpstr>
      <vt:lpstr>BREAK</vt:lpstr>
      <vt:lpstr>“Christian transformational leaders review how congregational values, resources, and behaviors are aligned to the prayer that Jesus taught.”</vt:lpstr>
      <vt:lpstr>SMALL GROUPS</vt:lpstr>
      <vt:lpstr>PowerPoint Presentation</vt:lpstr>
      <vt:lpstr>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your redeemer and hope, we pray.  Amen.  </vt:lpstr>
      <vt:lpstr>5: Lay Servants as Christian Transformational Leaders</vt:lpstr>
      <vt:lpstr>PowerPoint Presentation</vt:lpstr>
      <vt:lpstr>SMALL GROUPS</vt:lpstr>
      <vt:lpstr>PowerPoint Presentation</vt:lpstr>
      <vt:lpstr>PowerPoint Presentation</vt:lpstr>
      <vt:lpstr>BREAK</vt:lpstr>
      <vt:lpstr>“Jeremiah received the Lord’s word: Go down to the potter’s house, and I’ll give you instructions about what to do there. So I went down to the potter’s house; he was working on the potter’s wheel. But the piece he was making was flawed while still in his hands, so the potter started on another, as seemed best to him. Then the Lord’s word came to me: House of Israel, can’t I deal with you like this potter, declares the Lord? Like clay in the potter’s hand, so are you in mine, house of Israel!”—Jeremiah 18:1-6 (CEB)</vt:lpstr>
      <vt:lpstr>PowerPoint Presentation</vt:lpstr>
      <vt:lpstr>God of all past, present, and future creation, we know that you seek to be an active part of your people’s lives as they work to transform the world through your redeeming love in Jesus. As the leaders of your church, we look to you to provide us the discernment, strength, and compassion to guide the hearts and minds of our congregations to your vision. Bless us in your work that you may be glorified in all things. It is in the name  of Christ, your redeemer and hope, we pray.  Amen.  </vt:lpstr>
    </vt:vector>
  </TitlesOfParts>
  <Company>GBOD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Jodi Cataldo</cp:lastModifiedBy>
  <cp:revision>266</cp:revision>
  <cp:lastPrinted>2014-03-25T22:03:37Z</cp:lastPrinted>
  <dcterms:created xsi:type="dcterms:W3CDTF">2014-03-25T13:59:52Z</dcterms:created>
  <dcterms:modified xsi:type="dcterms:W3CDTF">2018-03-02T18:10:12Z</dcterms:modified>
</cp:coreProperties>
</file>